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62"/>
  </p:normalViewPr>
  <p:slideViewPr>
    <p:cSldViewPr snapToGrid="0" snapToObjects="1">
      <p:cViewPr varScale="1">
        <p:scale>
          <a:sx n="115" d="100"/>
          <a:sy n="115" d="100"/>
        </p:scale>
        <p:origin x="47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820C4-1DCA-9145-AAAB-C62E53A53AD5}" type="datetimeFigureOut">
              <a:rPr lang="en-US" smtClean="0"/>
              <a:t>4/9/20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92603141-8AF2-334A-9A15-72F9F1403B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820C4-1DCA-9145-AAAB-C62E53A53AD5}" type="datetimeFigureOut">
              <a:rPr lang="en-US" smtClean="0"/>
              <a:t>4/9/20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92603141-8AF2-334A-9A15-72F9F1403B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820C4-1DCA-9145-AAAB-C62E53A53AD5}" type="datetimeFigureOut">
              <a:rPr lang="en-US" smtClean="0"/>
              <a:t>4/9/20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92603141-8AF2-334A-9A15-72F9F1403B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820C4-1DCA-9145-AAAB-C62E53A53AD5}" type="datetimeFigureOut">
              <a:rPr lang="en-US" smtClean="0"/>
              <a:t>4/9/20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92603141-8AF2-334A-9A15-72F9F1403BC2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820C4-1DCA-9145-AAAB-C62E53A53AD5}" type="datetimeFigureOut">
              <a:rPr lang="en-US" smtClean="0"/>
              <a:t>4/9/20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92603141-8AF2-334A-9A15-72F9F1403B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820C4-1DCA-9145-AAAB-C62E53A53AD5}" type="datetimeFigureOut">
              <a:rPr lang="en-US" smtClean="0"/>
              <a:t>4/9/20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3141-8AF2-334A-9A15-72F9F1403B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820C4-1DCA-9145-AAAB-C62E53A53AD5}" type="datetimeFigureOut">
              <a:rPr lang="en-US" smtClean="0"/>
              <a:t>4/9/20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3141-8AF2-334A-9A15-72F9F1403B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820C4-1DCA-9145-AAAB-C62E53A53AD5}" type="datetimeFigureOut">
              <a:rPr lang="en-US" smtClean="0"/>
              <a:t>4/9/20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3141-8AF2-334A-9A15-72F9F1403B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57820C4-1DCA-9145-AAAB-C62E53A53AD5}" type="datetimeFigureOut">
              <a:rPr lang="en-US" smtClean="0"/>
              <a:t>4/9/20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92603141-8AF2-334A-9A15-72F9F1403B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820C4-1DCA-9145-AAAB-C62E53A53AD5}" type="datetimeFigureOut">
              <a:rPr lang="en-US" smtClean="0"/>
              <a:t>4/9/20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3141-8AF2-334A-9A15-72F9F1403B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820C4-1DCA-9145-AAAB-C62E53A53AD5}" type="datetimeFigureOut">
              <a:rPr lang="en-US" smtClean="0"/>
              <a:t>4/9/20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92603141-8AF2-334A-9A15-72F9F1403B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820C4-1DCA-9145-AAAB-C62E53A53AD5}" type="datetimeFigureOut">
              <a:rPr lang="en-US" smtClean="0"/>
              <a:t>4/9/20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3141-8AF2-334A-9A15-72F9F1403B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820C4-1DCA-9145-AAAB-C62E53A53AD5}" type="datetimeFigureOut">
              <a:rPr lang="en-US" smtClean="0"/>
              <a:t>4/9/20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3141-8AF2-334A-9A15-72F9F1403B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820C4-1DCA-9145-AAAB-C62E53A53AD5}" type="datetimeFigureOut">
              <a:rPr lang="en-US" smtClean="0"/>
              <a:t>4/9/20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3141-8AF2-334A-9A15-72F9F1403B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820C4-1DCA-9145-AAAB-C62E53A53AD5}" type="datetimeFigureOut">
              <a:rPr lang="en-US" smtClean="0"/>
              <a:t>4/9/20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3141-8AF2-334A-9A15-72F9F1403B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820C4-1DCA-9145-AAAB-C62E53A53AD5}" type="datetimeFigureOut">
              <a:rPr lang="en-US" smtClean="0"/>
              <a:t>4/9/20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3141-8AF2-334A-9A15-72F9F1403B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820C4-1DCA-9145-AAAB-C62E53A53AD5}" type="datetimeFigureOut">
              <a:rPr lang="en-US" smtClean="0"/>
              <a:t>4/9/20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3141-8AF2-334A-9A15-72F9F1403B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820C4-1DCA-9145-AAAB-C62E53A53AD5}" type="datetimeFigureOut">
              <a:rPr lang="en-US" smtClean="0"/>
              <a:t>4/9/20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03141-8AF2-334A-9A15-72F9F1403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5114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4.emf"/><Relationship Id="rId5" Type="http://schemas.openxmlformats.org/officeDocument/2006/relationships/image" Target="../media/image5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arxiv.org/search/nucl-ex?searchtype=author&amp;query=Davis,+N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6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5" Type="http://schemas.openxmlformats.org/officeDocument/2006/relationships/image" Target="../media/image15.png"/><Relationship Id="rId6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>Study of the strongly interacting matter properties with the method of factorial moments of the multiplicity distribution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Olga Kodolova, Maria </a:t>
            </a:r>
            <a:r>
              <a:rPr lang="en-US" dirty="0" err="1" smtClean="0"/>
              <a:t>Cheremnova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149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680320" y="2336872"/>
            <a:ext cx="10998535" cy="4388019"/>
          </a:xfrm>
        </p:spPr>
        <p:txBody>
          <a:bodyPr>
            <a:normAutofit fontScale="62500" lnSpcReduction="20000"/>
          </a:bodyPr>
          <a:lstStyle/>
          <a:p>
            <a:pPr marL="0" indent="0" eaLnBrk="1" hangingPunct="1">
              <a:buClrTx/>
              <a:buSzPct val="45000"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n-US" altLang="en-US" sz="2900" dirty="0"/>
              <a:t>It was proposed by A. </a:t>
            </a:r>
            <a:r>
              <a:rPr lang="en-US" altLang="en-US" sz="2900" dirty="0" err="1"/>
              <a:t>Bialas</a:t>
            </a:r>
            <a:r>
              <a:rPr lang="en-US" altLang="en-US" sz="2900" dirty="0"/>
              <a:t> and R. </a:t>
            </a:r>
            <a:r>
              <a:rPr lang="en-US" altLang="en-US" sz="2900" dirty="0" err="1"/>
              <a:t>Peschanski</a:t>
            </a:r>
            <a:r>
              <a:rPr lang="en-US" altLang="en-US" sz="2900" dirty="0"/>
              <a:t> (</a:t>
            </a:r>
            <a:r>
              <a:rPr lang="en-US" altLang="en-US" sz="2900" dirty="0" err="1"/>
              <a:t>Nucl</a:t>
            </a:r>
            <a:r>
              <a:rPr lang="en-US" altLang="en-US" sz="2900" dirty="0"/>
              <a:t>. Phys. B 273 (1986) 703) to study the dependence of the </a:t>
            </a:r>
            <a:r>
              <a:rPr lang="en-US" altLang="en-US" sz="2900" dirty="0" smtClean="0"/>
              <a:t>normalized factorial </a:t>
            </a:r>
            <a:r>
              <a:rPr lang="en-US" altLang="en-US" sz="2900" dirty="0"/>
              <a:t>moments</a:t>
            </a:r>
          </a:p>
          <a:p>
            <a:pPr marL="0" indent="0" eaLnBrk="1" hangingPunct="1">
              <a:buClrTx/>
              <a:buSzPct val="45000"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endParaRPr lang="en-US" altLang="en-US" sz="2900" dirty="0"/>
          </a:p>
          <a:p>
            <a:pPr>
              <a:lnSpc>
                <a:spcPct val="96000"/>
              </a:lnSpc>
              <a:buClr>
                <a:srgbClr val="000000"/>
              </a:buClr>
              <a:buSzPct val="100000"/>
              <a:buNone/>
              <a:defRPr/>
            </a:pPr>
            <a:r>
              <a:rPr lang="en-US" altLang="en-US" sz="2900" dirty="0"/>
              <a:t> Note: there is a set of</a:t>
            </a:r>
          </a:p>
          <a:p>
            <a:pPr>
              <a:lnSpc>
                <a:spcPct val="96000"/>
              </a:lnSpc>
              <a:buClr>
                <a:srgbClr val="000000"/>
              </a:buClr>
              <a:buSzPct val="100000"/>
              <a:buNone/>
              <a:defRPr/>
            </a:pPr>
            <a:r>
              <a:rPr lang="en-US" altLang="en-US" sz="2900" dirty="0"/>
              <a:t>definitions of moments and</a:t>
            </a:r>
          </a:p>
          <a:p>
            <a:pPr>
              <a:lnSpc>
                <a:spcPct val="96000"/>
              </a:lnSpc>
              <a:buClr>
                <a:srgbClr val="000000"/>
              </a:buClr>
              <a:buSzPct val="100000"/>
              <a:buNone/>
              <a:defRPr/>
            </a:pPr>
            <a:r>
              <a:rPr lang="en-US" altLang="en-US" sz="2900" dirty="0" err="1"/>
              <a:t>cumulants</a:t>
            </a:r>
            <a:r>
              <a:rPr lang="en-US" altLang="en-US" sz="2900" dirty="0"/>
              <a:t>.</a:t>
            </a:r>
          </a:p>
          <a:p>
            <a:pPr marL="0" indent="0" eaLnBrk="1" hangingPunct="1">
              <a:buClrTx/>
              <a:buSzPct val="45000"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endParaRPr lang="en-US" altLang="en-US" sz="2900" dirty="0"/>
          </a:p>
          <a:p>
            <a:pPr marL="0" indent="0" eaLnBrk="1" hangingPunct="1">
              <a:buClrTx/>
              <a:buSzPct val="45000"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n-US" altLang="en-US" sz="2900" dirty="0"/>
              <a:t>      </a:t>
            </a:r>
          </a:p>
          <a:p>
            <a:pPr marL="0" indent="0" eaLnBrk="1" hangingPunct="1">
              <a:buClrTx/>
              <a:buSzPct val="45000"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n-US" altLang="en-US" sz="2900" dirty="0"/>
              <a:t>of the rapidity distribution on the size </a:t>
            </a:r>
            <a:r>
              <a:rPr lang="en-US" altLang="en-US" sz="2900" dirty="0" err="1"/>
              <a:t>δy</a:t>
            </a:r>
            <a:r>
              <a:rPr lang="en-US" altLang="en-US" sz="2900" dirty="0"/>
              <a:t> (</a:t>
            </a:r>
            <a:r>
              <a:rPr lang="en-US" altLang="en-US" sz="2900" b="0" i="1" dirty="0" err="1">
                <a:latin typeface="Symbol" charset="2"/>
              </a:rPr>
              <a:t>D</a:t>
            </a:r>
            <a:r>
              <a:rPr lang="en-US" altLang="en-US" sz="2900" dirty="0" err="1"/>
              <a:t>y</a:t>
            </a:r>
            <a:r>
              <a:rPr lang="en-US" altLang="en-US" sz="2900" dirty="0"/>
              <a:t>/M, M is the number of bins, </a:t>
            </a:r>
            <a:endParaRPr lang="en-US" altLang="en-US" sz="2900" dirty="0" smtClean="0"/>
          </a:p>
          <a:p>
            <a:pPr marL="0" indent="0">
              <a:buSzPct val="4500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n-US" altLang="en-US" sz="2900" b="0" i="1" dirty="0" err="1" smtClean="0">
                <a:latin typeface="Symbol" charset="2"/>
              </a:rPr>
              <a:t>D</a:t>
            </a:r>
            <a:r>
              <a:rPr lang="en-US" altLang="en-US" sz="2900" dirty="0" err="1" smtClean="0"/>
              <a:t>y</a:t>
            </a:r>
            <a:r>
              <a:rPr lang="en-US" altLang="en-US" sz="2900" dirty="0" smtClean="0"/>
              <a:t> </a:t>
            </a:r>
            <a:r>
              <a:rPr lang="en-US" altLang="en-US" sz="2900" dirty="0"/>
              <a:t>is the size of the mid rapidity </a:t>
            </a:r>
            <a:r>
              <a:rPr lang="en-US" altLang="en-US" sz="2900" dirty="0" smtClean="0"/>
              <a:t>window, N-number of particles in </a:t>
            </a:r>
            <a:r>
              <a:rPr lang="en-US" altLang="en-US" sz="2900" i="1" dirty="0" err="1" smtClean="0">
                <a:latin typeface="Symbol" charset="2"/>
              </a:rPr>
              <a:t>D</a:t>
            </a:r>
            <a:r>
              <a:rPr lang="en-US" altLang="en-US" sz="2900" dirty="0" err="1" smtClean="0"/>
              <a:t>y</a:t>
            </a:r>
            <a:r>
              <a:rPr lang="en-US" altLang="en-US" sz="2900" dirty="0" smtClean="0"/>
              <a:t>, </a:t>
            </a:r>
          </a:p>
          <a:p>
            <a:pPr marL="0" indent="0">
              <a:buSzPct val="4500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n-US" altLang="en-US" sz="2900" dirty="0" err="1" smtClean="0"/>
              <a:t>k</a:t>
            </a:r>
            <a:r>
              <a:rPr lang="en-US" altLang="en-US" sz="2900" baseline="-25000" dirty="0" err="1" smtClean="0"/>
              <a:t>j</a:t>
            </a:r>
            <a:r>
              <a:rPr lang="en-US" altLang="en-US" sz="2900" dirty="0" smtClean="0"/>
              <a:t>-the number of particles in bin j</a:t>
            </a:r>
            <a:r>
              <a:rPr lang="en-US" altLang="en-US" sz="2900" baseline="-25000" dirty="0" smtClean="0"/>
              <a:t> </a:t>
            </a:r>
            <a:r>
              <a:rPr lang="en-US" altLang="en-US" sz="2900" dirty="0" smtClean="0"/>
              <a:t>):</a:t>
            </a:r>
            <a:endParaRPr lang="en-US" altLang="en-US" sz="2900" dirty="0"/>
          </a:p>
          <a:p>
            <a:pPr marL="0" indent="0" eaLnBrk="1" hangingPunct="1">
              <a:buClrTx/>
              <a:buSzPct val="45000"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n-US" altLang="en-US" sz="2900" dirty="0"/>
              <a:t>  1. if fluctuations are purely statistical no variation of moments as a function of </a:t>
            </a:r>
            <a:r>
              <a:rPr lang="en-US" altLang="en-US" sz="2900" dirty="0" err="1"/>
              <a:t>δy</a:t>
            </a:r>
            <a:r>
              <a:rPr lang="en-US" altLang="en-US" sz="2900" dirty="0"/>
              <a:t> is expected</a:t>
            </a:r>
          </a:p>
          <a:p>
            <a:pPr marL="0" indent="0" eaLnBrk="1" hangingPunct="1">
              <a:buClrTx/>
              <a:buSzPct val="45000"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n-US" altLang="en-US" sz="2900" dirty="0"/>
              <a:t>  2. Observation of variations indicates the presence of physics origin fluctuations</a:t>
            </a:r>
          </a:p>
          <a:p>
            <a:pPr marL="0" indent="0" eaLnBrk="1" hangingPunct="1">
              <a:buClrTx/>
              <a:buSzPct val="45000"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endParaRPr lang="en-US" alt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4386141" y="2955387"/>
            <a:ext cx="4113313" cy="13133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3342635"/>
              </p:ext>
            </p:extLst>
          </p:nvPr>
        </p:nvGraphicFramePr>
        <p:xfrm>
          <a:off x="4392592" y="3058301"/>
          <a:ext cx="4106862" cy="922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r:id="rId3" imgW="4203700" imgH="939800" progId="">
                  <p:embed/>
                </p:oleObj>
              </mc:Choice>
              <mc:Fallback>
                <p:oleObj r:id="rId3" imgW="4203700" imgH="9398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2592" y="3058301"/>
                        <a:ext cx="4106862" cy="922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7486" y="2631687"/>
            <a:ext cx="2846260" cy="284626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0210844" y="2688969"/>
            <a:ext cx="4395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i="1">
                <a:latin typeface="Symbol" charset="2"/>
              </a:rPr>
              <a:t>D</a:t>
            </a:r>
            <a:r>
              <a:rPr lang="en-US" altLang="en-US"/>
              <a:t>y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1097005" y="2770721"/>
            <a:ext cx="591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M=1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flipH="1">
            <a:off x="11131795" y="3209527"/>
            <a:ext cx="634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M=2</a:t>
            </a:r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1131795" y="4530881"/>
            <a:ext cx="63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M=</a:t>
            </a:r>
            <a:r>
              <a:rPr lang="mr-IN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205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we see with factorial moments: simplified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7338755" cy="3599316"/>
          </a:xfrm>
        </p:spPr>
        <p:txBody>
          <a:bodyPr/>
          <a:lstStyle/>
          <a:p>
            <a:r>
              <a:rPr lang="en-US" dirty="0" smtClean="0"/>
              <a:t>Let’s imagine </a:t>
            </a:r>
            <a:r>
              <a:rPr lang="en-US" dirty="0" smtClean="0"/>
              <a:t>that in each event </a:t>
            </a:r>
            <a:r>
              <a:rPr lang="en-US" dirty="0" smtClean="0"/>
              <a:t>we have an accident number of particles </a:t>
            </a:r>
            <a:r>
              <a:rPr lang="en-US" dirty="0" smtClean="0"/>
              <a:t>organized in groups and groups are distributed uniformly in </a:t>
            </a:r>
            <a:r>
              <a:rPr lang="en-US" dirty="0" err="1" smtClean="0">
                <a:latin typeface="Symbol" charset="2"/>
                <a:ea typeface="Symbol" charset="2"/>
                <a:cs typeface="Symbol" charset="2"/>
              </a:rPr>
              <a:t>D</a:t>
            </a:r>
            <a:r>
              <a:rPr lang="en-US" dirty="0" err="1" smtClean="0"/>
              <a:t>y</a:t>
            </a:r>
            <a:r>
              <a:rPr lang="en-US" dirty="0" smtClean="0"/>
              <a:t> interval. Each group has the random </a:t>
            </a:r>
            <a:r>
              <a:rPr lang="en-US" dirty="0" smtClean="0"/>
              <a:t>number of </a:t>
            </a:r>
            <a:r>
              <a:rPr lang="en-US" dirty="0" smtClean="0"/>
              <a:t>particles. Let’s imagine that all particles inside group has the same rapidity, i.e. point-like group.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998732" y="4451101"/>
            <a:ext cx="705904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Let’s the number of groups per event is </a:t>
            </a:r>
            <a:r>
              <a:rPr lang="en-US" dirty="0" err="1" smtClean="0"/>
              <a:t>Poissonian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and </a:t>
            </a:r>
            <a:r>
              <a:rPr lang="en-US" dirty="0" smtClean="0"/>
              <a:t>the number of particles per group </a:t>
            </a:r>
          </a:p>
          <a:p>
            <a:r>
              <a:rPr lang="en-US" dirty="0" smtClean="0"/>
              <a:t>has geometrical </a:t>
            </a:r>
            <a:r>
              <a:rPr lang="en-US" dirty="0" smtClean="0"/>
              <a:t>distribution </a:t>
            </a:r>
            <a:r>
              <a:rPr lang="mr-IN" dirty="0" smtClean="0"/>
              <a:t>–</a:t>
            </a:r>
            <a:r>
              <a:rPr lang="en-US" dirty="0" smtClean="0"/>
              <a:t> Fi(M) can be calculated analytically.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smtClean="0"/>
              <a:t>F2(M</a:t>
            </a:r>
            <a:r>
              <a:rPr lang="en-US" dirty="0" smtClean="0"/>
              <a:t>) = 1 + </a:t>
            </a:r>
            <a:r>
              <a:rPr lang="en-US" dirty="0" smtClean="0"/>
              <a:t>2*p*M/Lambda</a:t>
            </a:r>
          </a:p>
          <a:p>
            <a:r>
              <a:rPr lang="en-US" dirty="0" smtClean="0"/>
              <a:t> </a:t>
            </a:r>
            <a:r>
              <a:rPr lang="en-US" dirty="0" smtClean="0"/>
              <a:t>p </a:t>
            </a:r>
            <a:r>
              <a:rPr lang="mr-IN" dirty="0" smtClean="0"/>
              <a:t>–</a:t>
            </a:r>
            <a:r>
              <a:rPr lang="en-US" dirty="0" smtClean="0"/>
              <a:t> parameter of geometrical </a:t>
            </a:r>
            <a:r>
              <a:rPr lang="en-US" dirty="0" smtClean="0"/>
              <a:t>distribution</a:t>
            </a:r>
          </a:p>
          <a:p>
            <a:r>
              <a:rPr lang="en-US" dirty="0" smtClean="0"/>
              <a:t> </a:t>
            </a:r>
            <a:r>
              <a:rPr lang="en-US" dirty="0" smtClean="0"/>
              <a:t>Lambda -  the mean number of </a:t>
            </a:r>
            <a:r>
              <a:rPr lang="en-US" dirty="0" smtClean="0"/>
              <a:t>group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9806" y="2155768"/>
            <a:ext cx="3968485" cy="4603657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294182" y="2336873"/>
            <a:ext cx="4395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i="1">
                <a:latin typeface="Symbol" charset="2"/>
              </a:rPr>
              <a:t>D</a:t>
            </a:r>
            <a:r>
              <a:rPr lang="en-US" altLang="en-US"/>
              <a:t>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427830" y="2521539"/>
            <a:ext cx="591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M=1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27829" y="4640482"/>
            <a:ext cx="591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M=4</a:t>
            </a: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564422" y="5562836"/>
            <a:ext cx="54552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Fi(M) grows as </a:t>
            </a:r>
            <a:r>
              <a:rPr lang="en-US" dirty="0" err="1" smtClean="0"/>
              <a:t>polinomial</a:t>
            </a:r>
            <a:r>
              <a:rPr lang="en-US" dirty="0" smtClean="0"/>
              <a:t> of order (i-1) until the width of the rapidity distribution of the particles</a:t>
            </a:r>
          </a:p>
          <a:p>
            <a:r>
              <a:rPr lang="en-US" dirty="0" smtClean="0"/>
              <a:t>within group is larger then size of bin (</a:t>
            </a:r>
            <a:r>
              <a:rPr lang="en-US" dirty="0" smtClean="0">
                <a:latin typeface="Symbol" charset="2"/>
                <a:ea typeface="Symbol" charset="2"/>
                <a:cs typeface="Symbol" charset="2"/>
              </a:rPr>
              <a:t>s </a:t>
            </a:r>
            <a:r>
              <a:rPr lang="en-US" dirty="0" smtClean="0"/>
              <a:t>&gt;</a:t>
            </a:r>
            <a:r>
              <a:rPr lang="en-US" altLang="en-US" i="1" dirty="0" smtClean="0">
                <a:latin typeface="Symbol" charset="2"/>
              </a:rPr>
              <a:t> </a:t>
            </a:r>
            <a:r>
              <a:rPr lang="en-US" altLang="en-US" i="1" dirty="0" err="1" smtClean="0">
                <a:latin typeface="Symbol" charset="2"/>
              </a:rPr>
              <a:t>D</a:t>
            </a:r>
            <a:r>
              <a:rPr lang="en-US" altLang="en-US" dirty="0" err="1" smtClean="0"/>
              <a:t>y</a:t>
            </a:r>
            <a:r>
              <a:rPr lang="en-US" altLang="en-US" dirty="0" smtClean="0"/>
              <a:t>/M)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732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Simplified model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In the case of </a:t>
            </a:r>
            <a:r>
              <a:rPr lang="en-US" dirty="0" err="1"/>
              <a:t>pointlike</a:t>
            </a:r>
            <a:r>
              <a:rPr lang="en-US" dirty="0"/>
              <a:t> groups (particles are produced at one rapidity point), the </a:t>
            </a:r>
            <a:r>
              <a:rPr lang="en-US" dirty="0" smtClean="0"/>
              <a:t>factorial</a:t>
            </a:r>
            <a:r>
              <a:rPr lang="en-US" dirty="0"/>
              <a:t> moments grow as </a:t>
            </a:r>
            <a:r>
              <a:rPr lang="en-US" dirty="0" err="1"/>
              <a:t>polinomials</a:t>
            </a:r>
            <a:r>
              <a:rPr lang="en-US" dirty="0"/>
              <a:t> with increasing number M of bins in the </a:t>
            </a:r>
            <a:r>
              <a:rPr lang="en-US" dirty="0" smtClean="0"/>
              <a:t>partition of </a:t>
            </a:r>
            <a:r>
              <a:rPr lang="en-US" dirty="0"/>
              <a:t>the initial interval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In the case of </a:t>
            </a:r>
            <a:r>
              <a:rPr lang="en-US" dirty="0" err="1"/>
              <a:t>nonpointlike</a:t>
            </a:r>
            <a:r>
              <a:rPr lang="en-US" dirty="0"/>
              <a:t> groups (particles </a:t>
            </a:r>
            <a:r>
              <a:rPr lang="en-US" dirty="0" smtClean="0"/>
              <a:t>are </a:t>
            </a:r>
            <a:r>
              <a:rPr lang="en-US" dirty="0"/>
              <a:t>distributed with respect to the group center), the factorial </a:t>
            </a:r>
            <a:r>
              <a:rPr lang="en-US" dirty="0" smtClean="0"/>
              <a:t>moments at </a:t>
            </a:r>
            <a:r>
              <a:rPr lang="en-US" dirty="0"/>
              <a:t>any order tends to a constant when the bin size becomes much </a:t>
            </a:r>
            <a:r>
              <a:rPr lang="en-US" dirty="0" smtClean="0"/>
              <a:t>less then </a:t>
            </a:r>
            <a:r>
              <a:rPr lang="en-US" dirty="0"/>
              <a:t>characteristic width of the group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If several processes </a:t>
            </a:r>
            <a:r>
              <a:rPr lang="en-US" dirty="0" smtClean="0"/>
              <a:t>with different </a:t>
            </a:r>
            <a:r>
              <a:rPr lang="en-US" dirty="0"/>
              <a:t>characteristic widths are effective, the factorial </a:t>
            </a:r>
            <a:r>
              <a:rPr lang="en-US" dirty="0" smtClean="0"/>
              <a:t>moments increase </a:t>
            </a:r>
            <a:r>
              <a:rPr lang="en-US" dirty="0" smtClean="0"/>
              <a:t>until </a:t>
            </a:r>
            <a:r>
              <a:rPr lang="en-US" dirty="0"/>
              <a:t>the bin size becomes much less than the smallest </a:t>
            </a:r>
            <a:r>
              <a:rPr lang="en-US" dirty="0" smtClean="0"/>
              <a:t>characteristic width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rate of growth depends on the density of the rapidity </a:t>
            </a:r>
            <a:r>
              <a:rPr lang="en-US" dirty="0" smtClean="0"/>
              <a:t>distribution of groups, </a:t>
            </a:r>
            <a:r>
              <a:rPr lang="en-US" dirty="0"/>
              <a:t>on the multiplicity of particles in the </a:t>
            </a:r>
            <a:r>
              <a:rPr lang="en-US" dirty="0" smtClean="0"/>
              <a:t>group </a:t>
            </a:r>
            <a:r>
              <a:rPr lang="en-US" dirty="0"/>
              <a:t>and on the </a:t>
            </a:r>
            <a:r>
              <a:rPr lang="en-US" dirty="0" smtClean="0"/>
              <a:t> relative </a:t>
            </a:r>
            <a:r>
              <a:rPr lang="en-US" dirty="0"/>
              <a:t>probabilities of processes with different variances  of </a:t>
            </a:r>
            <a:r>
              <a:rPr lang="en-US" dirty="0" smtClean="0"/>
              <a:t>particle distributions </a:t>
            </a:r>
            <a:r>
              <a:rPr lang="en-US" dirty="0"/>
              <a:t>within </a:t>
            </a:r>
            <a:r>
              <a:rPr lang="en-US" dirty="0" smtClean="0"/>
              <a:t>group.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696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Latest studies in the world: theory and 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en-US" dirty="0"/>
              <a:t>Intermittency (fluctuations of various different sizes in 1D, 2D and 3D phase space) have been studied at LEP, </a:t>
            </a:r>
            <a:r>
              <a:rPr lang="en-US" altLang="en-US" dirty="0" err="1"/>
              <a:t>Tevatron</a:t>
            </a:r>
            <a:r>
              <a:rPr lang="en-US" altLang="en-US" dirty="0"/>
              <a:t>, </a:t>
            </a:r>
            <a:r>
              <a:rPr lang="en-US" altLang="en-US" dirty="0" err="1"/>
              <a:t>Protvino</a:t>
            </a:r>
            <a:r>
              <a:rPr lang="en-US" altLang="en-US" dirty="0"/>
              <a:t> in </a:t>
            </a:r>
            <a:r>
              <a:rPr lang="en-US" altLang="en-US" dirty="0" err="1"/>
              <a:t>ee</a:t>
            </a:r>
            <a:r>
              <a:rPr lang="en-US" altLang="en-US" dirty="0"/>
              <a:t>, </a:t>
            </a:r>
            <a:r>
              <a:rPr lang="en-US" altLang="en-US" dirty="0" err="1"/>
              <a:t>hh</a:t>
            </a:r>
            <a:r>
              <a:rPr lang="en-US" altLang="en-US" dirty="0"/>
              <a:t>, </a:t>
            </a:r>
            <a:r>
              <a:rPr lang="en-US" altLang="en-US" dirty="0" err="1"/>
              <a:t>hA</a:t>
            </a:r>
            <a:r>
              <a:rPr lang="en-US" altLang="en-US" dirty="0"/>
              <a:t>, AA interactions at the various energies. </a:t>
            </a:r>
            <a:r>
              <a:rPr lang="en-US" altLang="en-US" dirty="0" smtClean="0"/>
              <a:t>There are plenty of interpretations including Clan Model proposed by L. Van Hove, intermittency and fractals of the different origin.</a:t>
            </a:r>
            <a:endParaRPr lang="en-US" altLang="en-US" dirty="0"/>
          </a:p>
          <a:p>
            <a:r>
              <a:rPr lang="en-US" altLang="en-US" dirty="0" smtClean="0"/>
              <a:t>Some latest studies for pp and AA (NA49, NA61, ALICE):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Monte Carlo Study of Multiplicity Fluctuations in </a:t>
            </a:r>
            <a:r>
              <a:rPr lang="en-US" dirty="0" err="1"/>
              <a:t>Pb-Pb</a:t>
            </a:r>
            <a:r>
              <a:rPr lang="en-US" dirty="0"/>
              <a:t> Collisions at LHC </a:t>
            </a:r>
            <a:r>
              <a:rPr lang="en-US" dirty="0" smtClean="0"/>
              <a:t>Energies, </a:t>
            </a:r>
            <a:r>
              <a:rPr lang="en-US" dirty="0" err="1" smtClean="0"/>
              <a:t>Ramni</a:t>
            </a:r>
            <a:r>
              <a:rPr lang="en-US" dirty="0" smtClean="0"/>
              <a:t> Gupta, </a:t>
            </a:r>
            <a:r>
              <a:rPr lang="en-US" dirty="0"/>
              <a:t>Journal of Central European Green Innovation 4(4) pp 116-126 (2016) 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r>
              <a:rPr lang="en-US" dirty="0"/>
              <a:t>Search for the critical point of strongly interacting matter in NA49 </a:t>
            </a:r>
            <a:r>
              <a:rPr lang="en-US" dirty="0" smtClean="0"/>
              <a:t> </a:t>
            </a:r>
            <a:r>
              <a:rPr lang="en-US" dirty="0" err="1" smtClean="0"/>
              <a:t>Katarzyna</a:t>
            </a:r>
            <a:r>
              <a:rPr lang="en-US" dirty="0" smtClean="0"/>
              <a:t> </a:t>
            </a:r>
            <a:r>
              <a:rPr lang="en-US" dirty="0" err="1"/>
              <a:t>Grebieszkow</a:t>
            </a:r>
            <a:r>
              <a:rPr lang="en-US" i="1" dirty="0" err="1"/>
              <a:t>a</a:t>
            </a:r>
            <a:r>
              <a:rPr lang="en-US" i="1" dirty="0"/>
              <a:t> </a:t>
            </a:r>
            <a:r>
              <a:rPr lang="en-US" dirty="0"/>
              <a:t>for the NA49 </a:t>
            </a:r>
            <a:r>
              <a:rPr lang="en-US" dirty="0" smtClean="0"/>
              <a:t>collaboration, arXiv:0907.4101</a:t>
            </a:r>
          </a:p>
          <a:p>
            <a:pPr lvl="1"/>
            <a:r>
              <a:rPr lang="en-US" b="1" dirty="0"/>
              <a:t>Scaling Properties of Multiplicity Fluctuations in the AMPT Model </a:t>
            </a:r>
            <a:r>
              <a:rPr lang="en-US" dirty="0" smtClean="0"/>
              <a:t> </a:t>
            </a:r>
            <a:r>
              <a:rPr lang="en-US" b="1" dirty="0" err="1" smtClean="0"/>
              <a:t>Rohni</a:t>
            </a:r>
            <a:r>
              <a:rPr lang="en-US" b="1" dirty="0" smtClean="0"/>
              <a:t> </a:t>
            </a:r>
            <a:r>
              <a:rPr lang="en-US" b="1" dirty="0"/>
              <a:t>Sharma and </a:t>
            </a:r>
            <a:r>
              <a:rPr lang="en-US" b="1" dirty="0" err="1"/>
              <a:t>Ramni</a:t>
            </a:r>
            <a:r>
              <a:rPr lang="en-US" b="1" dirty="0"/>
              <a:t> </a:t>
            </a:r>
            <a:r>
              <a:rPr lang="en-US" b="1" dirty="0" smtClean="0"/>
              <a:t>Gupta, AHEP, v2018, </a:t>
            </a:r>
            <a:r>
              <a:rPr lang="en-US" b="1" dirty="0" err="1" smtClean="0"/>
              <a:t>AricleID</a:t>
            </a:r>
            <a:r>
              <a:rPr lang="en-US" b="1" dirty="0" smtClean="0"/>
              <a:t> 6283801</a:t>
            </a:r>
          </a:p>
          <a:p>
            <a:pPr lvl="1"/>
            <a:r>
              <a:rPr lang="en-US" b="1" dirty="0"/>
              <a:t>Searching for the critical point of strongly interacting matter in nucleus-nucleus collisions at CERN </a:t>
            </a:r>
            <a:r>
              <a:rPr lang="en-US" b="1" dirty="0" smtClean="0"/>
              <a:t>SPS, </a:t>
            </a:r>
            <a:r>
              <a:rPr lang="en-US" dirty="0">
                <a:hlinkClick r:id="rId2"/>
              </a:rPr>
              <a:t>Nikolaos Davis</a:t>
            </a:r>
            <a:r>
              <a:rPr lang="en-US" dirty="0"/>
              <a:t> (for the NA61/SHINE Collaboration</a:t>
            </a:r>
            <a:r>
              <a:rPr lang="en-US" dirty="0" smtClean="0"/>
              <a:t>), arXiv:2002.06636</a:t>
            </a:r>
            <a:endParaRPr lang="en-US" b="1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096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Au-Au, </a:t>
            </a:r>
            <a:r>
              <a:rPr lang="en-US" altLang="en-US" dirty="0" smtClean="0"/>
              <a:t>URQMD+VHLLE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2027238"/>
            <a:ext cx="2437653" cy="233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1563" y="2027238"/>
            <a:ext cx="2438074" cy="233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4367213"/>
            <a:ext cx="2460936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1564" y="4367213"/>
            <a:ext cx="2460696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616510" y="2657475"/>
            <a:ext cx="1000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7.7 GeV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552825" y="5101622"/>
            <a:ext cx="1122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11.5 GeV</a:t>
            </a:r>
            <a:endParaRPr lang="en-US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2675" y="2073704"/>
            <a:ext cx="4440098" cy="3027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653436" y="3179762"/>
            <a:ext cx="829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F2Max</a:t>
            </a:r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0992404" y="5101622"/>
            <a:ext cx="880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E, GeV</a:t>
            </a: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674570" y="5101622"/>
            <a:ext cx="296961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dirty="0" smtClean="0">
                <a:ea typeface="源ノ角ゴシック Normal" charset="0"/>
                <a:cs typeface="源ノ角ゴシック Normal" charset="0"/>
              </a:rPr>
              <a:t>Different energy</a:t>
            </a:r>
          </a:p>
          <a:p>
            <a:r>
              <a:rPr lang="en-US" altLang="en-US" dirty="0" smtClean="0">
                <a:ea typeface="源ノ角ゴシック Normal" charset="0"/>
                <a:cs typeface="源ノ角ゴシック Normal" charset="0"/>
              </a:rPr>
              <a:t>dependence is</a:t>
            </a:r>
          </a:p>
          <a:p>
            <a:r>
              <a:rPr lang="en-US" altLang="en-US" dirty="0" smtClean="0">
                <a:ea typeface="源ノ角ゴシック Normal" charset="0"/>
                <a:cs typeface="源ノ角ゴシック Normal" charset="0"/>
              </a:rPr>
              <a:t>expected for</a:t>
            </a:r>
          </a:p>
          <a:p>
            <a:r>
              <a:rPr lang="en-US" altLang="en-US" dirty="0" smtClean="0">
                <a:ea typeface="源ノ角ゴシック Normal" charset="0"/>
                <a:cs typeface="源ノ角ゴシック Normal" charset="0"/>
              </a:rPr>
              <a:t>Crossover and the</a:t>
            </a:r>
          </a:p>
          <a:p>
            <a:r>
              <a:rPr lang="en-US" altLang="en-US" dirty="0" smtClean="0">
                <a:ea typeface="源ノ角ゴシック Normal" charset="0"/>
                <a:cs typeface="源ノ角ゴシック Normal" charset="0"/>
              </a:rPr>
              <a:t>1</a:t>
            </a:r>
            <a:r>
              <a:rPr lang="en-US" altLang="en-US" baseline="33000" dirty="0" smtClean="0">
                <a:ea typeface="源ノ角ゴシック Normal" charset="0"/>
                <a:cs typeface="源ノ角ゴシック Normal" charset="0"/>
              </a:rPr>
              <a:t>st</a:t>
            </a:r>
            <a:r>
              <a:rPr lang="en-US" altLang="en-US" dirty="0" smtClean="0">
                <a:ea typeface="源ノ角ゴシック Normal" charset="0"/>
                <a:cs typeface="源ノ角ゴシック Normal" charset="0"/>
              </a:rPr>
              <a:t> order phase</a:t>
            </a:r>
          </a:p>
          <a:p>
            <a:r>
              <a:rPr lang="en-US" altLang="en-US" dirty="0" smtClean="0">
                <a:ea typeface="源ノ角ゴシック Normal" charset="0"/>
                <a:cs typeface="源ノ角ゴシック Normal" charset="0"/>
              </a:rPr>
              <a:t>transition</a:t>
            </a:r>
            <a:endParaRPr lang="en-US" altLang="en-US" dirty="0">
              <a:ea typeface="源ノ角ゴシック Normal" charset="0"/>
              <a:cs typeface="源ノ角ゴシック Normal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3886200" y="3026807"/>
            <a:ext cx="285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886200" y="2912507"/>
            <a:ext cx="2186060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914775" y="3364944"/>
            <a:ext cx="2186060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 flipV="1">
            <a:off x="6049637" y="2971952"/>
            <a:ext cx="757165" cy="267255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1" idx="1"/>
          </p:cNvCxnSpPr>
          <p:nvPr/>
        </p:nvCxnSpPr>
        <p:spPr>
          <a:xfrm flipH="1">
            <a:off x="6100835" y="3364428"/>
            <a:ext cx="552601" cy="516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2542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Hydro and </a:t>
            </a:r>
            <a:r>
              <a:rPr lang="en-US" dirty="0" err="1"/>
              <a:t>HydroCascade</a:t>
            </a:r>
            <a:r>
              <a:rPr lang="en-US" dirty="0"/>
              <a:t> separately</a:t>
            </a:r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638" y="4457700"/>
            <a:ext cx="2500312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4457700"/>
            <a:ext cx="2500312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638" y="1971675"/>
            <a:ext cx="2500312" cy="2399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6787" y="1984616"/>
            <a:ext cx="2471737" cy="237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6250" y="1984616"/>
            <a:ext cx="2574925" cy="2471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6605587" y="4813965"/>
            <a:ext cx="4852988" cy="1687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6000"/>
              </a:lnSpc>
              <a:buClr>
                <a:srgbClr val="000000"/>
              </a:buClr>
              <a:buSzPct val="100000"/>
            </a:pPr>
            <a:r>
              <a:rPr lang="en-US" altLang="en-US" dirty="0" smtClean="0"/>
              <a:t>There is a small increase of the</a:t>
            </a:r>
          </a:p>
          <a:p>
            <a:pPr>
              <a:lnSpc>
                <a:spcPct val="96000"/>
              </a:lnSpc>
              <a:buClr>
                <a:srgbClr val="000000"/>
              </a:buClr>
              <a:buSzPct val="100000"/>
            </a:pPr>
            <a:r>
              <a:rPr lang="en-US" altLang="en-US" dirty="0" smtClean="0"/>
              <a:t>F2 maximum for </a:t>
            </a:r>
            <a:r>
              <a:rPr lang="en-US" altLang="en-US" dirty="0" err="1" smtClean="0"/>
              <a:t>HydroCascade</a:t>
            </a:r>
            <a:r>
              <a:rPr lang="en-US" altLang="en-US" dirty="0" smtClean="0"/>
              <a:t>.</a:t>
            </a:r>
          </a:p>
          <a:p>
            <a:pPr>
              <a:lnSpc>
                <a:spcPct val="96000"/>
              </a:lnSpc>
              <a:buClr>
                <a:srgbClr val="000000"/>
              </a:buClr>
              <a:buSzPct val="100000"/>
            </a:pPr>
            <a:r>
              <a:rPr lang="en-US" altLang="en-US" dirty="0" err="1" smtClean="0"/>
              <a:t>w.r.t</a:t>
            </a:r>
            <a:r>
              <a:rPr lang="en-US" altLang="en-US" dirty="0" smtClean="0"/>
              <a:t> Hydro only.</a:t>
            </a:r>
          </a:p>
          <a:p>
            <a:pPr>
              <a:lnSpc>
                <a:spcPct val="96000"/>
              </a:lnSpc>
              <a:buClr>
                <a:srgbClr val="000000"/>
              </a:buClr>
              <a:buSzPct val="100000"/>
            </a:pPr>
            <a:r>
              <a:rPr lang="en-US" altLang="en-US" dirty="0" smtClean="0"/>
              <a:t>However the different trend in the</a:t>
            </a:r>
          </a:p>
          <a:p>
            <a:pPr>
              <a:lnSpc>
                <a:spcPct val="96000"/>
              </a:lnSpc>
              <a:buClr>
                <a:srgbClr val="000000"/>
              </a:buClr>
              <a:buSzPct val="100000"/>
            </a:pPr>
            <a:r>
              <a:rPr lang="en-US" altLang="en-US" dirty="0" smtClean="0"/>
              <a:t>F2 </a:t>
            </a:r>
            <a:r>
              <a:rPr lang="en-US" altLang="en-US" dirty="0" err="1" smtClean="0"/>
              <a:t>behaviour</a:t>
            </a:r>
            <a:r>
              <a:rPr lang="en-US" altLang="en-US" dirty="0" smtClean="0"/>
              <a:t> for the Phase 1 transition</a:t>
            </a:r>
          </a:p>
          <a:p>
            <a:pPr>
              <a:lnSpc>
                <a:spcPct val="96000"/>
              </a:lnSpc>
              <a:buClr>
                <a:srgbClr val="000000"/>
              </a:buClr>
              <a:buSzPct val="100000"/>
            </a:pPr>
            <a:r>
              <a:rPr lang="en-US" altLang="en-US" dirty="0" smtClean="0"/>
              <a:t>and crossover is visible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4829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Normalized factorial moments as a function of the size of the observation interval are sensitive to the type of phase transition.</a:t>
            </a:r>
          </a:p>
          <a:p>
            <a:r>
              <a:rPr lang="en-US" dirty="0" smtClean="0"/>
              <a:t>We observe the different energy </a:t>
            </a:r>
            <a:r>
              <a:rPr lang="en-US" dirty="0" err="1" smtClean="0"/>
              <a:t>behaviour</a:t>
            </a:r>
            <a:r>
              <a:rPr lang="en-US" dirty="0" smtClean="0"/>
              <a:t> for the Crossover and 1</a:t>
            </a:r>
            <a:r>
              <a:rPr lang="en-US" baseline="30000" dirty="0" smtClean="0"/>
              <a:t>st</a:t>
            </a:r>
            <a:r>
              <a:rPr lang="en-US" dirty="0" smtClean="0"/>
              <a:t> order phase transition in the frame of the URQMD+VHHLE model.</a:t>
            </a:r>
          </a:p>
        </p:txBody>
      </p:sp>
    </p:spTree>
    <p:extLst>
      <p:ext uri="{BB962C8B-B14F-4D97-AF65-F5344CB8AC3E}">
        <p14:creationId xmlns:p14="http://schemas.microsoft.com/office/powerpoint/2010/main" val="838886677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187</TotalTime>
  <Words>603</Words>
  <Application>Microsoft Macintosh PowerPoint</Application>
  <PresentationFormat>Widescreen</PresentationFormat>
  <Paragraphs>67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Mangal</vt:lpstr>
      <vt:lpstr>Symbol</vt:lpstr>
      <vt:lpstr>Trebuchet MS</vt:lpstr>
      <vt:lpstr>源ノ角ゴシック Normal</vt:lpstr>
      <vt:lpstr>Arial</vt:lpstr>
      <vt:lpstr>Berlin</vt:lpstr>
      <vt:lpstr>Study of the strongly interacting matter properties with the method of factorial moments of the multiplicity distribution</vt:lpstr>
      <vt:lpstr>Introduction</vt:lpstr>
      <vt:lpstr>What do we see with factorial moments: simplified case</vt:lpstr>
      <vt:lpstr>Simplified model summary</vt:lpstr>
      <vt:lpstr>Latest studies in the world: theory and experiments</vt:lpstr>
      <vt:lpstr>Au-Au, URQMD+VHLLE</vt:lpstr>
      <vt:lpstr>Hydro and HydroCascade separately</vt:lpstr>
      <vt:lpstr>Summary</vt:lpstr>
    </vt:vector>
  </TitlesOfParts>
  <Company/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 of the strongly interacting matter properties with the method of factorial moments of the multiplicity distribution</dc:title>
  <dc:creator>Olga Kodolova</dc:creator>
  <cp:lastModifiedBy>Olga Kodolova</cp:lastModifiedBy>
  <cp:revision>19</cp:revision>
  <dcterms:created xsi:type="dcterms:W3CDTF">2020-04-08T11:35:09Z</dcterms:created>
  <dcterms:modified xsi:type="dcterms:W3CDTF">2020-04-09T09:11:48Z</dcterms:modified>
</cp:coreProperties>
</file>