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pptx" ContentType="application/vnd.openxmlformats-officedocument.presentationml.presentation"/>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wmf" ContentType="image/x-wmf"/>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handoutMasterIdLst>
    <p:handoutMasterId r:id="rId64"/>
  </p:handoutMasterIdLst>
  <p:sldIdLst>
    <p:sldId id="256" r:id="rId2"/>
    <p:sldId id="394" r:id="rId3"/>
    <p:sldId id="396" r:id="rId4"/>
    <p:sldId id="395" r:id="rId5"/>
    <p:sldId id="399" r:id="rId6"/>
    <p:sldId id="397" r:id="rId7"/>
    <p:sldId id="392" r:id="rId8"/>
    <p:sldId id="263" r:id="rId9"/>
    <p:sldId id="371" r:id="rId10"/>
    <p:sldId id="324" r:id="rId11"/>
    <p:sldId id="331" r:id="rId12"/>
    <p:sldId id="356" r:id="rId13"/>
    <p:sldId id="351" r:id="rId14"/>
    <p:sldId id="341" r:id="rId15"/>
    <p:sldId id="350" r:id="rId16"/>
    <p:sldId id="352" r:id="rId17"/>
    <p:sldId id="349" r:id="rId18"/>
    <p:sldId id="372" r:id="rId19"/>
    <p:sldId id="373" r:id="rId20"/>
    <p:sldId id="337" r:id="rId21"/>
    <p:sldId id="375" r:id="rId22"/>
    <p:sldId id="374" r:id="rId23"/>
    <p:sldId id="378" r:id="rId24"/>
    <p:sldId id="345" r:id="rId25"/>
    <p:sldId id="377" r:id="rId26"/>
    <p:sldId id="387" r:id="rId27"/>
    <p:sldId id="389" r:id="rId28"/>
    <p:sldId id="381" r:id="rId29"/>
    <p:sldId id="382" r:id="rId30"/>
    <p:sldId id="386" r:id="rId31"/>
    <p:sldId id="383" r:id="rId32"/>
    <p:sldId id="388" r:id="rId33"/>
    <p:sldId id="380" r:id="rId34"/>
    <p:sldId id="295" r:id="rId35"/>
    <p:sldId id="376" r:id="rId36"/>
    <p:sldId id="390" r:id="rId37"/>
    <p:sldId id="384" r:id="rId38"/>
    <p:sldId id="385" r:id="rId39"/>
    <p:sldId id="258" r:id="rId40"/>
    <p:sldId id="338" r:id="rId41"/>
    <p:sldId id="359" r:id="rId42"/>
    <p:sldId id="317" r:id="rId43"/>
    <p:sldId id="333" r:id="rId44"/>
    <p:sldId id="366" r:id="rId45"/>
    <p:sldId id="268" r:id="rId46"/>
    <p:sldId id="320" r:id="rId47"/>
    <p:sldId id="336" r:id="rId48"/>
    <p:sldId id="273" r:id="rId49"/>
    <p:sldId id="339" r:id="rId50"/>
    <p:sldId id="347" r:id="rId51"/>
    <p:sldId id="267" r:id="rId52"/>
    <p:sldId id="321" r:id="rId53"/>
    <p:sldId id="328" r:id="rId54"/>
    <p:sldId id="330" r:id="rId55"/>
    <p:sldId id="332" r:id="rId56"/>
    <p:sldId id="370" r:id="rId57"/>
    <p:sldId id="261" r:id="rId58"/>
    <p:sldId id="355" r:id="rId59"/>
    <p:sldId id="315" r:id="rId60"/>
    <p:sldId id="369" r:id="rId61"/>
    <p:sldId id="398" r:id="rId62"/>
  </p:sldIdLst>
  <p:sldSz cx="9144000" cy="6858000" type="screen4x3"/>
  <p:notesSz cx="9872663" cy="6797675"/>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66FF33"/>
    <a:srgbClr val="E1DDFB"/>
    <a:srgbClr val="F3E7FF"/>
    <a:srgbClr val="D9EDEF"/>
    <a:srgbClr val="990099"/>
    <a:srgbClr val="FF0000"/>
    <a:srgbClr val="33CC33"/>
    <a:srgbClr val="0000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276" autoAdjust="0"/>
    <p:restoredTop sz="90407" autoAdjust="0"/>
  </p:normalViewPr>
  <p:slideViewPr>
    <p:cSldViewPr snapToGrid="0">
      <p:cViewPr varScale="1">
        <p:scale>
          <a:sx n="84" d="100"/>
          <a:sy n="84" d="100"/>
        </p:scale>
        <p:origin x="-1332" y="-84"/>
      </p:cViewPr>
      <p:guideLst>
        <p:guide orient="horz" pos="2160"/>
        <p:guide pos="2880"/>
      </p:guideLst>
    </p:cSldViewPr>
  </p:slideViewPr>
  <p:outlineViewPr>
    <p:cViewPr>
      <p:scale>
        <a:sx n="33" d="100"/>
        <a:sy n="33" d="100"/>
      </p:scale>
      <p:origin x="0" y="8052"/>
    </p:cViewPr>
  </p:outlineViewPr>
  <p:notesTextViewPr>
    <p:cViewPr>
      <p:scale>
        <a:sx n="100" d="100"/>
        <a:sy n="100" d="100"/>
      </p:scale>
      <p:origin x="0" y="0"/>
    </p:cViewPr>
  </p:notesTextViewPr>
  <p:sorterViewPr>
    <p:cViewPr>
      <p:scale>
        <a:sx n="66" d="100"/>
        <a:sy n="66" d="100"/>
      </p:scale>
      <p:origin x="0" y="333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image" Target="../media/image64.wmf"/><Relationship Id="rId4" Type="http://schemas.openxmlformats.org/officeDocument/2006/relationships/image" Target="../media/image6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1026"/>
          <p:cNvSpPr>
            <a:spLocks noGrp="1" noChangeArrowheads="1"/>
          </p:cNvSpPr>
          <p:nvPr>
            <p:ph type="hdr" sz="quarter"/>
          </p:nvPr>
        </p:nvSpPr>
        <p:spPr bwMode="auto">
          <a:xfrm>
            <a:off x="0" y="0"/>
            <a:ext cx="4278313"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pitchFamily="34" charset="0"/>
              </a:defRPr>
            </a:lvl1pPr>
          </a:lstStyle>
          <a:p>
            <a:pPr>
              <a:defRPr/>
            </a:pPr>
            <a:endParaRPr lang="ru-RU"/>
          </a:p>
        </p:txBody>
      </p:sp>
      <p:sp>
        <p:nvSpPr>
          <p:cNvPr id="117763" name="Rectangle 1027"/>
          <p:cNvSpPr>
            <a:spLocks noGrp="1" noChangeArrowheads="1"/>
          </p:cNvSpPr>
          <p:nvPr>
            <p:ph type="dt" sz="quarter" idx="1"/>
          </p:nvPr>
        </p:nvSpPr>
        <p:spPr bwMode="auto">
          <a:xfrm>
            <a:off x="5592763" y="0"/>
            <a:ext cx="4278312"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pitchFamily="34" charset="0"/>
              </a:defRPr>
            </a:lvl1pPr>
          </a:lstStyle>
          <a:p>
            <a:pPr>
              <a:defRPr/>
            </a:pPr>
            <a:endParaRPr lang="ru-RU"/>
          </a:p>
        </p:txBody>
      </p:sp>
      <p:sp>
        <p:nvSpPr>
          <p:cNvPr id="117764" name="Rectangle 1028"/>
          <p:cNvSpPr>
            <a:spLocks noGrp="1" noChangeArrowheads="1"/>
          </p:cNvSpPr>
          <p:nvPr>
            <p:ph type="ftr" sz="quarter" idx="2"/>
          </p:nvPr>
        </p:nvSpPr>
        <p:spPr bwMode="auto">
          <a:xfrm>
            <a:off x="0" y="6456363"/>
            <a:ext cx="4278313"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pitchFamily="34" charset="0"/>
              </a:defRPr>
            </a:lvl1pPr>
          </a:lstStyle>
          <a:p>
            <a:pPr>
              <a:defRPr/>
            </a:pPr>
            <a:endParaRPr lang="ru-RU"/>
          </a:p>
        </p:txBody>
      </p:sp>
      <p:sp>
        <p:nvSpPr>
          <p:cNvPr id="117765" name="Rectangle 1029"/>
          <p:cNvSpPr>
            <a:spLocks noGrp="1" noChangeArrowheads="1"/>
          </p:cNvSpPr>
          <p:nvPr>
            <p:ph type="sldNum" sz="quarter" idx="3"/>
          </p:nvPr>
        </p:nvSpPr>
        <p:spPr bwMode="auto">
          <a:xfrm>
            <a:off x="5592763" y="6456363"/>
            <a:ext cx="4278312"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Arial" pitchFamily="34" charset="0"/>
              </a:defRPr>
            </a:lvl1pPr>
          </a:lstStyle>
          <a:p>
            <a:pPr>
              <a:defRPr/>
            </a:pPr>
            <a:fld id="{229108D0-7F4B-4E8B-8204-B569BA04546D}" type="slidenum">
              <a:rPr lang="ru-RU"/>
              <a:pPr>
                <a:defRPr/>
              </a:pPr>
              <a:t>‹#›</a:t>
            </a:fld>
            <a:endParaRPr lang="ru-RU"/>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4278313"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pitchFamily="34" charset="0"/>
              </a:defRPr>
            </a:lvl1pPr>
          </a:lstStyle>
          <a:p>
            <a:pPr>
              <a:defRPr/>
            </a:pPr>
            <a:endParaRPr lang="ru-RU"/>
          </a:p>
        </p:txBody>
      </p:sp>
      <p:sp>
        <p:nvSpPr>
          <p:cNvPr id="12291" name="Rectangle 3"/>
          <p:cNvSpPr>
            <a:spLocks noGrp="1" noChangeArrowheads="1"/>
          </p:cNvSpPr>
          <p:nvPr>
            <p:ph type="dt" idx="1"/>
          </p:nvPr>
        </p:nvSpPr>
        <p:spPr bwMode="auto">
          <a:xfrm>
            <a:off x="5592763" y="0"/>
            <a:ext cx="4278312"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pitchFamily="34" charset="0"/>
              </a:defRPr>
            </a:lvl1pPr>
          </a:lstStyle>
          <a:p>
            <a:pPr>
              <a:defRPr/>
            </a:pPr>
            <a:endParaRPr lang="ru-RU"/>
          </a:p>
        </p:txBody>
      </p:sp>
      <p:sp>
        <p:nvSpPr>
          <p:cNvPr id="75780" name="Rectangle 4"/>
          <p:cNvSpPr>
            <a:spLocks noGrp="1" noRot="1" noChangeAspect="1" noChangeArrowheads="1" noTextEdit="1"/>
          </p:cNvSpPr>
          <p:nvPr>
            <p:ph type="sldImg" idx="2"/>
          </p:nvPr>
        </p:nvSpPr>
        <p:spPr bwMode="auto">
          <a:xfrm>
            <a:off x="3236913" y="509588"/>
            <a:ext cx="3398837" cy="2549525"/>
          </a:xfrm>
          <a:prstGeom prst="rect">
            <a:avLst/>
          </a:prstGeom>
          <a:noFill/>
          <a:ln w="9525">
            <a:solidFill>
              <a:srgbClr val="000000"/>
            </a:solidFill>
            <a:miter lim="800000"/>
            <a:headEnd/>
            <a:tailEnd/>
          </a:ln>
        </p:spPr>
      </p:sp>
      <p:sp>
        <p:nvSpPr>
          <p:cNvPr id="12293" name="Rectangle 5"/>
          <p:cNvSpPr>
            <a:spLocks noGrp="1" noChangeArrowheads="1"/>
          </p:cNvSpPr>
          <p:nvPr>
            <p:ph type="body" sz="quarter" idx="3"/>
          </p:nvPr>
        </p:nvSpPr>
        <p:spPr bwMode="auto">
          <a:xfrm>
            <a:off x="987425" y="3228975"/>
            <a:ext cx="7897813" cy="30591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12294" name="Rectangle 6"/>
          <p:cNvSpPr>
            <a:spLocks noGrp="1" noChangeArrowheads="1"/>
          </p:cNvSpPr>
          <p:nvPr>
            <p:ph type="ftr" sz="quarter" idx="4"/>
          </p:nvPr>
        </p:nvSpPr>
        <p:spPr bwMode="auto">
          <a:xfrm>
            <a:off x="0" y="6456363"/>
            <a:ext cx="4278313"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pitchFamily="34" charset="0"/>
              </a:defRPr>
            </a:lvl1pPr>
          </a:lstStyle>
          <a:p>
            <a:pPr>
              <a:defRPr/>
            </a:pPr>
            <a:endParaRPr lang="ru-RU"/>
          </a:p>
        </p:txBody>
      </p:sp>
      <p:sp>
        <p:nvSpPr>
          <p:cNvPr id="12295" name="Rectangle 7"/>
          <p:cNvSpPr>
            <a:spLocks noGrp="1" noChangeArrowheads="1"/>
          </p:cNvSpPr>
          <p:nvPr>
            <p:ph type="sldNum" sz="quarter" idx="5"/>
          </p:nvPr>
        </p:nvSpPr>
        <p:spPr bwMode="auto">
          <a:xfrm>
            <a:off x="5592763" y="6456363"/>
            <a:ext cx="4278312"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Arial" pitchFamily="34" charset="0"/>
              </a:defRPr>
            </a:lvl1pPr>
          </a:lstStyle>
          <a:p>
            <a:pPr>
              <a:defRPr/>
            </a:pPr>
            <a:fld id="{808D3BDA-A2AD-47D4-80A0-5723AF7BE50B}"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2F2F3671-B7C1-443A-8BA7-BC83BCE89316}" type="slidenum">
              <a:rPr lang="ru-RU">
                <a:latin typeface="Arial" charset="0"/>
              </a:rPr>
              <a:pPr/>
              <a:t>1</a:t>
            </a:fld>
            <a:endParaRPr lang="ru-RU">
              <a:latin typeface="Arial"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r>
              <a:rPr lang="ru-RU" smtClean="0">
                <a:latin typeface="Arial" charset="0"/>
              </a:rPr>
              <a:t>Работа, о которой пойдет речь, выполнена на ионном ускорителе ИТЭФ в 2003-2008 годах небольшим коллективом авторов, реально около 15 человек, представляющим четыре лаборатории ИТЭФ.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9DCC1F9F-7949-4BD0-AA5F-05BF85444B57}" type="slidenum">
              <a:rPr lang="ru-RU">
                <a:latin typeface="Arial" charset="0"/>
              </a:rPr>
              <a:pPr/>
              <a:t>46</a:t>
            </a:fld>
            <a:endParaRPr lang="ru-RU">
              <a:latin typeface="Arial"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r>
              <a:rPr lang="ru-RU" smtClean="0">
                <a:latin typeface="Arial" charset="0"/>
              </a:rPr>
              <a:t>Полученный спектр был разделён на три диапазона углов. По 6 градусов каждый. Видно, что наклоны спектров отличаются слабо из-за малой разницы в углах.</a:t>
            </a:r>
          </a:p>
          <a:p>
            <a:pPr eaLnBrk="1" hangingPunct="1"/>
            <a:r>
              <a:rPr lang="ru-RU" smtClean="0">
                <a:latin typeface="Arial" charset="0"/>
              </a:rPr>
              <a:t>При этом видна значительная разница в сечениях. Так как порог срабатывания триггера Ттр&gt;&gt; Т0. Поэтому хотя разница наклонов и не велика, на большой базе изменения энергии фотона это приводит к существенной разнице сечений. И тем самым к проявлению угловой зависимости. </a:t>
            </a:r>
          </a:p>
          <a:p>
            <a:pPr eaLnBrk="1" hangingPunct="1"/>
            <a:r>
              <a:rPr lang="ru-RU" smtClean="0">
                <a:latin typeface="Arial" charset="0"/>
              </a:rPr>
              <a:t>Замечу, что данные приводятся до уровня постоянного сечения </a:t>
            </a:r>
            <a:r>
              <a:rPr lang="en-US" smtClean="0">
                <a:latin typeface="Arial" charset="0"/>
              </a:rPr>
              <a:t>~0.1 </a:t>
            </a:r>
            <a:r>
              <a:rPr lang="ru-RU" smtClean="0">
                <a:latin typeface="Arial" charset="0"/>
              </a:rPr>
              <a:t>мкбарн.</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B419D0C7-3762-450C-9476-98766397E22A}" type="slidenum">
              <a:rPr lang="ru-RU">
                <a:latin typeface="Arial" charset="0"/>
              </a:rPr>
              <a:pPr/>
              <a:t>48</a:t>
            </a:fld>
            <a:endParaRPr lang="ru-RU">
              <a:latin typeface="Arial"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r>
              <a:rPr lang="ru-RU" smtClean="0">
                <a:latin typeface="Arial" charset="0"/>
              </a:rPr>
              <a:t>Реакции такого типа уже изучались. В качестве примера приведем данные с  установки </a:t>
            </a:r>
            <a:r>
              <a:rPr lang="en-US" smtClean="0">
                <a:latin typeface="Arial" charset="0"/>
              </a:rPr>
              <a:t>TAPS </a:t>
            </a:r>
            <a:r>
              <a:rPr lang="ru-RU" smtClean="0">
                <a:latin typeface="Arial" charset="0"/>
              </a:rPr>
              <a:t>в </a:t>
            </a:r>
            <a:r>
              <a:rPr lang="en-US" smtClean="0">
                <a:latin typeface="Arial" charset="0"/>
              </a:rPr>
              <a:t>GSI</a:t>
            </a:r>
            <a:r>
              <a:rPr lang="ru-RU" smtClean="0">
                <a:latin typeface="Arial" charset="0"/>
              </a:rPr>
              <a:t>, где были измерены спектры π° и эта мезонов в реакция углерод по углероду при энергиях </a:t>
            </a:r>
            <a:r>
              <a:rPr lang="en-US" smtClean="0">
                <a:latin typeface="Arial" charset="0"/>
              </a:rPr>
              <a:t>0.8, 1 </a:t>
            </a:r>
            <a:r>
              <a:rPr lang="ru-RU" smtClean="0">
                <a:latin typeface="Arial" charset="0"/>
              </a:rPr>
              <a:t>и</a:t>
            </a:r>
            <a:r>
              <a:rPr lang="en-US" smtClean="0">
                <a:latin typeface="Arial" charset="0"/>
              </a:rPr>
              <a:t> 2 GeV</a:t>
            </a:r>
            <a:r>
              <a:rPr lang="ru-RU" smtClean="0">
                <a:latin typeface="Arial" charset="0"/>
              </a:rPr>
              <a:t>.</a:t>
            </a:r>
          </a:p>
          <a:p>
            <a:pPr eaLnBrk="1" hangingPunct="1"/>
            <a:r>
              <a:rPr lang="ru-RU" smtClean="0">
                <a:latin typeface="Arial" charset="0"/>
              </a:rPr>
              <a:t>Фотоны регистрировались электромагнитным калориметром из </a:t>
            </a:r>
            <a:r>
              <a:rPr lang="en-US" smtClean="0">
                <a:latin typeface="Arial" charset="0"/>
              </a:rPr>
              <a:t>Barium F</a:t>
            </a:r>
            <a:r>
              <a:rPr lang="ru-RU" smtClean="0">
                <a:latin typeface="Arial" charset="0"/>
              </a:rPr>
              <a:t>luorine</a:t>
            </a:r>
            <a:r>
              <a:rPr lang="en-US" smtClean="0">
                <a:latin typeface="Arial" charset="0"/>
              </a:rPr>
              <a:t> 2</a:t>
            </a:r>
            <a:r>
              <a:rPr lang="ru-RU" smtClean="0">
                <a:latin typeface="Arial" charset="0"/>
              </a:rPr>
              <a:t> с сцинт. пластинами перед модулями для режекции зар. част.</a:t>
            </a:r>
          </a:p>
          <a:p>
            <a:pPr eaLnBrk="1" hangingPunct="1"/>
            <a:r>
              <a:rPr lang="ru-RU" smtClean="0">
                <a:latin typeface="Arial" charset="0"/>
              </a:rPr>
              <a:t>Спектры измерены до границы 2+1 для максимальной энергии 2 ГэВ. Очевидно, что  2+1 слишком мало для того, чтобы говорить о среде. Мы бы хотели продвинуться в большие кум. числа и данные ТА</a:t>
            </a:r>
            <a:r>
              <a:rPr lang="en-US" smtClean="0">
                <a:latin typeface="Arial" charset="0"/>
              </a:rPr>
              <a:t>PS</a:t>
            </a:r>
            <a:r>
              <a:rPr lang="ru-RU" smtClean="0">
                <a:latin typeface="Arial" charset="0"/>
              </a:rPr>
              <a:t> «подсказывают», что это легче сделать при меньших начальных энергиях. Но тут можно обмануть себя и получить трудноинтерпретируемый результат, так как вся предыдущая аргументация, в частности представление о локальности кумулятивного эффекта, предполагает начальную энергию масштаба несколько ГэВ на нуклон. Чтобы продвинуться в большие кумулятивные числа и одновременно в большие энергии мы предлагаем другой путь.</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E996B995-8826-4152-B0B8-C83C0C5089ED}" type="slidenum">
              <a:rPr lang="ru-RU">
                <a:latin typeface="Arial" charset="0"/>
              </a:rPr>
              <a:pPr/>
              <a:t>51</a:t>
            </a:fld>
            <a:endParaRPr lang="ru-RU">
              <a:latin typeface="Arial"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r>
              <a:rPr lang="ru-RU" smtClean="0">
                <a:latin typeface="Arial" charset="0"/>
              </a:rPr>
              <a:t>Сегодня кум. эффект изучается как в России, так и за рубежом.</a:t>
            </a:r>
          </a:p>
          <a:p>
            <a:pPr eaLnBrk="1" hangingPunct="1"/>
            <a:r>
              <a:rPr lang="ru-RU" smtClean="0">
                <a:latin typeface="Arial" charset="0"/>
              </a:rPr>
              <a:t>В частности, в лаб. Джефферсона флуктоны изучаются в еА взаимодействиях.</a:t>
            </a:r>
          </a:p>
          <a:p>
            <a:pPr eaLnBrk="1" hangingPunct="1"/>
            <a:r>
              <a:rPr lang="ru-RU" smtClean="0">
                <a:latin typeface="Arial" charset="0"/>
              </a:rPr>
              <a:t>Здесь приведены отношения выходов частиц, рассеянных на различных ядрах к Не3 в зависимости от переменной х Бьёркена. Видны две области скейлинга, где флуктоны с массами 2 и 3 доминируют.</a:t>
            </a:r>
          </a:p>
          <a:p>
            <a:pPr eaLnBrk="1" hangingPunct="1"/>
            <a:r>
              <a:rPr lang="ru-RU" smtClean="0">
                <a:latin typeface="Arial" charset="0"/>
              </a:rPr>
              <a:t>Известны и другие эффекты. Например Изотопический. Видно, что отношение выходов пионов при увеличении номера ядра следует не за отношением числа нейтронов к протонам, а за отношением </a:t>
            </a:r>
            <a:r>
              <a:rPr lang="en-US" smtClean="0">
                <a:latin typeface="Arial" charset="0"/>
              </a:rPr>
              <a:t>u</a:t>
            </a:r>
            <a:r>
              <a:rPr lang="ru-RU" smtClean="0">
                <a:latin typeface="Arial" charset="0"/>
              </a:rPr>
              <a:t> и </a:t>
            </a:r>
            <a:r>
              <a:rPr lang="en-US" smtClean="0">
                <a:latin typeface="Arial" charset="0"/>
              </a:rPr>
              <a:t>d</a:t>
            </a:r>
            <a:r>
              <a:rPr lang="ru-RU" smtClean="0">
                <a:latin typeface="Arial" charset="0"/>
              </a:rPr>
              <a:t> кварков.</a:t>
            </a:r>
          </a:p>
          <a:p>
            <a:pPr eaLnBrk="1" hangingPunct="1"/>
            <a:r>
              <a:rPr lang="ru-RU" smtClean="0">
                <a:latin typeface="Arial" charset="0"/>
              </a:rPr>
              <a:t>Спиновые эффекты широко изучаются в Дубне на поляризованных пучках.</a:t>
            </a:r>
          </a:p>
          <a:p>
            <a:pPr eaLnBrk="1" hangingPunct="1"/>
            <a:r>
              <a:rPr lang="ru-RU" smtClean="0">
                <a:latin typeface="Arial" charset="0"/>
              </a:rPr>
              <a:t>У нас в ИТЭФ и в Лаб. Дж. применяются корреляционные методики.</a:t>
            </a:r>
          </a:p>
          <a:p>
            <a:pPr eaLnBrk="1" hangingPunct="1"/>
            <a:r>
              <a:rPr lang="ru-RU" smtClean="0">
                <a:latin typeface="Arial" charset="0"/>
              </a:rPr>
              <a:t>Эти примеры свидетельствуют о том, что кумулятивные эффекты и флуктоны являются общепризнанными понятиями.</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C9C95D6A-BCD6-4AA9-B457-61800D13329B}" type="slidenum">
              <a:rPr lang="ru-RU">
                <a:latin typeface="Arial" charset="0"/>
              </a:rPr>
              <a:pPr/>
              <a:t>52</a:t>
            </a:fld>
            <a:endParaRPr lang="ru-RU">
              <a:latin typeface="Arial"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r>
              <a:rPr lang="ru-RU" smtClean="0">
                <a:latin typeface="Arial" charset="0"/>
              </a:rPr>
              <a:t>На этом рисунке показано влияние Ферми движения на кинематические границы подпроцессов 1</a:t>
            </a:r>
            <a:r>
              <a:rPr lang="en-US" smtClean="0">
                <a:latin typeface="Arial" charset="0"/>
              </a:rPr>
              <a:t>N+jN </a:t>
            </a:r>
            <a:r>
              <a:rPr lang="ru-RU" smtClean="0">
                <a:latin typeface="Arial" charset="0"/>
              </a:rPr>
              <a:t>(фрагментация ядра мишени). Видно, что границы сдвигаются на 50-100 МэВ.</a:t>
            </a:r>
          </a:p>
          <a:p>
            <a:pPr eaLnBrk="1" hangingPunct="1"/>
            <a:r>
              <a:rPr lang="ru-RU" smtClean="0">
                <a:latin typeface="Arial" charset="0"/>
              </a:rPr>
              <a:t>Однако их форма и плотность, с которой они идут не влияют ни на один из трёх приведённых аргументов:</a:t>
            </a:r>
          </a:p>
          <a:p>
            <a:pPr eaLnBrk="1" hangingPunct="1"/>
            <a:r>
              <a:rPr lang="ru-RU" smtClean="0">
                <a:latin typeface="Arial" charset="0"/>
              </a:rPr>
              <a:t>Сечения всё равно должны изменяться при движении вдоль границы измеренного нами диапазона;</a:t>
            </a:r>
          </a:p>
          <a:p>
            <a:pPr eaLnBrk="1" hangingPunct="1"/>
            <a:r>
              <a:rPr lang="ru-RU" smtClean="0">
                <a:latin typeface="Arial" charset="0"/>
              </a:rPr>
              <a:t>Необходимо минимум 1+5 кум. число, чтобы описать данные;</a:t>
            </a:r>
          </a:p>
          <a:p>
            <a:pPr eaLnBrk="1" hangingPunct="1"/>
            <a:r>
              <a:rPr lang="ru-RU" smtClean="0">
                <a:latin typeface="Arial" charset="0"/>
              </a:rPr>
              <a:t>Наклон спектра в этом сценарии всё равно будет намного круче измеренного.</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0CDE0D6F-B0C9-4BD6-AFFD-22681AF3D8B0}" type="slidenum">
              <a:rPr lang="ru-RU">
                <a:latin typeface="Arial" charset="0"/>
              </a:rPr>
              <a:pPr/>
              <a:t>53</a:t>
            </a:fld>
            <a:endParaRPr lang="ru-RU">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r>
              <a:rPr lang="ru-RU" sz="1000" smtClean="0">
                <a:latin typeface="Arial" charset="0"/>
              </a:rPr>
              <a:t>Теперь перейдём к сравнению измеренного нами параметра наклона спектра Т0эксп=113±10 МэВ с тем, что можно ожидать в обсуждавшихся выше различных сценариях. Из рисунка видно, что кривые, соответствующие процессам 1N+4N, 1N+5N, 1N+6N подобны и отстают от друг друга на 140±20МэВ/с. Если предположить, что наклон спектра кумулятивных частиц ~</a:t>
            </a:r>
            <a:r>
              <a:rPr lang="en-US" sz="1000" smtClean="0">
                <a:latin typeface="Arial" charset="0"/>
              </a:rPr>
              <a:t>m</a:t>
            </a:r>
            <a:r>
              <a:rPr lang="ru-RU" sz="1000" smtClean="0">
                <a:latin typeface="Arial" charset="0"/>
              </a:rPr>
              <a:t>π, как мы уже делали ранее, то увеличение порядка кумулятивности на единицу соответствует изменению сечений в ехр(</a:t>
            </a:r>
            <a:r>
              <a:rPr lang="en-US" sz="1000" smtClean="0">
                <a:latin typeface="Arial" charset="0"/>
              </a:rPr>
              <a:t>mp</a:t>
            </a:r>
            <a:r>
              <a:rPr lang="ru-RU" sz="1000" smtClean="0">
                <a:latin typeface="Arial" charset="0"/>
              </a:rPr>
              <a:t>/</a:t>
            </a:r>
            <a:r>
              <a:rPr lang="en-US" sz="1000" smtClean="0">
                <a:latin typeface="Arial" charset="0"/>
              </a:rPr>
              <a:t>m</a:t>
            </a:r>
            <a:r>
              <a:rPr lang="ru-RU" sz="1000" smtClean="0">
                <a:latin typeface="Arial" charset="0"/>
              </a:rPr>
              <a:t>π)~ехр(7) раз. Но изменение сечения в спектре фотонов в </a:t>
            </a:r>
            <a:r>
              <a:rPr lang="ru-RU" sz="1000" i="1" smtClean="0">
                <a:latin typeface="Arial" charset="0"/>
              </a:rPr>
              <a:t>е</a:t>
            </a:r>
            <a:r>
              <a:rPr lang="ru-RU" sz="1000" smtClean="0">
                <a:latin typeface="Arial" charset="0"/>
              </a:rPr>
              <a:t> раз соответствует изменению энергии фотона на величину Т0. Следовательно, для сценария 1N+</a:t>
            </a:r>
            <a:r>
              <a:rPr lang="en-US" sz="1000" smtClean="0">
                <a:latin typeface="Arial" charset="0"/>
              </a:rPr>
              <a:t>j</a:t>
            </a:r>
            <a:r>
              <a:rPr lang="ru-RU" sz="1000" smtClean="0">
                <a:latin typeface="Arial" charset="0"/>
              </a:rPr>
              <a:t>N получаем оценку для ожидаемой величины наклона Т0 1+</a:t>
            </a:r>
            <a:r>
              <a:rPr lang="en-US" sz="1000" smtClean="0">
                <a:latin typeface="Arial" charset="0"/>
              </a:rPr>
              <a:t>j</a:t>
            </a:r>
            <a:r>
              <a:rPr lang="ru-RU" sz="1000" smtClean="0">
                <a:latin typeface="Arial" charset="0"/>
              </a:rPr>
              <a:t>~(140±20)/7~20±3МэВ. Аналогичные оценки можно сделать для кривых, соответствующих второму и третьему сценариям:</a:t>
            </a:r>
          </a:p>
          <a:p>
            <a:pPr eaLnBrk="1" hangingPunct="1"/>
            <a:r>
              <a:rPr lang="ru-RU" sz="1000" smtClean="0">
                <a:latin typeface="Arial" charset="0"/>
              </a:rPr>
              <a:t>Т0 </a:t>
            </a:r>
            <a:r>
              <a:rPr lang="en-US" sz="1000" smtClean="0">
                <a:latin typeface="Arial" charset="0"/>
              </a:rPr>
              <a:t>i</a:t>
            </a:r>
            <a:r>
              <a:rPr lang="ru-RU" sz="1000" smtClean="0">
                <a:latin typeface="Arial" charset="0"/>
              </a:rPr>
              <a:t>+2~160±80/7~23±11МэВ для второго сценария (</a:t>
            </a:r>
            <a:r>
              <a:rPr lang="en-US" sz="1000" smtClean="0">
                <a:latin typeface="Arial" charset="0"/>
              </a:rPr>
              <a:t>i</a:t>
            </a:r>
            <a:r>
              <a:rPr lang="ru-RU" sz="1000" smtClean="0">
                <a:latin typeface="Arial" charset="0"/>
              </a:rPr>
              <a:t>N+2N);</a:t>
            </a:r>
          </a:p>
          <a:p>
            <a:pPr eaLnBrk="1" hangingPunct="1"/>
            <a:r>
              <a:rPr lang="ru-RU" sz="1000" smtClean="0">
                <a:latin typeface="Arial" charset="0"/>
              </a:rPr>
              <a:t>Т0 2+</a:t>
            </a:r>
            <a:r>
              <a:rPr lang="en-US" sz="1000" smtClean="0">
                <a:latin typeface="Arial" charset="0"/>
              </a:rPr>
              <a:t>j</a:t>
            </a:r>
            <a:r>
              <a:rPr lang="ru-RU" sz="1000" smtClean="0">
                <a:latin typeface="Arial" charset="0"/>
              </a:rPr>
              <a:t>~570±70/7~81±10МэВ для третьего сценария (2N+</a:t>
            </a:r>
            <a:r>
              <a:rPr lang="en-US" sz="1000" smtClean="0">
                <a:latin typeface="Arial" charset="0"/>
              </a:rPr>
              <a:t>j</a:t>
            </a:r>
            <a:r>
              <a:rPr lang="ru-RU" sz="1000" smtClean="0">
                <a:latin typeface="Arial" charset="0"/>
              </a:rPr>
              <a:t>N).</a:t>
            </a:r>
          </a:p>
          <a:p>
            <a:pPr eaLnBrk="1" hangingPunct="1"/>
            <a:r>
              <a:rPr lang="ru-RU" sz="1000" smtClean="0">
                <a:latin typeface="Arial" charset="0"/>
              </a:rPr>
              <a:t>На рисунке звёздочками показан измеренный спектр, а точками – разыгранные спектры для этих трёх сценариев с учётом энергетического разрешения нашего калориметра.</a:t>
            </a:r>
          </a:p>
          <a:p>
            <a:pPr eaLnBrk="1" hangingPunct="1"/>
            <a:r>
              <a:rPr lang="ru-RU" sz="1000" smtClean="0">
                <a:latin typeface="Arial" charset="0"/>
              </a:rPr>
              <a:t>Видно, что в сценариях </a:t>
            </a:r>
            <a:r>
              <a:rPr lang="en-US" sz="1000" smtClean="0">
                <a:latin typeface="Arial" charset="0"/>
              </a:rPr>
              <a:t>i</a:t>
            </a:r>
            <a:r>
              <a:rPr lang="ru-RU" sz="1000" smtClean="0">
                <a:latin typeface="Arial" charset="0"/>
              </a:rPr>
              <a:t>N+2N и 1N+</a:t>
            </a:r>
            <a:r>
              <a:rPr lang="en-US" sz="1000" smtClean="0">
                <a:latin typeface="Arial" charset="0"/>
              </a:rPr>
              <a:t>j</a:t>
            </a:r>
            <a:r>
              <a:rPr lang="ru-RU" sz="1000" smtClean="0">
                <a:latin typeface="Arial" charset="0"/>
              </a:rPr>
              <a:t>N ожидаются наклоны спектра намного меньше измеренного. В то время как ожидаемый наклон в сценарии 2N+</a:t>
            </a:r>
            <a:r>
              <a:rPr lang="en-US" sz="1000" smtClean="0">
                <a:latin typeface="Arial" charset="0"/>
              </a:rPr>
              <a:t>j</a:t>
            </a:r>
            <a:r>
              <a:rPr lang="ru-RU" sz="1000" smtClean="0">
                <a:latin typeface="Arial" charset="0"/>
              </a:rPr>
              <a:t>N находится в разумном согласии с экспериментальными данными.</a:t>
            </a:r>
          </a:p>
          <a:p>
            <a:pPr eaLnBrk="1" hangingPunct="1"/>
            <a:r>
              <a:rPr lang="ru-RU" sz="1000" smtClean="0">
                <a:latin typeface="Arial" charset="0"/>
              </a:rPr>
              <a:t>	Таким образом, измеренное значение параметра наклона спектра фотонов, как и анализ угловой зависимости, указывает на доминирующую роль процесса 2N+3N.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B109EF64-14BE-4F17-987E-85F88C63A6CE}" type="slidenum">
              <a:rPr lang="ru-RU">
                <a:latin typeface="Arial" charset="0"/>
              </a:rPr>
              <a:pPr/>
              <a:t>57</a:t>
            </a:fld>
            <a:endParaRPr lang="ru-RU">
              <a:latin typeface="Arial" charset="0"/>
            </a:endParaRPr>
          </a:p>
        </p:txBody>
      </p:sp>
      <p:sp>
        <p:nvSpPr>
          <p:cNvPr id="81923" name="Rectangle 1026"/>
          <p:cNvSpPr>
            <a:spLocks noGrp="1" noRot="1" noChangeAspect="1" noChangeArrowheads="1" noTextEdit="1"/>
          </p:cNvSpPr>
          <p:nvPr>
            <p:ph type="sldImg"/>
          </p:nvPr>
        </p:nvSpPr>
        <p:spPr>
          <a:ln/>
        </p:spPr>
      </p:sp>
      <p:sp>
        <p:nvSpPr>
          <p:cNvPr id="81924" name="Rectangle 1027"/>
          <p:cNvSpPr>
            <a:spLocks noGrp="1" noChangeArrowheads="1"/>
          </p:cNvSpPr>
          <p:nvPr>
            <p:ph type="body" idx="1"/>
          </p:nvPr>
        </p:nvSpPr>
        <p:spPr>
          <a:noFill/>
          <a:ln/>
        </p:spPr>
        <p:txBody>
          <a:bodyPr/>
          <a:lstStyle/>
          <a:p>
            <a:pPr eaLnBrk="1" hangingPunct="1"/>
            <a:r>
              <a:rPr lang="ru-RU" smtClean="0">
                <a:latin typeface="Arial" charset="0"/>
              </a:rPr>
              <a:t>The basic element of the setup is a “supermodule”</a:t>
            </a:r>
            <a:r>
              <a:rPr lang="en-US" smtClean="0">
                <a:latin typeface="Arial" charset="0"/>
              </a:rPr>
              <a:t> </a:t>
            </a:r>
            <a:r>
              <a:rPr lang="ru-RU" smtClean="0">
                <a:latin typeface="Arial" charset="0"/>
              </a:rPr>
              <a:t>composed of 64 calorimetric counters</a:t>
            </a:r>
            <a:r>
              <a:rPr lang="en-US" smtClean="0">
                <a:latin typeface="Arial" charset="0"/>
              </a:rPr>
              <a:t> and</a:t>
            </a:r>
            <a:r>
              <a:rPr lang="ru-RU" smtClean="0">
                <a:latin typeface="Arial" charset="0"/>
              </a:rPr>
              <a:t> the</a:t>
            </a:r>
            <a:r>
              <a:rPr lang="en-US" smtClean="0">
                <a:latin typeface="Arial" charset="0"/>
              </a:rPr>
              <a:t> </a:t>
            </a:r>
            <a:r>
              <a:rPr lang="ru-RU" i="1" smtClean="0">
                <a:latin typeface="Arial" charset="0"/>
              </a:rPr>
              <a:t>VETO</a:t>
            </a:r>
            <a:r>
              <a:rPr lang="en-US" i="1" smtClean="0">
                <a:latin typeface="Arial" charset="0"/>
              </a:rPr>
              <a:t> </a:t>
            </a:r>
            <a:r>
              <a:rPr lang="ru-RU" smtClean="0">
                <a:latin typeface="Arial" charset="0"/>
              </a:rPr>
              <a:t>system</a:t>
            </a:r>
            <a:r>
              <a:rPr lang="en-US" smtClean="0">
                <a:latin typeface="Arial" charset="0"/>
              </a:rPr>
              <a:t>.</a:t>
            </a:r>
            <a:endParaRPr lang="ru-RU" smtClean="0">
              <a:latin typeface="Arial" charset="0"/>
            </a:endParaRPr>
          </a:p>
          <a:p>
            <a:pPr eaLnBrk="1" hangingPunct="1"/>
            <a:r>
              <a:rPr lang="ru-RU" smtClean="0">
                <a:latin typeface="Arial" charset="0"/>
              </a:rPr>
              <a:t>The supermodule shown schematically in Fig. 2</a:t>
            </a:r>
            <a:r>
              <a:rPr lang="en-US" smtClean="0">
                <a:latin typeface="Arial" charset="0"/>
              </a:rPr>
              <a:t> </a:t>
            </a:r>
            <a:r>
              <a:rPr lang="ru-RU" smtClean="0">
                <a:latin typeface="Arial" charset="0"/>
              </a:rPr>
              <a:t>consists of calorimetric modules based on lead glasses</a:t>
            </a:r>
            <a:r>
              <a:rPr lang="en-US" smtClean="0">
                <a:latin typeface="Arial" charset="0"/>
              </a:rPr>
              <a:t> </a:t>
            </a:r>
            <a:r>
              <a:rPr lang="ru-RU" smtClean="0">
                <a:latin typeface="Arial" charset="0"/>
              </a:rPr>
              <a:t>with dimensions of</a:t>
            </a:r>
            <a:r>
              <a:rPr lang="en-US" smtClean="0">
                <a:latin typeface="Arial" charset="0"/>
              </a:rPr>
              <a:t> </a:t>
            </a:r>
            <a:r>
              <a:rPr lang="ru-RU" smtClean="0">
                <a:latin typeface="Arial" charset="0"/>
              </a:rPr>
              <a:t>100×100×380mm</a:t>
            </a:r>
            <a:r>
              <a:rPr lang="en-US" smtClean="0">
                <a:latin typeface="Arial" charset="0"/>
              </a:rPr>
              <a:t> </a:t>
            </a:r>
            <a:r>
              <a:rPr lang="ru-RU" smtClean="0">
                <a:latin typeface="Arial" charset="0"/>
              </a:rPr>
              <a:t>disposed as an</a:t>
            </a:r>
            <a:r>
              <a:rPr lang="en-US" smtClean="0">
                <a:latin typeface="Arial" charset="0"/>
              </a:rPr>
              <a:t> </a:t>
            </a:r>
            <a:r>
              <a:rPr lang="ru-RU" smtClean="0">
                <a:latin typeface="Arial" charset="0"/>
              </a:rPr>
              <a:t>array of</a:t>
            </a:r>
            <a:r>
              <a:rPr lang="en-US" smtClean="0">
                <a:latin typeface="Arial" charset="0"/>
              </a:rPr>
              <a:t> </a:t>
            </a:r>
            <a:r>
              <a:rPr lang="ru-RU" smtClean="0">
                <a:latin typeface="Arial" charset="0"/>
              </a:rPr>
              <a:t>8×8</a:t>
            </a:r>
            <a:r>
              <a:rPr lang="en-US" smtClean="0">
                <a:latin typeface="Arial" charset="0"/>
              </a:rPr>
              <a:t> </a:t>
            </a:r>
            <a:r>
              <a:rPr lang="ru-RU" smtClean="0">
                <a:latin typeface="Arial" charset="0"/>
              </a:rPr>
              <a:t>(64 modules in total)</a:t>
            </a:r>
            <a:r>
              <a:rPr lang="en-US" smtClean="0">
                <a:latin typeface="Arial" charset="0"/>
              </a:rPr>
              <a:t>.</a:t>
            </a:r>
          </a:p>
          <a:p>
            <a:pPr eaLnBrk="1" hangingPunct="1"/>
            <a:r>
              <a:rPr lang="en-US" smtClean="0">
                <a:latin typeface="Arial" charset="0"/>
              </a:rPr>
              <a:t>The PMT is attached to the glass block through a silicon rubber. PMT is wrapped into </a:t>
            </a:r>
            <a:r>
              <a:rPr lang="ru-RU" smtClean="0">
                <a:latin typeface="Arial" charset="0"/>
              </a:rPr>
              <a:t>permalloy cylindrical</a:t>
            </a:r>
            <a:r>
              <a:rPr lang="en-US" smtClean="0">
                <a:latin typeface="Arial" charset="0"/>
              </a:rPr>
              <a:t> </a:t>
            </a:r>
            <a:r>
              <a:rPr lang="ru-RU" smtClean="0">
                <a:latin typeface="Arial" charset="0"/>
              </a:rPr>
              <a:t>magnetic shield</a:t>
            </a:r>
            <a:r>
              <a:rPr lang="en-US" smtClean="0">
                <a:latin typeface="Arial" charset="0"/>
              </a:rPr>
              <a:t>.</a:t>
            </a:r>
            <a:endParaRPr lang="ru-RU" smtClean="0">
              <a:latin typeface="Arial" charset="0"/>
            </a:endParaRPr>
          </a:p>
          <a:p>
            <a:pPr eaLnBrk="1" hangingPunct="1"/>
            <a:r>
              <a:rPr lang="ru-RU" smtClean="0">
                <a:latin typeface="Arial" charset="0"/>
              </a:rPr>
              <a:t>There is a small window at the</a:t>
            </a:r>
            <a:r>
              <a:rPr lang="en-US" smtClean="0">
                <a:latin typeface="Arial" charset="0"/>
              </a:rPr>
              <a:t> </a:t>
            </a:r>
            <a:r>
              <a:rPr lang="ru-RU" smtClean="0">
                <a:latin typeface="Arial" charset="0"/>
              </a:rPr>
              <a:t>frontal surface of each block to transmit light from the</a:t>
            </a:r>
            <a:r>
              <a:rPr lang="en-US" smtClean="0">
                <a:latin typeface="Arial" charset="0"/>
              </a:rPr>
              <a:t> </a:t>
            </a:r>
            <a:r>
              <a:rPr lang="ru-RU" smtClean="0">
                <a:latin typeface="Arial" charset="0"/>
              </a:rPr>
              <a:t>feed fiber of the LED </a:t>
            </a:r>
            <a:r>
              <a:rPr lang="en-US" smtClean="0">
                <a:latin typeface="Arial" charset="0"/>
              </a:rPr>
              <a:t>monitoring </a:t>
            </a:r>
            <a:r>
              <a:rPr lang="ru-RU" smtClean="0">
                <a:latin typeface="Arial" charset="0"/>
              </a:rPr>
              <a:t>system.</a:t>
            </a:r>
            <a:endParaRPr lang="en-US" smtClean="0">
              <a:latin typeface="Arial" charset="0"/>
            </a:endParaRPr>
          </a:p>
          <a:p>
            <a:pPr eaLnBrk="1" hangingPunct="1"/>
            <a:r>
              <a:rPr lang="ru-RU" smtClean="0">
                <a:latin typeface="Arial" charset="0"/>
              </a:rPr>
              <a:t>The </a:t>
            </a:r>
            <a:r>
              <a:rPr lang="en-US" smtClean="0">
                <a:latin typeface="Arial" charset="0"/>
              </a:rPr>
              <a:t>VETO counter </a:t>
            </a:r>
            <a:r>
              <a:rPr lang="ru-RU" smtClean="0">
                <a:latin typeface="Arial" charset="0"/>
              </a:rPr>
              <a:t>consists of a plastic</a:t>
            </a:r>
            <a:r>
              <a:rPr lang="en-US" smtClean="0">
                <a:latin typeface="Arial" charset="0"/>
              </a:rPr>
              <a:t> </a:t>
            </a:r>
            <a:r>
              <a:rPr lang="ru-RU" smtClean="0">
                <a:latin typeface="Arial" charset="0"/>
              </a:rPr>
              <a:t>scintillator and a</a:t>
            </a:r>
            <a:r>
              <a:rPr lang="en-US" smtClean="0">
                <a:latin typeface="Arial" charset="0"/>
              </a:rPr>
              <a:t> </a:t>
            </a:r>
            <a:r>
              <a:rPr lang="ru-RU" smtClean="0">
                <a:latin typeface="Arial" charset="0"/>
              </a:rPr>
              <a:t>cut out round groove, into which a wavelength-shifting fiber is inserted. One tip of</a:t>
            </a:r>
          </a:p>
          <a:p>
            <a:pPr eaLnBrk="1" hangingPunct="1"/>
            <a:r>
              <a:rPr lang="ru-RU" smtClean="0">
                <a:latin typeface="Arial" charset="0"/>
              </a:rPr>
              <a:t>the fiber is in optical contact with a semiconductor photodiode</a:t>
            </a:r>
            <a:r>
              <a:rPr lang="en-US" smtClean="0">
                <a:latin typeface="Arial" charset="0"/>
              </a:rPr>
              <a:t>.</a:t>
            </a:r>
            <a:endParaRPr lang="ru-RU" smtClean="0">
              <a:latin typeface="Arial" charset="0"/>
            </a:endParaRPr>
          </a:p>
          <a:p>
            <a:pPr eaLnBrk="1" hangingPunct="1"/>
            <a:endParaRPr lang="ru-RU"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9204EFC1-42FA-411A-86D4-D6A3DD72CA8D}" type="slidenum">
              <a:rPr lang="ru-RU">
                <a:latin typeface="Arial" charset="0"/>
              </a:rPr>
              <a:pPr/>
              <a:t>8</a:t>
            </a:fld>
            <a:endParaRPr lang="ru-RU">
              <a:latin typeface="Arial"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r>
              <a:rPr lang="ru-RU" smtClean="0">
                <a:latin typeface="Arial" charset="0"/>
              </a:rPr>
              <a:t>Ядерную материю принято рассматривать как среду. И поэтому её свойства описывают переменными, характерными для среды. В частности, температура и плотность.</a:t>
            </a:r>
          </a:p>
          <a:p>
            <a:pPr eaLnBrk="1" hangingPunct="1"/>
            <a:r>
              <a:rPr lang="ru-RU" smtClean="0">
                <a:latin typeface="Arial" charset="0"/>
              </a:rPr>
              <a:t>На приведенной фазовой диаграмме показаны основные направления поиска новых состояний ядерной материи.</a:t>
            </a:r>
          </a:p>
          <a:p>
            <a:pPr eaLnBrk="1" hangingPunct="1"/>
            <a:r>
              <a:rPr lang="ru-RU" smtClean="0">
                <a:latin typeface="Arial" charset="0"/>
              </a:rPr>
              <a:t>Эксперименты на ускорителях </a:t>
            </a:r>
            <a:r>
              <a:rPr lang="en-US" smtClean="0">
                <a:latin typeface="Arial" charset="0"/>
              </a:rPr>
              <a:t>RHIC </a:t>
            </a:r>
            <a:r>
              <a:rPr lang="ru-RU" smtClean="0">
                <a:latin typeface="Arial" charset="0"/>
              </a:rPr>
              <a:t>и </a:t>
            </a:r>
            <a:r>
              <a:rPr lang="en-US" smtClean="0">
                <a:latin typeface="Arial" charset="0"/>
              </a:rPr>
              <a:t>LHC </a:t>
            </a:r>
            <a:r>
              <a:rPr lang="ru-RU" smtClean="0">
                <a:latin typeface="Arial" charset="0"/>
              </a:rPr>
              <a:t>посвящены изучению свойств ядерной материи при высоких температурах и низких бар. плотностях. Здесь ищут фазовый переход второго рода (кроссовер) в кварк-глюонную плазму и моделируют в лаборатории условия, предполагаемые в природе на ранней стадии существования вселенной. </a:t>
            </a:r>
          </a:p>
          <a:p>
            <a:pPr eaLnBrk="1" hangingPunct="1"/>
            <a:r>
              <a:rPr lang="ru-RU" smtClean="0">
                <a:latin typeface="Arial" charset="0"/>
              </a:rPr>
              <a:t>В проектах </a:t>
            </a:r>
            <a:r>
              <a:rPr lang="en-US" smtClean="0">
                <a:latin typeface="Arial" charset="0"/>
              </a:rPr>
              <a:t>FAIR </a:t>
            </a:r>
            <a:r>
              <a:rPr lang="ru-RU" smtClean="0">
                <a:latin typeface="Arial" charset="0"/>
              </a:rPr>
              <a:t>и </a:t>
            </a:r>
            <a:r>
              <a:rPr lang="en-US" smtClean="0">
                <a:latin typeface="Arial" charset="0"/>
              </a:rPr>
              <a:t>NICA</a:t>
            </a:r>
            <a:r>
              <a:rPr lang="ru-RU" smtClean="0">
                <a:latin typeface="Arial" charset="0"/>
              </a:rPr>
              <a:t> будет изучаться более плотная материя, но с меньшей температурой. Здесь возможно обнаружение фазового перехода первого рода в кварк-глюонную плазму и критической точки. </a:t>
            </a:r>
          </a:p>
          <a:p>
            <a:pPr eaLnBrk="1" hangingPunct="1"/>
            <a:r>
              <a:rPr lang="ru-RU" smtClean="0">
                <a:latin typeface="Arial" charset="0"/>
              </a:rPr>
              <a:t>Диапазон энергий нашего ускорителя, а также нуклотрона и </a:t>
            </a:r>
            <a:r>
              <a:rPr lang="en-US" smtClean="0">
                <a:latin typeface="Arial" charset="0"/>
              </a:rPr>
              <a:t>SIS100,</a:t>
            </a:r>
            <a:r>
              <a:rPr lang="ru-RU" smtClean="0">
                <a:latin typeface="Arial" charset="0"/>
              </a:rPr>
              <a:t> не позволяет достигнуть высоких температур. Но и при низких температурах теория предсказывает ряд новых явлений, в частности цветовую сверхпроводимость. Вопрос о том, как достигнуть необходимых для этого больших барионных плотностей, остается открытым. Считается, что флуктуации плотности ядерной материи существуют в обычных ядрах и проявляются, в частности, в кумулятивных процессах. Следуя Блохинцеву, мы будем называть их флуктонами. Если отобрать редчайшие взаимодействия флуктонов друг с другом в ион-ионном взаимодействии, можно надеяться получить, пусть и в небольшом объеме, очень плотную материю. В этом суть программы </a:t>
            </a:r>
            <a:r>
              <a:rPr lang="en-US" smtClean="0">
                <a:latin typeface="Arial" charset="0"/>
              </a:rPr>
              <a:t>FLINT</a:t>
            </a:r>
            <a:r>
              <a:rPr lang="ru-RU" smtClean="0">
                <a:latin typeface="Arial" charset="0"/>
              </a:rPr>
              <a:t>, поэтапно реализуемой нашей коллаборацией.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A837A670-C296-4292-A290-75C6BB674A89}" type="slidenum">
              <a:rPr lang="ru-RU">
                <a:latin typeface="Arial" charset="0"/>
              </a:rPr>
              <a:pPr/>
              <a:t>11</a:t>
            </a:fld>
            <a:endParaRPr lang="ru-RU">
              <a:latin typeface="Arial"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r>
              <a:rPr lang="ru-RU" smtClean="0">
                <a:latin typeface="Arial" charset="0"/>
              </a:rPr>
              <a:t>Схематично исследуемый нами процесс показан на этом рисунке. Регистрируя пион или фотон в ион-ионном взаимодействии в центральной обласи быстрот и максимально достижимом поперечном импульсе мы попытаемся создать триггер на редкий процесс взаимодействия флуктона с флуктоном с образованием плотной барионной системы.  Изучение плотной барионной системы, если удастся ее получить, это задача второго этапа программы.  На  первом этапе необходимо создать триггер на такой процесс и проверить реальность предложенной постановки задачи в смысле достижимости достаточно больших порядков кумулятивности. Измерение спектров кумулятивных частиц в области, где может проявляться флуктон-флуктонное взаимодействие, само по себе интересно, поскольку ярких проявлений флуктон-флуктонного взаимодействия пока никто не видел.</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E4B8FC-C99B-4136-B68D-0D935789833E}" type="slidenum">
              <a:rPr lang="ru-RU"/>
              <a:pPr/>
              <a:t>27</a:t>
            </a:fld>
            <a:endParaRPr lang="ru-RU"/>
          </a:p>
        </p:txBody>
      </p:sp>
      <p:sp>
        <p:nvSpPr>
          <p:cNvPr id="370690" name="Text Box 2"/>
          <p:cNvSpPr txBox="1">
            <a:spLocks noChangeArrowheads="1"/>
          </p:cNvSpPr>
          <p:nvPr/>
        </p:nvSpPr>
        <p:spPr bwMode="auto">
          <a:xfrm>
            <a:off x="1741488" y="639763"/>
            <a:ext cx="6670675" cy="2192337"/>
          </a:xfrm>
          <a:prstGeom prst="rect">
            <a:avLst/>
          </a:prstGeom>
          <a:solidFill>
            <a:srgbClr val="FFFFFF"/>
          </a:solidFill>
          <a:ln w="9525">
            <a:solidFill>
              <a:srgbClr val="000000"/>
            </a:solidFill>
            <a:miter lim="800000"/>
            <a:headEnd/>
            <a:tailEnd/>
          </a:ln>
          <a:effectLst/>
        </p:spPr>
        <p:txBody>
          <a:bodyPr wrap="none" anchor="ctr"/>
          <a:lstStyle/>
          <a:p>
            <a:endParaRPr lang="ru-RU"/>
          </a:p>
        </p:txBody>
      </p:sp>
      <p:sp>
        <p:nvSpPr>
          <p:cNvPr id="370691" name="Rectangle 3"/>
          <p:cNvSpPr txBox="1">
            <a:spLocks noGrp="1" noChangeArrowheads="1"/>
          </p:cNvSpPr>
          <p:nvPr>
            <p:ph type="body"/>
          </p:nvPr>
        </p:nvSpPr>
        <p:spPr>
          <a:xfrm>
            <a:off x="1549400" y="3044825"/>
            <a:ext cx="7064375" cy="2432050"/>
          </a:xfrm>
          <a:ln/>
        </p:spPr>
        <p:txBody>
          <a:bodyPr wrap="none" anchor="ctr"/>
          <a:lstStyle/>
          <a:p>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808D3BDA-A2AD-47D4-80A0-5723AF7BE50B}" type="slidenum">
              <a:rPr lang="ru-RU" smtClean="0"/>
              <a:pPr>
                <a:defRPr/>
              </a:pPr>
              <a:t>29</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159F79CC-AD67-4ADF-903B-7C4834914C0D}" type="slidenum">
              <a:rPr lang="ru-RU">
                <a:latin typeface="Arial" charset="0"/>
              </a:rPr>
              <a:pPr/>
              <a:t>39</a:t>
            </a:fld>
            <a:endParaRPr lang="ru-RU">
              <a:latin typeface="Arial"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r>
              <a:rPr lang="ru-RU" smtClean="0">
                <a:latin typeface="Arial" charset="0"/>
              </a:rPr>
              <a:t>Кумулятивный эффект хорошо известен в этой аудитории, так как ИТЭФ, наряду с ОИЯИ, был пионером в изучении кумулятивных процессов. Я лишь напомню некоторые результаты, на которые далее буду опираться. Поскольку флуктон является многонуклонным образованием, кинематическая область разрешенная для рождения вторичных частиц при взаимодействием с флуктоном больше, чем при взаимодействии с одним нуклоном ядра. Чем дальше выходят спектры вторичных частиц за границу нуклон-нуклонного взаимодействия, тем больше нуклонов должно быть во флуктоне и тем реже встречается такая флуктуация. Энергетические спектры экспоненциально падают с ростом минимальной массы мишени с наклоном Т_0 масштаба массы пиона, что наряду с другими данными, свидетельствует о локальности процесса и дает грубую оценку размера флуктона </a:t>
            </a:r>
            <a:r>
              <a:rPr lang="en-US" smtClean="0">
                <a:latin typeface="Arial" charset="0"/>
              </a:rPr>
              <a:t>~</a:t>
            </a:r>
            <a:r>
              <a:rPr lang="ru-RU" smtClean="0">
                <a:latin typeface="Arial" charset="0"/>
              </a:rPr>
              <a:t> 1фм.</a:t>
            </a:r>
          </a:p>
          <a:p>
            <a:pPr eaLnBrk="1" hangingPunct="1"/>
            <a:r>
              <a:rPr lang="ru-RU" smtClean="0">
                <a:latin typeface="Arial" charset="0"/>
              </a:rPr>
              <a:t>На рисунке представлены данные, полученные группой Киселёва в рА взаимодействиях. Эти данные обычно цитируются как рекордные в смысле продвижения в большие порядки кумулятивности. Видно, что для вновь рождённых частиц удалось достичь кумулятивного числа 3. Протонные спектры идут дальше, но протон изначально был в ядре. Иногда этот факт пытаются учесть вычитая из кумулятивного числа барионное. Процесс и так сложный, поэтому для простоты сосредоточимся на рожденных частицах, например, пионах. Далее мы будем упоминать кумулятивные фотоны, но ясно что в этом смысле они ничем не хуже пионов. </a:t>
            </a:r>
          </a:p>
          <a:p>
            <a:pPr eaLnBrk="1" hangingPunct="1"/>
            <a:r>
              <a:rPr lang="ru-RU" smtClean="0">
                <a:latin typeface="Arial" charset="0"/>
              </a:rPr>
              <a:t>Экспоненциальная зависимость сечений от кумулятивного числа упрощает оценки вероятности флуктон-флуктонного взаимодействия. Мы будем предполагать что вероятность такого взаимодействия экспоненциально падает с ростом массы как одного так и другого флуктона и будет определяться минимальной суммой масс флуктонов.</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5592763" y="6456363"/>
            <a:ext cx="4278312" cy="339725"/>
          </a:xfrm>
          <a:prstGeom prst="rect">
            <a:avLst/>
          </a:prstGeom>
          <a:noFill/>
          <a:ln w="9525">
            <a:noFill/>
            <a:miter lim="800000"/>
            <a:headEnd/>
            <a:tailEnd/>
          </a:ln>
        </p:spPr>
        <p:txBody>
          <a:bodyPr anchor="b"/>
          <a:lstStyle/>
          <a:p>
            <a:pPr algn="r"/>
            <a:fld id="{A681B3CB-80AA-4231-AFAB-DBF49A11529F}" type="slidenum">
              <a:rPr lang="ru-RU" sz="1200"/>
              <a:pPr algn="r"/>
              <a:t>41</a:t>
            </a:fld>
            <a:endParaRPr lang="ru-RU" sz="120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r>
              <a:rPr lang="ru-RU" smtClean="0">
                <a:latin typeface="Arial" charset="0"/>
              </a:rPr>
              <a:t>Ядерную материю принято рассматривать как среду. И поэтому её свойства описывают переменными, характерными для среды. В частности, температура и плотность.</a:t>
            </a:r>
          </a:p>
          <a:p>
            <a:pPr eaLnBrk="1" hangingPunct="1"/>
            <a:r>
              <a:rPr lang="ru-RU" smtClean="0">
                <a:latin typeface="Arial" charset="0"/>
              </a:rPr>
              <a:t>На приведенной фазовой диаграмме показаны основные направления поиска новых состояний ядерной материи.</a:t>
            </a:r>
          </a:p>
          <a:p>
            <a:pPr eaLnBrk="1" hangingPunct="1"/>
            <a:r>
              <a:rPr lang="ru-RU" smtClean="0">
                <a:latin typeface="Arial" charset="0"/>
              </a:rPr>
              <a:t>Эксперименты на ускорителях </a:t>
            </a:r>
            <a:r>
              <a:rPr lang="en-US" smtClean="0">
                <a:latin typeface="Arial" charset="0"/>
              </a:rPr>
              <a:t>RHIC </a:t>
            </a:r>
            <a:r>
              <a:rPr lang="ru-RU" smtClean="0">
                <a:latin typeface="Arial" charset="0"/>
              </a:rPr>
              <a:t>и </a:t>
            </a:r>
            <a:r>
              <a:rPr lang="en-US" smtClean="0">
                <a:latin typeface="Arial" charset="0"/>
              </a:rPr>
              <a:t>LHC </a:t>
            </a:r>
            <a:r>
              <a:rPr lang="ru-RU" smtClean="0">
                <a:latin typeface="Arial" charset="0"/>
              </a:rPr>
              <a:t>посвящены изучению свойств ядерной материи при высоких температурах и низких бар. плотностях. Здесь ищут фазовый переход второго рода (кроссовер) в кварк-глюонную плазму и моделируют в лаборатории условия, предполагаемые в природе на ранней стадии существования вселенной. </a:t>
            </a:r>
          </a:p>
          <a:p>
            <a:pPr eaLnBrk="1" hangingPunct="1"/>
            <a:r>
              <a:rPr lang="ru-RU" smtClean="0">
                <a:latin typeface="Arial" charset="0"/>
              </a:rPr>
              <a:t>В проектах </a:t>
            </a:r>
            <a:r>
              <a:rPr lang="en-US" smtClean="0">
                <a:latin typeface="Arial" charset="0"/>
              </a:rPr>
              <a:t>FAIR </a:t>
            </a:r>
            <a:r>
              <a:rPr lang="ru-RU" smtClean="0">
                <a:latin typeface="Arial" charset="0"/>
              </a:rPr>
              <a:t>и </a:t>
            </a:r>
            <a:r>
              <a:rPr lang="en-US" smtClean="0">
                <a:latin typeface="Arial" charset="0"/>
              </a:rPr>
              <a:t>NICA</a:t>
            </a:r>
            <a:r>
              <a:rPr lang="ru-RU" smtClean="0">
                <a:latin typeface="Arial" charset="0"/>
              </a:rPr>
              <a:t> будет изучаться более плотная материя, но с меньшей температурой. Здесь возможно обнаружение фазового перехода первого рода в кварк-глюонную плазму и критической точки. </a:t>
            </a:r>
          </a:p>
          <a:p>
            <a:pPr eaLnBrk="1" hangingPunct="1"/>
            <a:r>
              <a:rPr lang="ru-RU" smtClean="0">
                <a:latin typeface="Arial" charset="0"/>
              </a:rPr>
              <a:t>Диапазон энергий нашего ускорителя, а также нуклотрона и </a:t>
            </a:r>
            <a:r>
              <a:rPr lang="en-US" smtClean="0">
                <a:latin typeface="Arial" charset="0"/>
              </a:rPr>
              <a:t>SIS100,</a:t>
            </a:r>
            <a:r>
              <a:rPr lang="ru-RU" smtClean="0">
                <a:latin typeface="Arial" charset="0"/>
              </a:rPr>
              <a:t> не позволяет достигнуть высоких температур. Но и при низких температурах теория предсказывает ряд новых явлений, в частности цветовую сверхпроводимость. Вопрос о том, как достигнуть необходимых для этого больших барионных плотностей, остается открытым. Считается, что флуктуации плотности ядерной материи существуют в обычных ядрах и проявляются, в частности, в кумулятивных процессах. Следуя Блохинцеву, мы будем называть их флуктонами. Если отобрать редчайшие взаимодействия флуктонов друг с другом в ион-ионном взаимодействии, можно надеяться получить, пусть и в небольшом объеме, очень плотную материю. В этом суть программы </a:t>
            </a:r>
            <a:r>
              <a:rPr lang="en-US" smtClean="0">
                <a:latin typeface="Arial" charset="0"/>
              </a:rPr>
              <a:t>FLINT</a:t>
            </a:r>
            <a:r>
              <a:rPr lang="ru-RU" smtClean="0">
                <a:latin typeface="Arial" charset="0"/>
              </a:rPr>
              <a:t>, поэтапно реализуемой нашей коллаборацией.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329CC30C-F23F-444A-A72F-27F9EE449F24}" type="slidenum">
              <a:rPr lang="ru-RU">
                <a:latin typeface="Arial" charset="0"/>
              </a:rPr>
              <a:pPr/>
              <a:t>43</a:t>
            </a:fld>
            <a:endParaRPr lang="ru-RU">
              <a:latin typeface="Arial"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r>
              <a:rPr lang="ru-RU" smtClean="0">
                <a:latin typeface="Arial" charset="0"/>
              </a:rPr>
              <a:t>Сегодня кум. эффект изучается как в России, так и за рубежом.</a:t>
            </a:r>
          </a:p>
          <a:p>
            <a:pPr eaLnBrk="1" hangingPunct="1"/>
            <a:r>
              <a:rPr lang="ru-RU" smtClean="0">
                <a:latin typeface="Arial" charset="0"/>
              </a:rPr>
              <a:t>В частности, в лаб. Джефферсона флуктоны изучаются в еА взаимодействиях.</a:t>
            </a:r>
          </a:p>
          <a:p>
            <a:pPr eaLnBrk="1" hangingPunct="1"/>
            <a:r>
              <a:rPr lang="ru-RU" smtClean="0">
                <a:latin typeface="Arial" charset="0"/>
              </a:rPr>
              <a:t>Здесь приведены отношения выходов частиц, рассеянных на различных ядрах к Не3 в зависимости от переменной х Бьёркена. Видны две области скейлинга, где флуктоны с массами 2 и 3 доминируют.</a:t>
            </a:r>
          </a:p>
          <a:p>
            <a:pPr eaLnBrk="1" hangingPunct="1"/>
            <a:r>
              <a:rPr lang="ru-RU" smtClean="0">
                <a:latin typeface="Arial" charset="0"/>
              </a:rPr>
              <a:t>Известны и другие эффекты. Например Изотопический. Видно, что отношение выходов пионов при увеличении номера ядра следует не за отношением числа нейтронов к протонам, а за отношением </a:t>
            </a:r>
            <a:r>
              <a:rPr lang="en-US" smtClean="0">
                <a:latin typeface="Arial" charset="0"/>
              </a:rPr>
              <a:t>u</a:t>
            </a:r>
            <a:r>
              <a:rPr lang="ru-RU" smtClean="0">
                <a:latin typeface="Arial" charset="0"/>
              </a:rPr>
              <a:t> и </a:t>
            </a:r>
            <a:r>
              <a:rPr lang="en-US" smtClean="0">
                <a:latin typeface="Arial" charset="0"/>
              </a:rPr>
              <a:t>d</a:t>
            </a:r>
            <a:r>
              <a:rPr lang="ru-RU" smtClean="0">
                <a:latin typeface="Arial" charset="0"/>
              </a:rPr>
              <a:t> кварков.</a:t>
            </a:r>
          </a:p>
          <a:p>
            <a:pPr eaLnBrk="1" hangingPunct="1"/>
            <a:r>
              <a:rPr lang="ru-RU" smtClean="0">
                <a:latin typeface="Arial" charset="0"/>
              </a:rPr>
              <a:t>Спиновые эффекты широко изучаются в Дубне на поляризованных пучках.</a:t>
            </a:r>
          </a:p>
          <a:p>
            <a:pPr eaLnBrk="1" hangingPunct="1"/>
            <a:r>
              <a:rPr lang="ru-RU" smtClean="0">
                <a:latin typeface="Arial" charset="0"/>
              </a:rPr>
              <a:t>У нас в ИТЭФ и в Лаб. Дж. применяются корреляционные методики.</a:t>
            </a:r>
          </a:p>
          <a:p>
            <a:pPr eaLnBrk="1" hangingPunct="1"/>
            <a:r>
              <a:rPr lang="ru-RU" smtClean="0">
                <a:latin typeface="Arial" charset="0"/>
              </a:rPr>
              <a:t>Эти примеры свидетельствуют о том, что кумулятивные эффекты и флуктоны являются общепризнанными понятиями.</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AC6F0543-4DE1-486A-B14E-FDF9EC1F671E}" type="slidenum">
              <a:rPr lang="ru-RU">
                <a:latin typeface="Arial" charset="0"/>
              </a:rPr>
              <a:pPr/>
              <a:t>45</a:t>
            </a:fld>
            <a:endParaRPr lang="ru-RU">
              <a:latin typeface="Arial"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r>
              <a:rPr lang="en-US" smtClean="0">
                <a:latin typeface="Arial" charset="0"/>
              </a:rPr>
              <a:t>Followed by these requirements we have made experiment in ITEP’s magnet hall. The supermodule was located at a distance of</a:t>
            </a:r>
          </a:p>
          <a:p>
            <a:pPr eaLnBrk="1" hangingPunct="1"/>
            <a:r>
              <a:rPr lang="en-US" smtClean="0">
                <a:latin typeface="Arial" charset="0"/>
              </a:rPr>
              <a:t>2.5 m at an angle of ~64° with respect to the beam.</a:t>
            </a:r>
          </a:p>
          <a:p>
            <a:pPr eaLnBrk="1" hangingPunct="1"/>
            <a:r>
              <a:rPr lang="ru-RU" smtClean="0">
                <a:latin typeface="Arial" charset="0"/>
              </a:rPr>
              <a:t>A beryllium foil target was</a:t>
            </a:r>
            <a:r>
              <a:rPr lang="en-US" smtClean="0">
                <a:latin typeface="Arial" charset="0"/>
              </a:rPr>
              <a:t> </a:t>
            </a:r>
            <a:r>
              <a:rPr lang="ru-RU" smtClean="0">
                <a:latin typeface="Arial" charset="0"/>
              </a:rPr>
              <a:t>bombarded by 12C ions with a kinetic energy of</a:t>
            </a:r>
            <a:r>
              <a:rPr lang="en-US" smtClean="0">
                <a:latin typeface="Arial" charset="0"/>
              </a:rPr>
              <a:t> </a:t>
            </a:r>
            <a:r>
              <a:rPr lang="ru-RU" smtClean="0">
                <a:latin typeface="Arial" charset="0"/>
              </a:rPr>
              <a:t>3.2 GeV/nucleon. The beam intensity was ~10</a:t>
            </a:r>
            <a:r>
              <a:rPr lang="en-US" smtClean="0">
                <a:latin typeface="Arial" charset="0"/>
              </a:rPr>
              <a:t>^7</a:t>
            </a:r>
            <a:r>
              <a:rPr lang="ru-RU" smtClean="0">
                <a:latin typeface="Arial" charset="0"/>
              </a:rPr>
              <a:t> particles/</a:t>
            </a:r>
          </a:p>
          <a:p>
            <a:pPr eaLnBrk="1" hangingPunct="1"/>
            <a:r>
              <a:rPr lang="ru-RU" smtClean="0">
                <a:latin typeface="Arial" charset="0"/>
              </a:rPr>
              <a:t>cycle. The estimated target efficiency was ~10%.</a:t>
            </a:r>
          </a:p>
          <a:p>
            <a:pPr eaLnBrk="1" hangingPunct="1"/>
            <a:r>
              <a:rPr lang="ru-RU" smtClean="0">
                <a:latin typeface="Arial" charset="0"/>
              </a:rPr>
              <a:t>As</a:t>
            </a:r>
            <a:r>
              <a:rPr lang="en-US" smtClean="0">
                <a:latin typeface="Arial" charset="0"/>
              </a:rPr>
              <a:t> </a:t>
            </a:r>
            <a:r>
              <a:rPr lang="ru-RU" smtClean="0">
                <a:latin typeface="Arial" charset="0"/>
              </a:rPr>
              <a:t>a trigger, we used an excess of the signal amplitude corresponding</a:t>
            </a:r>
            <a:r>
              <a:rPr lang="en-US" smtClean="0">
                <a:latin typeface="Arial" charset="0"/>
              </a:rPr>
              <a:t> </a:t>
            </a:r>
            <a:r>
              <a:rPr lang="ru-RU" smtClean="0">
                <a:latin typeface="Arial" charset="0"/>
              </a:rPr>
              <a:t>to an energy deposit of 1 GeV in at least one</a:t>
            </a:r>
            <a:r>
              <a:rPr lang="en-US" smtClean="0">
                <a:latin typeface="Arial" charset="0"/>
              </a:rPr>
              <a:t> </a:t>
            </a:r>
            <a:r>
              <a:rPr lang="ru-RU" smtClean="0">
                <a:latin typeface="Arial" charset="0"/>
              </a:rPr>
              <a:t>of the 64 counters.</a:t>
            </a:r>
          </a:p>
          <a:p>
            <a:pPr eaLnBrk="1" hangingPunct="1"/>
            <a:r>
              <a:rPr lang="en-US" smtClean="0">
                <a:latin typeface="Arial" charset="0"/>
              </a:rPr>
              <a:t>The acceptance of the setup was about…</a:t>
            </a:r>
            <a:endParaRPr lang="ru-RU"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33D0B2B9-3748-497A-9ED6-8F4CDC6CF3A8}" type="datetime1">
              <a:rPr lang="ru-RU" smtClean="0"/>
              <a:pPr>
                <a:defRPr/>
              </a:pPr>
              <a:t>12.07.2011</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A.Stavinskiy,July 2011,Triggered femtoscopy and DQM,Nantes,GDRE-11</a:t>
            </a: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FE8535AE-1D1C-4B53-8F7D-C57A85A4E46E}"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00C6C231-E3ED-455D-9B39-B51A8DFC7C09}" type="datetime1">
              <a:rPr lang="ru-RU" smtClean="0"/>
              <a:pPr>
                <a:defRPr/>
              </a:pPr>
              <a:t>12.07.2011</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A.Stavinskiy,July 2011,Triggered femtoscopy and DQM,Nantes,GDRE-11</a:t>
            </a: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38E5AE13-815D-416A-B558-4D705663A96C}"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962775" y="0"/>
            <a:ext cx="2166938" cy="61261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0"/>
            <a:ext cx="6353175" cy="61261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0C52C239-FE03-4A21-A2B0-89797FC0457C}" type="datetime1">
              <a:rPr lang="ru-RU" smtClean="0"/>
              <a:pPr>
                <a:defRPr/>
              </a:pPr>
              <a:t>12.07.2011</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A.Stavinskiy,July 2011,Triggered femtoscopy and DQM,Nantes,GDRE-11</a:t>
            </a: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74FBD457-9E1B-4FD1-A285-E38F579BE84A}"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0113" y="0"/>
            <a:ext cx="8229600" cy="1042988"/>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7614EFB6-88EE-481D-A631-BA6EAEB64EFC}" type="datetime1">
              <a:rPr lang="ru-RU" smtClean="0"/>
              <a:pPr>
                <a:defRPr/>
              </a:pPr>
              <a:t>12.07.2011</a:t>
            </a:fld>
            <a:endParaRPr lang="ru-RU"/>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A.Stavinskiy,July 2011,Triggered femtoscopy and DQM,Nantes,GDRE-11</a:t>
            </a: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D0C97D55-A501-4CBF-9A2C-A19630E1C2B9}" type="slidenum">
              <a:rPr lang="ru-RU"/>
              <a:pPr>
                <a:defRPr/>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0113" y="0"/>
            <a:ext cx="8229600" cy="1042988"/>
          </a:xfrm>
        </p:spPr>
        <p:txBody>
          <a:bodyPr/>
          <a:lstStyle/>
          <a:p>
            <a:r>
              <a:rPr lang="ru-RU" smtClean="0"/>
              <a:t>Образец заголовка</a:t>
            </a:r>
            <a:endParaRPr lang="ru-RU"/>
          </a:p>
        </p:txBody>
      </p:sp>
      <p:sp>
        <p:nvSpPr>
          <p:cNvPr id="3" name="Дата 2"/>
          <p:cNvSpPr>
            <a:spLocks noGrp="1"/>
          </p:cNvSpPr>
          <p:nvPr>
            <p:ph type="dt" sz="half" idx="10"/>
          </p:nvPr>
        </p:nvSpPr>
        <p:spPr>
          <a:xfrm>
            <a:off x="34925" y="6545263"/>
            <a:ext cx="2133600" cy="268287"/>
          </a:xfrm>
        </p:spPr>
        <p:txBody>
          <a:bodyPr/>
          <a:lstStyle>
            <a:lvl1pPr>
              <a:defRPr/>
            </a:lvl1pPr>
          </a:lstStyle>
          <a:p>
            <a:fld id="{D3106B06-017C-4974-8579-B13C9B7BCBB5}" type="datetime1">
              <a:rPr lang="ru-RU" smtClean="0"/>
              <a:pPr/>
              <a:t>12.07.2011</a:t>
            </a:fld>
            <a:endParaRPr lang="ru-RU"/>
          </a:p>
        </p:txBody>
      </p:sp>
      <p:sp>
        <p:nvSpPr>
          <p:cNvPr id="4" name="Нижний колонтитул 3"/>
          <p:cNvSpPr>
            <a:spLocks noGrp="1"/>
          </p:cNvSpPr>
          <p:nvPr>
            <p:ph type="ftr" sz="quarter" idx="11"/>
          </p:nvPr>
        </p:nvSpPr>
        <p:spPr>
          <a:xfrm>
            <a:off x="2411413" y="6597650"/>
            <a:ext cx="4032250" cy="287338"/>
          </a:xfrm>
        </p:spPr>
        <p:txBody>
          <a:bodyPr/>
          <a:lstStyle>
            <a:lvl1pPr>
              <a:defRPr/>
            </a:lvl1pPr>
          </a:lstStyle>
          <a:p>
            <a:r>
              <a:rPr lang="en-US" smtClean="0"/>
              <a:t>A.Stavinskiy,July 2011,Triggered femtoscopy and DQM,Nantes,GDRE-11</a:t>
            </a:r>
            <a:endParaRPr lang="ru-RU"/>
          </a:p>
        </p:txBody>
      </p:sp>
      <p:sp>
        <p:nvSpPr>
          <p:cNvPr id="5" name="Номер слайда 4"/>
          <p:cNvSpPr>
            <a:spLocks noGrp="1"/>
          </p:cNvSpPr>
          <p:nvPr>
            <p:ph type="sldNum" sz="quarter" idx="12"/>
          </p:nvPr>
        </p:nvSpPr>
        <p:spPr>
          <a:xfrm>
            <a:off x="8459788" y="6453188"/>
            <a:ext cx="684212" cy="404812"/>
          </a:xfrm>
        </p:spPr>
        <p:txBody>
          <a:bodyPr/>
          <a:lstStyle>
            <a:lvl1pPr>
              <a:defRPr/>
            </a:lvl1pPr>
          </a:lstStyle>
          <a:p>
            <a:fld id="{991A2756-6E45-4846-84A0-D1DFF419CF3D}" type="slidenum">
              <a:rPr lang="ru-RU"/>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C2F1FC77-E6B4-46EC-B5EB-71CBA06D245A}" type="datetime1">
              <a:rPr lang="ru-RU" smtClean="0"/>
              <a:pPr>
                <a:defRPr/>
              </a:pPr>
              <a:t>12.07.2011</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A.Stavinskiy,July 2011,Triggered femtoscopy and DQM,Nantes,GDRE-11</a:t>
            </a: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74587BAF-360E-4235-A66E-41F7E893BCFA}"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45C8484B-A497-49D2-B3D3-97D41A706191}" type="datetime1">
              <a:rPr lang="ru-RU" smtClean="0"/>
              <a:pPr>
                <a:defRPr/>
              </a:pPr>
              <a:t>12.07.2011</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A.Stavinskiy,July 2011,Triggered femtoscopy and DQM,Nantes,GDRE-11</a:t>
            </a: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F9450292-A68B-47AB-A60D-9C73EB19D6BE}"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D0DBB9EA-F6F8-4E04-A9EE-54B2823B021F}" type="datetime1">
              <a:rPr lang="ru-RU" smtClean="0"/>
              <a:pPr>
                <a:defRPr/>
              </a:pPr>
              <a:t>12.07.2011</a:t>
            </a:fld>
            <a:endParaRPr lang="ru-RU"/>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A.Stavinskiy,July 2011,Triggered femtoscopy and DQM,Nantes,GDRE-11</a:t>
            </a: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B28017C0-8747-4448-B08C-710734BC978E}"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C482DA6E-8988-4575-8637-67F37B02AC68}" type="datetime1">
              <a:rPr lang="ru-RU" smtClean="0"/>
              <a:pPr>
                <a:defRPr/>
              </a:pPr>
              <a:t>12.07.2011</a:t>
            </a:fld>
            <a:endParaRPr lang="ru-RU"/>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A.Stavinskiy,July 2011,Triggered femtoscopy and DQM,Nantes,GDRE-11</a:t>
            </a: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13874623-E35A-4A62-8761-1DA827D2F350}"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EDD3226B-509D-49DD-BFC2-E302C7498A7F}" type="datetime1">
              <a:rPr lang="ru-RU" smtClean="0"/>
              <a:pPr>
                <a:defRPr/>
              </a:pPr>
              <a:t>12.07.2011</a:t>
            </a:fld>
            <a:endParaRPr lang="ru-RU"/>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A.Stavinskiy,July 2011,Triggered femtoscopy and DQM,Nantes,GDRE-11</a:t>
            </a: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BC510283-BE13-486E-B5C3-D69872E16899}"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BDD9D3E6-0008-4C67-BD92-559CC2B95CAD}" type="datetime1">
              <a:rPr lang="ru-RU" smtClean="0"/>
              <a:pPr>
                <a:defRPr/>
              </a:pPr>
              <a:t>12.07.2011</a:t>
            </a:fld>
            <a:endParaRPr lang="ru-RU"/>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A.Stavinskiy,July 2011,Triggered femtoscopy and DQM,Nantes,GDRE-11</a:t>
            </a: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E24DFD85-E723-4E11-8488-0A87548EBE00}"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726F25C0-1AD7-492C-87E2-C972754D8A78}" type="datetime1">
              <a:rPr lang="ru-RU" smtClean="0"/>
              <a:pPr>
                <a:defRPr/>
              </a:pPr>
              <a:t>12.07.2011</a:t>
            </a:fld>
            <a:endParaRPr lang="ru-RU"/>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A.Stavinskiy,July 2011,Triggered femtoscopy and DQM,Nantes,GDRE-11</a:t>
            </a: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91F34CFC-2430-48D3-AB60-DF9A79F86C1B}"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2C99DF58-EC6D-412A-80B8-2B496049C320}" type="datetime1">
              <a:rPr lang="ru-RU" smtClean="0"/>
              <a:pPr>
                <a:defRPr/>
              </a:pPr>
              <a:t>12.07.2011</a:t>
            </a:fld>
            <a:endParaRPr lang="ru-RU"/>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A.Stavinskiy,July 2011,Triggered femtoscopy and DQM,Nantes,GDRE-11</a:t>
            </a: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8FE2E8DE-D62F-43D4-96D9-136BD8AD6BC1}"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900113" y="0"/>
            <a:ext cx="8229600" cy="10429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921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34925" y="6545263"/>
            <a:ext cx="2133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a:defRPr/>
            </a:pPr>
            <a:fld id="{3A3B2134-2F43-41BF-9037-EC3354B3E5D9}" type="datetime1">
              <a:rPr lang="ru-RU" smtClean="0"/>
              <a:pPr>
                <a:defRPr/>
              </a:pPr>
              <a:t>12.07.2011</a:t>
            </a:fld>
            <a:endParaRPr lang="ru-RU"/>
          </a:p>
        </p:txBody>
      </p:sp>
      <p:sp>
        <p:nvSpPr>
          <p:cNvPr id="1029" name="Rectangle 5"/>
          <p:cNvSpPr>
            <a:spLocks noGrp="1" noChangeArrowheads="1"/>
          </p:cNvSpPr>
          <p:nvPr>
            <p:ph type="ftr" sz="quarter" idx="3"/>
          </p:nvPr>
        </p:nvSpPr>
        <p:spPr bwMode="auto">
          <a:xfrm>
            <a:off x="2411413" y="6597650"/>
            <a:ext cx="4032250"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a:defRPr/>
            </a:pPr>
            <a:r>
              <a:rPr lang="en-US" smtClean="0"/>
              <a:t>A.Stavinskiy,July 2011,Triggered femtoscopy and DQM,Nantes,GDRE-11</a:t>
            </a:r>
            <a:endParaRPr lang="ru-RU"/>
          </a:p>
        </p:txBody>
      </p:sp>
      <p:sp>
        <p:nvSpPr>
          <p:cNvPr id="1030" name="Rectangle 6"/>
          <p:cNvSpPr>
            <a:spLocks noGrp="1" noChangeArrowheads="1"/>
          </p:cNvSpPr>
          <p:nvPr>
            <p:ph type="sldNum" sz="quarter" idx="4"/>
          </p:nvPr>
        </p:nvSpPr>
        <p:spPr bwMode="auto">
          <a:xfrm>
            <a:off x="8459788" y="6453188"/>
            <a:ext cx="684212" cy="4048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a:defRPr/>
            </a:pPr>
            <a:fld id="{BEB1784B-DB42-44D0-80F7-8C1DD7EF686A}"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dt="0"/>
  <p:txStyles>
    <p:titleStyle>
      <a:lvl1pPr algn="ctr" rtl="0" eaLnBrk="0" fontAlgn="base" hangingPunct="0">
        <a:spcBef>
          <a:spcPct val="0"/>
        </a:spcBef>
        <a:spcAft>
          <a:spcPct val="0"/>
        </a:spcAft>
        <a:defRPr sz="4400">
          <a:solidFill>
            <a:srgbClr val="FF9933"/>
          </a:solidFill>
          <a:latin typeface="+mj-lt"/>
          <a:ea typeface="+mj-ea"/>
          <a:cs typeface="+mj-cs"/>
        </a:defRPr>
      </a:lvl1pPr>
      <a:lvl2pPr algn="ctr" rtl="0" eaLnBrk="0" fontAlgn="base" hangingPunct="0">
        <a:spcBef>
          <a:spcPct val="0"/>
        </a:spcBef>
        <a:spcAft>
          <a:spcPct val="0"/>
        </a:spcAft>
        <a:defRPr sz="4400">
          <a:solidFill>
            <a:srgbClr val="FF9933"/>
          </a:solidFill>
          <a:latin typeface="Arial" pitchFamily="34" charset="0"/>
        </a:defRPr>
      </a:lvl2pPr>
      <a:lvl3pPr algn="ctr" rtl="0" eaLnBrk="0" fontAlgn="base" hangingPunct="0">
        <a:spcBef>
          <a:spcPct val="0"/>
        </a:spcBef>
        <a:spcAft>
          <a:spcPct val="0"/>
        </a:spcAft>
        <a:defRPr sz="4400">
          <a:solidFill>
            <a:srgbClr val="FF9933"/>
          </a:solidFill>
          <a:latin typeface="Arial" pitchFamily="34" charset="0"/>
        </a:defRPr>
      </a:lvl3pPr>
      <a:lvl4pPr algn="ctr" rtl="0" eaLnBrk="0" fontAlgn="base" hangingPunct="0">
        <a:spcBef>
          <a:spcPct val="0"/>
        </a:spcBef>
        <a:spcAft>
          <a:spcPct val="0"/>
        </a:spcAft>
        <a:defRPr sz="4400">
          <a:solidFill>
            <a:srgbClr val="FF9933"/>
          </a:solidFill>
          <a:latin typeface="Arial" pitchFamily="34" charset="0"/>
        </a:defRPr>
      </a:lvl4pPr>
      <a:lvl5pPr algn="ctr" rtl="0" eaLnBrk="0" fontAlgn="base" hangingPunct="0">
        <a:spcBef>
          <a:spcPct val="0"/>
        </a:spcBef>
        <a:spcAft>
          <a:spcPct val="0"/>
        </a:spcAft>
        <a:defRPr sz="4400">
          <a:solidFill>
            <a:srgbClr val="FF9933"/>
          </a:solidFill>
          <a:latin typeface="Arial" pitchFamily="34" charset="0"/>
        </a:defRPr>
      </a:lvl5pPr>
      <a:lvl6pPr marL="457200" algn="ctr" rtl="0" fontAlgn="base">
        <a:spcBef>
          <a:spcPct val="0"/>
        </a:spcBef>
        <a:spcAft>
          <a:spcPct val="0"/>
        </a:spcAft>
        <a:defRPr sz="4400">
          <a:solidFill>
            <a:srgbClr val="FF9933"/>
          </a:solidFill>
          <a:latin typeface="Arial" pitchFamily="34" charset="0"/>
        </a:defRPr>
      </a:lvl6pPr>
      <a:lvl7pPr marL="914400" algn="ctr" rtl="0" fontAlgn="base">
        <a:spcBef>
          <a:spcPct val="0"/>
        </a:spcBef>
        <a:spcAft>
          <a:spcPct val="0"/>
        </a:spcAft>
        <a:defRPr sz="4400">
          <a:solidFill>
            <a:srgbClr val="FF9933"/>
          </a:solidFill>
          <a:latin typeface="Arial" pitchFamily="34" charset="0"/>
        </a:defRPr>
      </a:lvl7pPr>
      <a:lvl8pPr marL="1371600" algn="ctr" rtl="0" fontAlgn="base">
        <a:spcBef>
          <a:spcPct val="0"/>
        </a:spcBef>
        <a:spcAft>
          <a:spcPct val="0"/>
        </a:spcAft>
        <a:defRPr sz="4400">
          <a:solidFill>
            <a:srgbClr val="FF9933"/>
          </a:solidFill>
          <a:latin typeface="Arial" pitchFamily="34" charset="0"/>
        </a:defRPr>
      </a:lvl8pPr>
      <a:lvl9pPr marL="1828800" algn="ctr" rtl="0" fontAlgn="base">
        <a:spcBef>
          <a:spcPct val="0"/>
        </a:spcBef>
        <a:spcAft>
          <a:spcPct val="0"/>
        </a:spcAft>
        <a:defRPr sz="4400">
          <a:solidFill>
            <a:srgbClr val="FF9933"/>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8.wmf"/><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package" Target="../embeddings/____________Microsoft_Office_PowerPoint1.pptx"/><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w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w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0.wmf"/></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52.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4.wmf"/></Relationships>
</file>

<file path=ppt/slides/_rels/slide53.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6.wmf"/></Relationships>
</file>

<file path=ppt/slides/_rels/slide54.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wmf"/><Relationship Id="rId7" Type="http://schemas.openxmlformats.org/officeDocument/2006/relationships/image" Target="../media/image6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9.jpeg"/><Relationship Id="rId4" Type="http://schemas.openxmlformats.org/officeDocument/2006/relationships/image" Target="../media/image58.jpeg"/></Relationships>
</file>

<file path=ppt/slides/_rels/slide58.x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8.png"/><Relationship Id="rId7" Type="http://schemas.openxmlformats.org/officeDocument/2006/relationships/oleObject" Target="../embeddings/oleObject3.bin"/><Relationship Id="rId12"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2.bin"/><Relationship Id="rId11" Type="http://schemas.openxmlformats.org/officeDocument/2006/relationships/oleObject" Target="../embeddings/oleObject5.bin"/><Relationship Id="rId5" Type="http://schemas.openxmlformats.org/officeDocument/2006/relationships/image" Target="../media/image70.png"/><Relationship Id="rId10" Type="http://schemas.openxmlformats.org/officeDocument/2006/relationships/oleObject" Target="../embeddings/oleObject4.bin"/><Relationship Id="rId4" Type="http://schemas.openxmlformats.org/officeDocument/2006/relationships/image" Target="../media/image69.png"/><Relationship Id="rId9" Type="http://schemas.openxmlformats.org/officeDocument/2006/relationships/image" Target="../media/image72.jpe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ITEP"/>
          <p:cNvPicPr>
            <a:picLocks noChangeAspect="1" noChangeArrowheads="1"/>
          </p:cNvPicPr>
          <p:nvPr/>
        </p:nvPicPr>
        <p:blipFill>
          <a:blip r:embed="rId3"/>
          <a:srcRect/>
          <a:stretch>
            <a:fillRect/>
          </a:stretch>
        </p:blipFill>
        <p:spPr bwMode="auto">
          <a:xfrm>
            <a:off x="827088" y="44450"/>
            <a:ext cx="5616575" cy="512763"/>
          </a:xfrm>
          <a:prstGeom prst="rect">
            <a:avLst/>
          </a:prstGeom>
          <a:noFill/>
          <a:ln w="9525">
            <a:noFill/>
            <a:miter lim="800000"/>
            <a:headEnd/>
            <a:tailEnd/>
          </a:ln>
        </p:spPr>
      </p:pic>
      <p:sp>
        <p:nvSpPr>
          <p:cNvPr id="10243" name="Rectangle 3"/>
          <p:cNvSpPr>
            <a:spLocks noGrp="1" noChangeArrowheads="1"/>
          </p:cNvSpPr>
          <p:nvPr>
            <p:ph type="ctrTitle"/>
          </p:nvPr>
        </p:nvSpPr>
        <p:spPr>
          <a:xfrm>
            <a:off x="4786313" y="1508125"/>
            <a:ext cx="4041775" cy="3489325"/>
          </a:xfrm>
          <a:noFill/>
        </p:spPr>
        <p:txBody>
          <a:bodyPr/>
          <a:lstStyle/>
          <a:p>
            <a:pPr eaLnBrk="1" hangingPunct="1"/>
            <a:r>
              <a:rPr lang="en-US" sz="2400" b="1" dirty="0" smtClean="0">
                <a:solidFill>
                  <a:schemeClr val="accent2">
                    <a:lumMod val="75000"/>
                  </a:schemeClr>
                </a:solidFill>
              </a:rPr>
              <a:t> Triggered </a:t>
            </a:r>
            <a:r>
              <a:rPr lang="en-US" sz="2400" b="1" dirty="0" err="1" smtClean="0">
                <a:solidFill>
                  <a:schemeClr val="accent2">
                    <a:lumMod val="75000"/>
                  </a:schemeClr>
                </a:solidFill>
              </a:rPr>
              <a:t>Femposcopy</a:t>
            </a:r>
            <a:r>
              <a:rPr lang="en-US" sz="2400" b="1" dirty="0" smtClean="0">
                <a:solidFill>
                  <a:schemeClr val="accent2">
                    <a:lumMod val="75000"/>
                  </a:schemeClr>
                </a:solidFill>
              </a:rPr>
              <a:t> and</a:t>
            </a:r>
            <a:r>
              <a:rPr lang="ru-RU" sz="2400" dirty="0" smtClean="0"/>
              <a:t/>
            </a:r>
            <a:br>
              <a:rPr lang="ru-RU" sz="2400" dirty="0" smtClean="0"/>
            </a:br>
            <a:r>
              <a:rPr lang="en-US" sz="2400" b="1" dirty="0" smtClean="0">
                <a:solidFill>
                  <a:schemeClr val="accent2">
                    <a:lumMod val="75000"/>
                  </a:schemeClr>
                </a:solidFill>
              </a:rPr>
              <a:t> Dense Cold Matter</a:t>
            </a:r>
            <a:r>
              <a:rPr lang="ru-RU" sz="2400" dirty="0" smtClean="0"/>
              <a:t> </a:t>
            </a:r>
            <a:endParaRPr lang="el-GR" sz="2400" b="1" dirty="0" smtClean="0">
              <a:cs typeface="Times New Roman" pitchFamily="18" charset="0"/>
            </a:endParaRPr>
          </a:p>
        </p:txBody>
      </p:sp>
      <p:sp>
        <p:nvSpPr>
          <p:cNvPr id="10244" name="Rectangle 1025"/>
          <p:cNvSpPr>
            <a:spLocks noChangeArrowheads="1"/>
          </p:cNvSpPr>
          <p:nvPr/>
        </p:nvSpPr>
        <p:spPr bwMode="auto">
          <a:xfrm>
            <a:off x="1366837" y="5227638"/>
            <a:ext cx="7526641" cy="622017"/>
          </a:xfrm>
          <a:prstGeom prst="rect">
            <a:avLst/>
          </a:prstGeom>
          <a:noFill/>
          <a:ln w="9525">
            <a:noFill/>
            <a:miter lim="800000"/>
            <a:headEnd/>
            <a:tailEnd/>
          </a:ln>
        </p:spPr>
        <p:txBody>
          <a:bodyPr/>
          <a:lstStyle/>
          <a:p>
            <a:pPr algn="ctr">
              <a:spcBef>
                <a:spcPct val="20000"/>
              </a:spcBef>
            </a:pPr>
            <a:r>
              <a:rPr lang="en-US" sz="2800" b="1" dirty="0" err="1" smtClean="0">
                <a:solidFill>
                  <a:srgbClr val="FF0000"/>
                </a:solidFill>
                <a:latin typeface="Times New Roman" pitchFamily="18" charset="0"/>
              </a:rPr>
              <a:t>A.Stavinsky</a:t>
            </a:r>
            <a:endParaRPr lang="en-US" sz="2800" b="1" dirty="0">
              <a:solidFill>
                <a:srgbClr val="FF0000"/>
              </a:solidFill>
              <a:latin typeface="Times New Roman" pitchFamily="18" charset="0"/>
            </a:endParaRPr>
          </a:p>
          <a:p>
            <a:pPr algn="ctr">
              <a:spcBef>
                <a:spcPct val="20000"/>
              </a:spcBef>
            </a:pPr>
            <a:endParaRPr lang="ru-RU" sz="3200" dirty="0">
              <a:solidFill>
                <a:srgbClr val="FF0000"/>
              </a:solidFill>
              <a:latin typeface="Copperplate Gothic Bold" pitchFamily="34" charset="0"/>
            </a:endParaRPr>
          </a:p>
        </p:txBody>
      </p:sp>
      <p:pic>
        <p:nvPicPr>
          <p:cNvPr id="10245" name="Picture 2050"/>
          <p:cNvPicPr>
            <a:picLocks noChangeAspect="1" noChangeArrowheads="1"/>
          </p:cNvPicPr>
          <p:nvPr/>
        </p:nvPicPr>
        <p:blipFill>
          <a:blip r:embed="rId4"/>
          <a:srcRect/>
          <a:stretch>
            <a:fillRect/>
          </a:stretch>
        </p:blipFill>
        <p:spPr bwMode="auto">
          <a:xfrm>
            <a:off x="7562850" y="0"/>
            <a:ext cx="1579563" cy="1384300"/>
          </a:xfrm>
          <a:prstGeom prst="rect">
            <a:avLst/>
          </a:prstGeom>
          <a:noFill/>
          <a:ln w="9525">
            <a:noFill/>
            <a:miter lim="800000"/>
            <a:headEnd/>
            <a:tailEnd/>
          </a:ln>
        </p:spPr>
      </p:pic>
      <p:pic>
        <p:nvPicPr>
          <p:cNvPr id="10246" name="Picture 6" descr="итэф-15022007 036"/>
          <p:cNvPicPr>
            <a:picLocks noChangeAspect="1" noChangeArrowheads="1"/>
          </p:cNvPicPr>
          <p:nvPr/>
        </p:nvPicPr>
        <p:blipFill>
          <a:blip r:embed="rId5" cstate="print"/>
          <a:srcRect/>
          <a:stretch>
            <a:fillRect/>
          </a:stretch>
        </p:blipFill>
        <p:spPr bwMode="auto">
          <a:xfrm>
            <a:off x="0" y="1004888"/>
            <a:ext cx="4545013" cy="4256087"/>
          </a:xfrm>
          <a:prstGeom prst="rect">
            <a:avLst/>
          </a:prstGeom>
          <a:noFill/>
        </p:spPr>
      </p:pic>
      <p:sp>
        <p:nvSpPr>
          <p:cNvPr id="8" name="Номер слайда 7"/>
          <p:cNvSpPr>
            <a:spLocks noGrp="1"/>
          </p:cNvSpPr>
          <p:nvPr>
            <p:ph type="sldNum" sz="quarter" idx="12"/>
          </p:nvPr>
        </p:nvSpPr>
        <p:spPr/>
        <p:txBody>
          <a:bodyPr/>
          <a:lstStyle/>
          <a:p>
            <a:pPr>
              <a:defRPr/>
            </a:pPr>
            <a:fld id="{FE8535AE-1D1C-4B53-8F7D-C57A85A4E46E}" type="slidenum">
              <a:rPr lang="ru-RU" smtClean="0"/>
              <a:pPr>
                <a:defRPr/>
              </a:pPr>
              <a:t>1</a:t>
            </a:fld>
            <a:endParaRPr lang="ru-RU"/>
          </a:p>
        </p:txBody>
      </p:sp>
      <p:sp>
        <p:nvSpPr>
          <p:cNvPr id="10" name="Нижний колонтитул 9"/>
          <p:cNvSpPr>
            <a:spLocks noGrp="1"/>
          </p:cNvSpPr>
          <p:nvPr>
            <p:ph type="ftr" sz="quarter" idx="11"/>
          </p:nvPr>
        </p:nvSpPr>
        <p:spPr>
          <a:xfrm>
            <a:off x="232657" y="6428317"/>
            <a:ext cx="8538810" cy="287338"/>
          </a:xfrm>
        </p:spPr>
        <p:txBody>
          <a:bodyPr/>
          <a:lstStyle/>
          <a:p>
            <a:pPr>
              <a:defRPr/>
            </a:pPr>
            <a:r>
              <a:rPr lang="en-US" dirty="0" err="1" smtClean="0"/>
              <a:t>A.Stavinskiy,July</a:t>
            </a:r>
            <a:r>
              <a:rPr lang="en-US" dirty="0" smtClean="0"/>
              <a:t> 2011,Triggered </a:t>
            </a:r>
            <a:r>
              <a:rPr lang="en-US" dirty="0" err="1" smtClean="0"/>
              <a:t>femtoscopy</a:t>
            </a:r>
            <a:r>
              <a:rPr lang="en-US" dirty="0" smtClean="0"/>
              <a:t> and DQM,Nantes,GDRE-11</a:t>
            </a:r>
            <a:endParaRPr lang="ru-RU"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Номер слайда 5"/>
          <p:cNvSpPr>
            <a:spLocks noGrp="1"/>
          </p:cNvSpPr>
          <p:nvPr>
            <p:ph type="sldNum" sz="quarter" idx="12"/>
          </p:nvPr>
        </p:nvSpPr>
        <p:spPr>
          <a:noFill/>
        </p:spPr>
        <p:txBody>
          <a:bodyPr/>
          <a:lstStyle/>
          <a:p>
            <a:fld id="{317DCC08-38E4-4EE6-A66B-A2F2E638C056}" type="slidenum">
              <a:rPr lang="ru-RU">
                <a:latin typeface="Arial" charset="0"/>
              </a:rPr>
              <a:pPr/>
              <a:t>10</a:t>
            </a:fld>
            <a:endParaRPr lang="ru-RU">
              <a:latin typeface="Arial" charset="0"/>
            </a:endParaRPr>
          </a:p>
        </p:txBody>
      </p:sp>
      <p:pic>
        <p:nvPicPr>
          <p:cNvPr id="14341" name="Picture 4" descr="kinePtVsY_6GeV"/>
          <p:cNvPicPr>
            <a:picLocks noChangeAspect="1" noChangeArrowheads="1"/>
          </p:cNvPicPr>
          <p:nvPr/>
        </p:nvPicPr>
        <p:blipFill>
          <a:blip r:embed="rId2">
            <a:clrChange>
              <a:clrFrom>
                <a:srgbClr val="F3F3F3"/>
              </a:clrFrom>
              <a:clrTo>
                <a:srgbClr val="F3F3F3">
                  <a:alpha val="0"/>
                </a:srgbClr>
              </a:clrTo>
            </a:clrChange>
          </a:blip>
          <a:srcRect/>
          <a:stretch>
            <a:fillRect/>
          </a:stretch>
        </p:blipFill>
        <p:spPr bwMode="auto">
          <a:xfrm>
            <a:off x="1520825" y="571500"/>
            <a:ext cx="6384925" cy="6057900"/>
          </a:xfrm>
          <a:prstGeom prst="rect">
            <a:avLst/>
          </a:prstGeom>
          <a:noFill/>
          <a:ln w="9525">
            <a:noFill/>
            <a:miter lim="800000"/>
            <a:headEnd/>
            <a:tailEnd/>
          </a:ln>
        </p:spPr>
      </p:pic>
      <p:sp>
        <p:nvSpPr>
          <p:cNvPr id="14342" name="Line 5"/>
          <p:cNvSpPr>
            <a:spLocks noChangeShapeType="1"/>
          </p:cNvSpPr>
          <p:nvPr/>
        </p:nvSpPr>
        <p:spPr bwMode="auto">
          <a:xfrm flipH="1">
            <a:off x="5668963" y="3994150"/>
            <a:ext cx="781050" cy="279400"/>
          </a:xfrm>
          <a:prstGeom prst="line">
            <a:avLst/>
          </a:prstGeom>
          <a:noFill/>
          <a:ln w="19050">
            <a:solidFill>
              <a:srgbClr val="0000FF"/>
            </a:solidFill>
            <a:round/>
            <a:headEnd/>
            <a:tailEnd type="triangle" w="med" len="med"/>
          </a:ln>
        </p:spPr>
        <p:txBody>
          <a:bodyPr/>
          <a:lstStyle/>
          <a:p>
            <a:endParaRPr lang="ru-RU"/>
          </a:p>
        </p:txBody>
      </p:sp>
      <p:sp>
        <p:nvSpPr>
          <p:cNvPr id="14343" name="Text Box 6"/>
          <p:cNvSpPr txBox="1">
            <a:spLocks noChangeArrowheads="1"/>
          </p:cNvSpPr>
          <p:nvPr/>
        </p:nvSpPr>
        <p:spPr bwMode="auto">
          <a:xfrm>
            <a:off x="6418263" y="3805238"/>
            <a:ext cx="2011362" cy="396875"/>
          </a:xfrm>
          <a:prstGeom prst="rect">
            <a:avLst/>
          </a:prstGeom>
          <a:noFill/>
          <a:ln w="25400">
            <a:noFill/>
            <a:miter lim="800000"/>
            <a:headEnd/>
            <a:tailEnd/>
          </a:ln>
        </p:spPr>
        <p:txBody>
          <a:bodyPr wrap="none">
            <a:spAutoFit/>
          </a:bodyPr>
          <a:lstStyle/>
          <a:p>
            <a:r>
              <a:rPr lang="en-US" sz="2000" b="1">
                <a:solidFill>
                  <a:srgbClr val="3333FF"/>
                </a:solidFill>
              </a:rPr>
              <a:t>flucton+nuclon</a:t>
            </a:r>
            <a:endParaRPr lang="ru-RU" sz="2000" b="1">
              <a:solidFill>
                <a:srgbClr val="3333FF"/>
              </a:solidFill>
            </a:endParaRPr>
          </a:p>
        </p:txBody>
      </p:sp>
      <p:sp>
        <p:nvSpPr>
          <p:cNvPr id="14344" name="Text Box 8"/>
          <p:cNvSpPr txBox="1">
            <a:spLocks noChangeArrowheads="1"/>
          </p:cNvSpPr>
          <p:nvPr/>
        </p:nvSpPr>
        <p:spPr bwMode="auto">
          <a:xfrm>
            <a:off x="4040188" y="5432425"/>
            <a:ext cx="1935162" cy="396875"/>
          </a:xfrm>
          <a:prstGeom prst="rect">
            <a:avLst/>
          </a:prstGeom>
          <a:noFill/>
          <a:ln w="25400">
            <a:noFill/>
            <a:miter lim="800000"/>
            <a:headEnd/>
            <a:tailEnd/>
          </a:ln>
        </p:spPr>
        <p:txBody>
          <a:bodyPr wrap="none">
            <a:spAutoFit/>
          </a:bodyPr>
          <a:lstStyle/>
          <a:p>
            <a:r>
              <a:rPr lang="en-US" sz="2000" b="1"/>
              <a:t>nuclon-nuclon</a:t>
            </a:r>
            <a:endParaRPr lang="ru-RU" sz="2000" b="1"/>
          </a:p>
        </p:txBody>
      </p:sp>
      <p:sp>
        <p:nvSpPr>
          <p:cNvPr id="14345" name="Text Box 11"/>
          <p:cNvSpPr txBox="1">
            <a:spLocks noChangeArrowheads="1"/>
          </p:cNvSpPr>
          <p:nvPr/>
        </p:nvSpPr>
        <p:spPr bwMode="auto">
          <a:xfrm>
            <a:off x="6326188" y="2559050"/>
            <a:ext cx="2024062" cy="396875"/>
          </a:xfrm>
          <a:prstGeom prst="rect">
            <a:avLst/>
          </a:prstGeom>
          <a:noFill/>
          <a:ln w="25400">
            <a:noFill/>
            <a:miter lim="800000"/>
            <a:headEnd/>
            <a:tailEnd/>
          </a:ln>
        </p:spPr>
        <p:txBody>
          <a:bodyPr wrap="none">
            <a:spAutoFit/>
          </a:bodyPr>
          <a:lstStyle/>
          <a:p>
            <a:r>
              <a:rPr lang="en-US" sz="2000" b="1">
                <a:solidFill>
                  <a:srgbClr val="FF0000"/>
                </a:solidFill>
              </a:rPr>
              <a:t>flucton+flucton</a:t>
            </a:r>
            <a:endParaRPr lang="ru-RU" sz="2000" b="1">
              <a:solidFill>
                <a:srgbClr val="FF0000"/>
              </a:solidFill>
            </a:endParaRPr>
          </a:p>
        </p:txBody>
      </p:sp>
      <p:sp>
        <p:nvSpPr>
          <p:cNvPr id="14346" name="Line 12"/>
          <p:cNvSpPr>
            <a:spLocks noChangeShapeType="1"/>
          </p:cNvSpPr>
          <p:nvPr/>
        </p:nvSpPr>
        <p:spPr bwMode="auto">
          <a:xfrm flipH="1" flipV="1">
            <a:off x="5075238" y="2695575"/>
            <a:ext cx="1289050" cy="46038"/>
          </a:xfrm>
          <a:prstGeom prst="line">
            <a:avLst/>
          </a:prstGeom>
          <a:noFill/>
          <a:ln w="19050">
            <a:solidFill>
              <a:srgbClr val="FF0000"/>
            </a:solidFill>
            <a:round/>
            <a:headEnd/>
            <a:tailEnd type="triangle" w="med" len="med"/>
          </a:ln>
        </p:spPr>
        <p:txBody>
          <a:bodyPr/>
          <a:lstStyle/>
          <a:p>
            <a:endParaRPr lang="ru-RU"/>
          </a:p>
        </p:txBody>
      </p:sp>
      <p:pic>
        <p:nvPicPr>
          <p:cNvPr id="14347" name="Picture 15"/>
          <p:cNvPicPr>
            <a:picLocks noChangeAspect="1" noChangeArrowheads="1"/>
          </p:cNvPicPr>
          <p:nvPr/>
        </p:nvPicPr>
        <p:blipFill>
          <a:blip r:embed="rId3"/>
          <a:srcRect/>
          <a:stretch>
            <a:fillRect/>
          </a:stretch>
        </p:blipFill>
        <p:spPr bwMode="auto">
          <a:xfrm>
            <a:off x="7562850" y="0"/>
            <a:ext cx="1581150" cy="1385888"/>
          </a:xfrm>
          <a:prstGeom prst="rect">
            <a:avLst/>
          </a:prstGeom>
          <a:noFill/>
          <a:ln w="9525">
            <a:noFill/>
            <a:miter lim="800000"/>
            <a:headEnd/>
            <a:tailEnd/>
          </a:ln>
        </p:spPr>
      </p:pic>
      <p:sp>
        <p:nvSpPr>
          <p:cNvPr id="14348" name="Rectangle 17"/>
          <p:cNvSpPr>
            <a:spLocks noChangeArrowheads="1"/>
          </p:cNvSpPr>
          <p:nvPr/>
        </p:nvSpPr>
        <p:spPr bwMode="auto">
          <a:xfrm>
            <a:off x="5000625" y="600075"/>
            <a:ext cx="2266950" cy="366713"/>
          </a:xfrm>
          <a:prstGeom prst="rect">
            <a:avLst/>
          </a:prstGeom>
          <a:noFill/>
          <a:ln w="9525">
            <a:noFill/>
            <a:miter lim="800000"/>
            <a:headEnd/>
            <a:tailEnd/>
          </a:ln>
        </p:spPr>
        <p:txBody>
          <a:bodyPr>
            <a:spAutoFit/>
          </a:bodyPr>
          <a:lstStyle/>
          <a:p>
            <a:r>
              <a:rPr lang="en-US">
                <a:solidFill>
                  <a:srgbClr val="FF9933"/>
                </a:solidFill>
              </a:rPr>
              <a:t>(Nuclotron-M/NICA)</a:t>
            </a:r>
            <a:endParaRPr lang="ru-RU">
              <a:solidFill>
                <a:srgbClr val="FF9933"/>
              </a:solidFill>
            </a:endParaRPr>
          </a:p>
        </p:txBody>
      </p:sp>
      <p:sp>
        <p:nvSpPr>
          <p:cNvPr id="14349" name="Rectangle 2"/>
          <p:cNvSpPr>
            <a:spLocks noGrp="1" noChangeArrowheads="1"/>
          </p:cNvSpPr>
          <p:nvPr>
            <p:ph type="title"/>
          </p:nvPr>
        </p:nvSpPr>
        <p:spPr>
          <a:xfrm>
            <a:off x="1657350" y="-3175"/>
            <a:ext cx="6229350" cy="750888"/>
          </a:xfrm>
          <a:noFill/>
        </p:spPr>
        <p:txBody>
          <a:bodyPr lIns="0" rIns="0"/>
          <a:lstStyle/>
          <a:p>
            <a:pPr eaLnBrk="1" hangingPunct="1"/>
            <a:r>
              <a:rPr lang="en-US" smtClean="0"/>
              <a:t>He+He @ 6 AGeV</a:t>
            </a:r>
            <a:endParaRPr lang="ru-RU" sz="3200" smtClean="0"/>
          </a:p>
        </p:txBody>
      </p:sp>
      <p:sp>
        <p:nvSpPr>
          <p:cNvPr id="14" name="Нижний колонтитул 13"/>
          <p:cNvSpPr>
            <a:spLocks noGrp="1"/>
          </p:cNvSpPr>
          <p:nvPr>
            <p:ph type="ftr" sz="quarter" idx="11"/>
          </p:nvPr>
        </p:nvSpPr>
        <p:spPr>
          <a:xfrm>
            <a:off x="481012" y="6570662"/>
            <a:ext cx="7364765" cy="287338"/>
          </a:xfrm>
        </p:spPr>
        <p:txBody>
          <a:bodyPr/>
          <a:lstStyle/>
          <a:p>
            <a:pPr>
              <a:defRPr/>
            </a:pPr>
            <a:r>
              <a:rPr lang="en-US" dirty="0" err="1" smtClean="0"/>
              <a:t>A.Stavinskiy,July</a:t>
            </a:r>
            <a:r>
              <a:rPr lang="en-US" dirty="0" smtClean="0"/>
              <a:t> 2011,Triggered </a:t>
            </a:r>
            <a:r>
              <a:rPr lang="en-US" dirty="0" err="1" smtClean="0"/>
              <a:t>femtoscopy</a:t>
            </a:r>
            <a:r>
              <a:rPr lang="en-US" dirty="0" smtClean="0"/>
              <a:t> and DQM,Nantes,GDRE-11</a:t>
            </a:r>
            <a:endParaRPr lang="ru-RU"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Номер слайда 5"/>
          <p:cNvSpPr>
            <a:spLocks noGrp="1"/>
          </p:cNvSpPr>
          <p:nvPr>
            <p:ph type="sldNum" sz="quarter" idx="12"/>
          </p:nvPr>
        </p:nvSpPr>
        <p:spPr>
          <a:noFill/>
        </p:spPr>
        <p:txBody>
          <a:bodyPr/>
          <a:lstStyle/>
          <a:p>
            <a:fld id="{B3196F5C-CFE3-40F0-8CE4-EBA23EA7BFBF}" type="slidenum">
              <a:rPr lang="ru-RU">
                <a:latin typeface="Arial" charset="0"/>
              </a:rPr>
              <a:pPr/>
              <a:t>11</a:t>
            </a:fld>
            <a:endParaRPr lang="ru-RU">
              <a:latin typeface="Arial" charset="0"/>
            </a:endParaRPr>
          </a:p>
        </p:txBody>
      </p:sp>
      <p:sp>
        <p:nvSpPr>
          <p:cNvPr id="13317" name="Rectangle 2"/>
          <p:cNvSpPr>
            <a:spLocks noGrp="1" noChangeArrowheads="1"/>
          </p:cNvSpPr>
          <p:nvPr>
            <p:ph type="title"/>
          </p:nvPr>
        </p:nvSpPr>
        <p:spPr>
          <a:xfrm>
            <a:off x="457200" y="698500"/>
            <a:ext cx="8229600" cy="1143000"/>
          </a:xfrm>
        </p:spPr>
        <p:txBody>
          <a:bodyPr/>
          <a:lstStyle/>
          <a:p>
            <a:pPr eaLnBrk="1" hangingPunct="1"/>
            <a:r>
              <a:rPr lang="ru-RU" smtClean="0"/>
              <a:t> </a:t>
            </a:r>
          </a:p>
        </p:txBody>
      </p:sp>
      <p:sp>
        <p:nvSpPr>
          <p:cNvPr id="13318" name="Rectangle 3"/>
          <p:cNvSpPr>
            <a:spLocks noGrp="1" noChangeArrowheads="1"/>
          </p:cNvSpPr>
          <p:nvPr>
            <p:ph type="body" idx="1"/>
          </p:nvPr>
        </p:nvSpPr>
        <p:spPr>
          <a:xfrm>
            <a:off x="457200" y="2024063"/>
            <a:ext cx="8229600" cy="4525962"/>
          </a:xfrm>
        </p:spPr>
        <p:txBody>
          <a:bodyPr/>
          <a:lstStyle/>
          <a:p>
            <a:pPr eaLnBrk="1" hangingPunct="1">
              <a:buFontTx/>
              <a:buNone/>
            </a:pPr>
            <a:r>
              <a:rPr lang="ru-RU" smtClean="0"/>
              <a:t> </a:t>
            </a:r>
          </a:p>
        </p:txBody>
      </p:sp>
      <p:grpSp>
        <p:nvGrpSpPr>
          <p:cNvPr id="13319" name="Group 4"/>
          <p:cNvGrpSpPr>
            <a:grpSpLocks/>
          </p:cNvGrpSpPr>
          <p:nvPr/>
        </p:nvGrpSpPr>
        <p:grpSpPr bwMode="auto">
          <a:xfrm>
            <a:off x="900113" y="2197100"/>
            <a:ext cx="2735262" cy="2735263"/>
            <a:chOff x="567" y="1344"/>
            <a:chExt cx="1723" cy="1723"/>
          </a:xfrm>
        </p:grpSpPr>
        <p:sp>
          <p:nvSpPr>
            <p:cNvPr id="13363" name="Oval 5"/>
            <p:cNvSpPr>
              <a:spLocks noChangeArrowheads="1"/>
            </p:cNvSpPr>
            <p:nvPr/>
          </p:nvSpPr>
          <p:spPr bwMode="auto">
            <a:xfrm>
              <a:off x="567" y="1344"/>
              <a:ext cx="1723" cy="1723"/>
            </a:xfrm>
            <a:prstGeom prst="ellipse">
              <a:avLst/>
            </a:prstGeom>
            <a:gradFill rotWithShape="1">
              <a:gsLst>
                <a:gs pos="0">
                  <a:srgbClr val="FFFF00"/>
                </a:gs>
                <a:gs pos="100000">
                  <a:srgbClr val="CACA00"/>
                </a:gs>
              </a:gsLst>
              <a:path path="shape">
                <a:fillToRect l="50000" t="50000" r="50000" b="50000"/>
              </a:path>
            </a:gradFill>
            <a:ln w="9525">
              <a:solidFill>
                <a:schemeClr val="tx1"/>
              </a:solidFill>
              <a:round/>
              <a:headEnd/>
              <a:tailEnd/>
            </a:ln>
          </p:spPr>
          <p:txBody>
            <a:bodyPr wrap="none" anchor="ctr"/>
            <a:lstStyle/>
            <a:p>
              <a:endParaRPr lang="ru-RU"/>
            </a:p>
          </p:txBody>
        </p:sp>
        <p:sp>
          <p:nvSpPr>
            <p:cNvPr id="13364" name="Oval 6"/>
            <p:cNvSpPr>
              <a:spLocks noChangeArrowheads="1"/>
            </p:cNvSpPr>
            <p:nvPr/>
          </p:nvSpPr>
          <p:spPr bwMode="auto">
            <a:xfrm>
              <a:off x="703" y="2069"/>
              <a:ext cx="227" cy="227"/>
            </a:xfrm>
            <a:prstGeom prst="ellipse">
              <a:avLst/>
            </a:prstGeom>
            <a:solidFill>
              <a:srgbClr val="00CCFF"/>
            </a:solidFill>
            <a:ln w="9525">
              <a:solidFill>
                <a:schemeClr val="tx1"/>
              </a:solidFill>
              <a:round/>
              <a:headEnd/>
              <a:tailEnd/>
            </a:ln>
          </p:spPr>
          <p:txBody>
            <a:bodyPr wrap="none" anchor="ctr"/>
            <a:lstStyle/>
            <a:p>
              <a:endParaRPr lang="ru-RU"/>
            </a:p>
          </p:txBody>
        </p:sp>
        <p:sp>
          <p:nvSpPr>
            <p:cNvPr id="13365" name="Oval 7"/>
            <p:cNvSpPr>
              <a:spLocks noChangeArrowheads="1"/>
            </p:cNvSpPr>
            <p:nvPr/>
          </p:nvSpPr>
          <p:spPr bwMode="auto">
            <a:xfrm>
              <a:off x="1610" y="1661"/>
              <a:ext cx="227" cy="227"/>
            </a:xfrm>
            <a:prstGeom prst="ellipse">
              <a:avLst/>
            </a:prstGeom>
            <a:solidFill>
              <a:srgbClr val="00CCFF"/>
            </a:solidFill>
            <a:ln w="9525">
              <a:solidFill>
                <a:schemeClr val="tx1"/>
              </a:solidFill>
              <a:round/>
              <a:headEnd/>
              <a:tailEnd/>
            </a:ln>
          </p:spPr>
          <p:txBody>
            <a:bodyPr wrap="none" anchor="ctr"/>
            <a:lstStyle/>
            <a:p>
              <a:endParaRPr lang="ru-RU"/>
            </a:p>
          </p:txBody>
        </p:sp>
        <p:sp>
          <p:nvSpPr>
            <p:cNvPr id="13366" name="Oval 8"/>
            <p:cNvSpPr>
              <a:spLocks noChangeArrowheads="1"/>
            </p:cNvSpPr>
            <p:nvPr/>
          </p:nvSpPr>
          <p:spPr bwMode="auto">
            <a:xfrm>
              <a:off x="1156" y="2614"/>
              <a:ext cx="227" cy="226"/>
            </a:xfrm>
            <a:prstGeom prst="ellipse">
              <a:avLst/>
            </a:prstGeom>
            <a:solidFill>
              <a:srgbClr val="00CCFF"/>
            </a:solidFill>
            <a:ln w="9525">
              <a:solidFill>
                <a:schemeClr val="tx1"/>
              </a:solidFill>
              <a:round/>
              <a:headEnd/>
              <a:tailEnd/>
            </a:ln>
          </p:spPr>
          <p:txBody>
            <a:bodyPr wrap="none" anchor="ctr"/>
            <a:lstStyle/>
            <a:p>
              <a:endParaRPr lang="ru-RU"/>
            </a:p>
          </p:txBody>
        </p:sp>
        <p:sp>
          <p:nvSpPr>
            <p:cNvPr id="13367" name="Oval 9"/>
            <p:cNvSpPr>
              <a:spLocks noChangeArrowheads="1"/>
            </p:cNvSpPr>
            <p:nvPr/>
          </p:nvSpPr>
          <p:spPr bwMode="auto">
            <a:xfrm>
              <a:off x="1338" y="1797"/>
              <a:ext cx="227" cy="226"/>
            </a:xfrm>
            <a:prstGeom prst="ellipse">
              <a:avLst/>
            </a:prstGeom>
            <a:solidFill>
              <a:srgbClr val="00CCFF"/>
            </a:solidFill>
            <a:ln w="9525">
              <a:solidFill>
                <a:schemeClr val="tx1"/>
              </a:solidFill>
              <a:round/>
              <a:headEnd/>
              <a:tailEnd/>
            </a:ln>
          </p:spPr>
          <p:txBody>
            <a:bodyPr wrap="none" anchor="ctr"/>
            <a:lstStyle/>
            <a:p>
              <a:endParaRPr lang="ru-RU"/>
            </a:p>
          </p:txBody>
        </p:sp>
        <p:sp>
          <p:nvSpPr>
            <p:cNvPr id="13368" name="Oval 10"/>
            <p:cNvSpPr>
              <a:spLocks noChangeArrowheads="1"/>
            </p:cNvSpPr>
            <p:nvPr/>
          </p:nvSpPr>
          <p:spPr bwMode="auto">
            <a:xfrm>
              <a:off x="1202" y="1389"/>
              <a:ext cx="227" cy="227"/>
            </a:xfrm>
            <a:prstGeom prst="ellipse">
              <a:avLst/>
            </a:prstGeom>
            <a:solidFill>
              <a:srgbClr val="FF0000"/>
            </a:solidFill>
            <a:ln w="9525">
              <a:solidFill>
                <a:schemeClr val="tx1"/>
              </a:solidFill>
              <a:round/>
              <a:headEnd/>
              <a:tailEnd/>
            </a:ln>
          </p:spPr>
          <p:txBody>
            <a:bodyPr wrap="none" anchor="ctr"/>
            <a:lstStyle/>
            <a:p>
              <a:endParaRPr lang="ru-RU"/>
            </a:p>
          </p:txBody>
        </p:sp>
        <p:sp>
          <p:nvSpPr>
            <p:cNvPr id="13369" name="Oval 11"/>
            <p:cNvSpPr>
              <a:spLocks noChangeArrowheads="1"/>
            </p:cNvSpPr>
            <p:nvPr/>
          </p:nvSpPr>
          <p:spPr bwMode="auto">
            <a:xfrm>
              <a:off x="1429" y="2160"/>
              <a:ext cx="227" cy="227"/>
            </a:xfrm>
            <a:prstGeom prst="ellipse">
              <a:avLst/>
            </a:prstGeom>
            <a:solidFill>
              <a:srgbClr val="00CCFF"/>
            </a:solidFill>
            <a:ln w="9525">
              <a:solidFill>
                <a:schemeClr val="tx1"/>
              </a:solidFill>
              <a:round/>
              <a:headEnd/>
              <a:tailEnd/>
            </a:ln>
          </p:spPr>
          <p:txBody>
            <a:bodyPr wrap="none" anchor="ctr"/>
            <a:lstStyle/>
            <a:p>
              <a:endParaRPr lang="ru-RU"/>
            </a:p>
          </p:txBody>
        </p:sp>
        <p:sp>
          <p:nvSpPr>
            <p:cNvPr id="13370" name="Oval 12"/>
            <p:cNvSpPr>
              <a:spLocks noChangeArrowheads="1"/>
            </p:cNvSpPr>
            <p:nvPr/>
          </p:nvSpPr>
          <p:spPr bwMode="auto">
            <a:xfrm>
              <a:off x="839" y="2341"/>
              <a:ext cx="227" cy="227"/>
            </a:xfrm>
            <a:prstGeom prst="ellipse">
              <a:avLst/>
            </a:prstGeom>
            <a:solidFill>
              <a:srgbClr val="FF0000"/>
            </a:solidFill>
            <a:ln w="9525">
              <a:solidFill>
                <a:schemeClr val="tx1"/>
              </a:solidFill>
              <a:round/>
              <a:headEnd/>
              <a:tailEnd/>
            </a:ln>
          </p:spPr>
          <p:txBody>
            <a:bodyPr wrap="none" anchor="ctr"/>
            <a:lstStyle/>
            <a:p>
              <a:endParaRPr lang="ru-RU"/>
            </a:p>
          </p:txBody>
        </p:sp>
        <p:sp>
          <p:nvSpPr>
            <p:cNvPr id="13371" name="Oval 13"/>
            <p:cNvSpPr>
              <a:spLocks noChangeArrowheads="1"/>
            </p:cNvSpPr>
            <p:nvPr/>
          </p:nvSpPr>
          <p:spPr bwMode="auto">
            <a:xfrm>
              <a:off x="839" y="1752"/>
              <a:ext cx="227" cy="227"/>
            </a:xfrm>
            <a:prstGeom prst="ellipse">
              <a:avLst/>
            </a:prstGeom>
            <a:solidFill>
              <a:srgbClr val="FF0000"/>
            </a:solidFill>
            <a:ln w="9525">
              <a:solidFill>
                <a:schemeClr val="tx1"/>
              </a:solidFill>
              <a:round/>
              <a:headEnd/>
              <a:tailEnd/>
            </a:ln>
          </p:spPr>
          <p:txBody>
            <a:bodyPr wrap="none" anchor="ctr"/>
            <a:lstStyle/>
            <a:p>
              <a:endParaRPr lang="ru-RU"/>
            </a:p>
          </p:txBody>
        </p:sp>
        <p:sp>
          <p:nvSpPr>
            <p:cNvPr id="13372" name="Oval 14"/>
            <p:cNvSpPr>
              <a:spLocks noChangeArrowheads="1"/>
            </p:cNvSpPr>
            <p:nvPr/>
          </p:nvSpPr>
          <p:spPr bwMode="auto">
            <a:xfrm>
              <a:off x="1882" y="1797"/>
              <a:ext cx="227" cy="227"/>
            </a:xfrm>
            <a:prstGeom prst="ellipse">
              <a:avLst/>
            </a:prstGeom>
            <a:solidFill>
              <a:srgbClr val="FF0000"/>
            </a:solidFill>
            <a:ln w="9525">
              <a:solidFill>
                <a:schemeClr val="tx1"/>
              </a:solidFill>
              <a:round/>
              <a:headEnd/>
              <a:tailEnd/>
            </a:ln>
          </p:spPr>
          <p:txBody>
            <a:bodyPr wrap="none" anchor="ctr"/>
            <a:lstStyle/>
            <a:p>
              <a:endParaRPr lang="ru-RU"/>
            </a:p>
          </p:txBody>
        </p:sp>
        <p:sp>
          <p:nvSpPr>
            <p:cNvPr id="13373" name="Oval 15"/>
            <p:cNvSpPr>
              <a:spLocks noChangeArrowheads="1"/>
            </p:cNvSpPr>
            <p:nvPr/>
          </p:nvSpPr>
          <p:spPr bwMode="auto">
            <a:xfrm>
              <a:off x="1474" y="2069"/>
              <a:ext cx="226" cy="227"/>
            </a:xfrm>
            <a:prstGeom prst="ellipse">
              <a:avLst/>
            </a:prstGeom>
            <a:solidFill>
              <a:srgbClr val="FF0000"/>
            </a:solidFill>
            <a:ln w="9525">
              <a:solidFill>
                <a:schemeClr val="tx1"/>
              </a:solidFill>
              <a:round/>
              <a:headEnd/>
              <a:tailEnd/>
            </a:ln>
          </p:spPr>
          <p:txBody>
            <a:bodyPr wrap="none" anchor="ctr"/>
            <a:lstStyle/>
            <a:p>
              <a:endParaRPr lang="ru-RU"/>
            </a:p>
          </p:txBody>
        </p:sp>
        <p:sp>
          <p:nvSpPr>
            <p:cNvPr id="13374" name="Oval 16"/>
            <p:cNvSpPr>
              <a:spLocks noChangeArrowheads="1"/>
            </p:cNvSpPr>
            <p:nvPr/>
          </p:nvSpPr>
          <p:spPr bwMode="auto">
            <a:xfrm>
              <a:off x="1700" y="2568"/>
              <a:ext cx="227" cy="227"/>
            </a:xfrm>
            <a:prstGeom prst="ellipse">
              <a:avLst/>
            </a:prstGeom>
            <a:solidFill>
              <a:srgbClr val="FF0000"/>
            </a:solidFill>
            <a:ln w="9525">
              <a:solidFill>
                <a:schemeClr val="tx1"/>
              </a:solidFill>
              <a:round/>
              <a:headEnd/>
              <a:tailEnd/>
            </a:ln>
          </p:spPr>
          <p:txBody>
            <a:bodyPr wrap="none" anchor="ctr"/>
            <a:lstStyle/>
            <a:p>
              <a:endParaRPr lang="ru-RU"/>
            </a:p>
          </p:txBody>
        </p:sp>
        <p:sp>
          <p:nvSpPr>
            <p:cNvPr id="13375" name="Oval 17"/>
            <p:cNvSpPr>
              <a:spLocks noChangeArrowheads="1"/>
            </p:cNvSpPr>
            <p:nvPr/>
          </p:nvSpPr>
          <p:spPr bwMode="auto">
            <a:xfrm>
              <a:off x="1519" y="2160"/>
              <a:ext cx="227" cy="227"/>
            </a:xfrm>
            <a:prstGeom prst="ellipse">
              <a:avLst/>
            </a:prstGeom>
            <a:solidFill>
              <a:srgbClr val="00CCFF"/>
            </a:solidFill>
            <a:ln w="9525">
              <a:solidFill>
                <a:schemeClr val="tx1"/>
              </a:solidFill>
              <a:round/>
              <a:headEnd/>
              <a:tailEnd/>
            </a:ln>
          </p:spPr>
          <p:txBody>
            <a:bodyPr wrap="none" anchor="ctr"/>
            <a:lstStyle/>
            <a:p>
              <a:endParaRPr lang="ru-RU"/>
            </a:p>
          </p:txBody>
        </p:sp>
      </p:grpSp>
      <p:grpSp>
        <p:nvGrpSpPr>
          <p:cNvPr id="13320" name="Group 18"/>
          <p:cNvGrpSpPr>
            <a:grpSpLocks/>
          </p:cNvGrpSpPr>
          <p:nvPr/>
        </p:nvGrpSpPr>
        <p:grpSpPr bwMode="auto">
          <a:xfrm>
            <a:off x="5221288" y="2268538"/>
            <a:ext cx="2735262" cy="2735262"/>
            <a:chOff x="3289" y="1389"/>
            <a:chExt cx="1723" cy="1723"/>
          </a:xfrm>
        </p:grpSpPr>
        <p:sp>
          <p:nvSpPr>
            <p:cNvPr id="13350" name="Oval 19"/>
            <p:cNvSpPr>
              <a:spLocks noChangeArrowheads="1"/>
            </p:cNvSpPr>
            <p:nvPr/>
          </p:nvSpPr>
          <p:spPr bwMode="auto">
            <a:xfrm>
              <a:off x="3289" y="1389"/>
              <a:ext cx="1723" cy="1723"/>
            </a:xfrm>
            <a:prstGeom prst="ellipse">
              <a:avLst/>
            </a:prstGeom>
            <a:gradFill rotWithShape="1">
              <a:gsLst>
                <a:gs pos="0">
                  <a:srgbClr val="FFFF00"/>
                </a:gs>
                <a:gs pos="100000">
                  <a:srgbClr val="CACA00"/>
                </a:gs>
              </a:gsLst>
              <a:path path="shape">
                <a:fillToRect l="50000" t="50000" r="50000" b="50000"/>
              </a:path>
            </a:gradFill>
            <a:ln w="9525">
              <a:solidFill>
                <a:schemeClr val="tx1"/>
              </a:solidFill>
              <a:round/>
              <a:headEnd/>
              <a:tailEnd/>
            </a:ln>
          </p:spPr>
          <p:txBody>
            <a:bodyPr wrap="none" anchor="ctr"/>
            <a:lstStyle/>
            <a:p>
              <a:endParaRPr lang="ru-RU"/>
            </a:p>
          </p:txBody>
        </p:sp>
        <p:sp>
          <p:nvSpPr>
            <p:cNvPr id="13351" name="Oval 20"/>
            <p:cNvSpPr>
              <a:spLocks noChangeArrowheads="1"/>
            </p:cNvSpPr>
            <p:nvPr/>
          </p:nvSpPr>
          <p:spPr bwMode="auto">
            <a:xfrm>
              <a:off x="4605" y="2251"/>
              <a:ext cx="227" cy="227"/>
            </a:xfrm>
            <a:prstGeom prst="ellipse">
              <a:avLst/>
            </a:prstGeom>
            <a:solidFill>
              <a:srgbClr val="00CCFF"/>
            </a:solidFill>
            <a:ln w="9525">
              <a:solidFill>
                <a:schemeClr val="tx1"/>
              </a:solidFill>
              <a:round/>
              <a:headEnd/>
              <a:tailEnd/>
            </a:ln>
          </p:spPr>
          <p:txBody>
            <a:bodyPr wrap="none" anchor="ctr"/>
            <a:lstStyle/>
            <a:p>
              <a:endParaRPr lang="ru-RU"/>
            </a:p>
          </p:txBody>
        </p:sp>
        <p:sp>
          <p:nvSpPr>
            <p:cNvPr id="13352" name="Oval 21"/>
            <p:cNvSpPr>
              <a:spLocks noChangeArrowheads="1"/>
            </p:cNvSpPr>
            <p:nvPr/>
          </p:nvSpPr>
          <p:spPr bwMode="auto">
            <a:xfrm>
              <a:off x="4332" y="1707"/>
              <a:ext cx="227" cy="227"/>
            </a:xfrm>
            <a:prstGeom prst="ellipse">
              <a:avLst/>
            </a:prstGeom>
            <a:solidFill>
              <a:srgbClr val="00CCFF"/>
            </a:solidFill>
            <a:ln w="9525">
              <a:solidFill>
                <a:schemeClr val="tx1"/>
              </a:solidFill>
              <a:round/>
              <a:headEnd/>
              <a:tailEnd/>
            </a:ln>
          </p:spPr>
          <p:txBody>
            <a:bodyPr wrap="none" anchor="ctr"/>
            <a:lstStyle/>
            <a:p>
              <a:endParaRPr lang="ru-RU"/>
            </a:p>
          </p:txBody>
        </p:sp>
        <p:sp>
          <p:nvSpPr>
            <p:cNvPr id="13353" name="Oval 22"/>
            <p:cNvSpPr>
              <a:spLocks noChangeArrowheads="1"/>
            </p:cNvSpPr>
            <p:nvPr/>
          </p:nvSpPr>
          <p:spPr bwMode="auto">
            <a:xfrm>
              <a:off x="3878" y="2660"/>
              <a:ext cx="227" cy="226"/>
            </a:xfrm>
            <a:prstGeom prst="ellipse">
              <a:avLst/>
            </a:prstGeom>
            <a:solidFill>
              <a:srgbClr val="00CCFF"/>
            </a:solidFill>
            <a:ln w="9525">
              <a:solidFill>
                <a:schemeClr val="tx1"/>
              </a:solidFill>
              <a:round/>
              <a:headEnd/>
              <a:tailEnd/>
            </a:ln>
          </p:spPr>
          <p:txBody>
            <a:bodyPr wrap="none" anchor="ctr"/>
            <a:lstStyle/>
            <a:p>
              <a:endParaRPr lang="ru-RU"/>
            </a:p>
          </p:txBody>
        </p:sp>
        <p:sp>
          <p:nvSpPr>
            <p:cNvPr id="13354" name="Oval 23"/>
            <p:cNvSpPr>
              <a:spLocks noChangeArrowheads="1"/>
            </p:cNvSpPr>
            <p:nvPr/>
          </p:nvSpPr>
          <p:spPr bwMode="auto">
            <a:xfrm>
              <a:off x="4060" y="1843"/>
              <a:ext cx="227" cy="226"/>
            </a:xfrm>
            <a:prstGeom prst="ellipse">
              <a:avLst/>
            </a:prstGeom>
            <a:solidFill>
              <a:srgbClr val="00CCFF"/>
            </a:solidFill>
            <a:ln w="9525">
              <a:solidFill>
                <a:schemeClr val="tx1"/>
              </a:solidFill>
              <a:round/>
              <a:headEnd/>
              <a:tailEnd/>
            </a:ln>
          </p:spPr>
          <p:txBody>
            <a:bodyPr wrap="none" anchor="ctr"/>
            <a:lstStyle/>
            <a:p>
              <a:endParaRPr lang="ru-RU"/>
            </a:p>
          </p:txBody>
        </p:sp>
        <p:sp>
          <p:nvSpPr>
            <p:cNvPr id="13355" name="Oval 24"/>
            <p:cNvSpPr>
              <a:spLocks noChangeArrowheads="1"/>
            </p:cNvSpPr>
            <p:nvPr/>
          </p:nvSpPr>
          <p:spPr bwMode="auto">
            <a:xfrm>
              <a:off x="3924" y="1435"/>
              <a:ext cx="227" cy="227"/>
            </a:xfrm>
            <a:prstGeom prst="ellipse">
              <a:avLst/>
            </a:prstGeom>
            <a:solidFill>
              <a:srgbClr val="00CCFF"/>
            </a:solidFill>
            <a:ln w="9525">
              <a:solidFill>
                <a:schemeClr val="tx1"/>
              </a:solidFill>
              <a:round/>
              <a:headEnd/>
              <a:tailEnd/>
            </a:ln>
          </p:spPr>
          <p:txBody>
            <a:bodyPr wrap="none" anchor="ctr"/>
            <a:lstStyle/>
            <a:p>
              <a:endParaRPr lang="ru-RU"/>
            </a:p>
          </p:txBody>
        </p:sp>
        <p:sp>
          <p:nvSpPr>
            <p:cNvPr id="13356" name="Oval 25"/>
            <p:cNvSpPr>
              <a:spLocks noChangeArrowheads="1"/>
            </p:cNvSpPr>
            <p:nvPr/>
          </p:nvSpPr>
          <p:spPr bwMode="auto">
            <a:xfrm>
              <a:off x="3970" y="2115"/>
              <a:ext cx="227" cy="227"/>
            </a:xfrm>
            <a:prstGeom prst="ellipse">
              <a:avLst/>
            </a:prstGeom>
            <a:solidFill>
              <a:srgbClr val="00CCFF"/>
            </a:solidFill>
            <a:ln w="9525">
              <a:solidFill>
                <a:schemeClr val="tx1"/>
              </a:solidFill>
              <a:round/>
              <a:headEnd/>
              <a:tailEnd/>
            </a:ln>
          </p:spPr>
          <p:txBody>
            <a:bodyPr wrap="none" anchor="ctr"/>
            <a:lstStyle/>
            <a:p>
              <a:endParaRPr lang="ru-RU"/>
            </a:p>
          </p:txBody>
        </p:sp>
        <p:sp>
          <p:nvSpPr>
            <p:cNvPr id="13357" name="Oval 26"/>
            <p:cNvSpPr>
              <a:spLocks noChangeArrowheads="1"/>
            </p:cNvSpPr>
            <p:nvPr/>
          </p:nvSpPr>
          <p:spPr bwMode="auto">
            <a:xfrm>
              <a:off x="3561" y="2387"/>
              <a:ext cx="227" cy="227"/>
            </a:xfrm>
            <a:prstGeom prst="ellipse">
              <a:avLst/>
            </a:prstGeom>
            <a:solidFill>
              <a:srgbClr val="FF0000"/>
            </a:solidFill>
            <a:ln w="9525">
              <a:solidFill>
                <a:schemeClr val="tx1"/>
              </a:solidFill>
              <a:round/>
              <a:headEnd/>
              <a:tailEnd/>
            </a:ln>
          </p:spPr>
          <p:txBody>
            <a:bodyPr wrap="none" anchor="ctr"/>
            <a:lstStyle/>
            <a:p>
              <a:endParaRPr lang="ru-RU"/>
            </a:p>
          </p:txBody>
        </p:sp>
        <p:sp>
          <p:nvSpPr>
            <p:cNvPr id="13358" name="Oval 27"/>
            <p:cNvSpPr>
              <a:spLocks noChangeArrowheads="1"/>
            </p:cNvSpPr>
            <p:nvPr/>
          </p:nvSpPr>
          <p:spPr bwMode="auto">
            <a:xfrm>
              <a:off x="3561" y="1798"/>
              <a:ext cx="227" cy="227"/>
            </a:xfrm>
            <a:prstGeom prst="ellipse">
              <a:avLst/>
            </a:prstGeom>
            <a:solidFill>
              <a:srgbClr val="FF0000"/>
            </a:solidFill>
            <a:ln w="9525">
              <a:solidFill>
                <a:schemeClr val="tx1"/>
              </a:solidFill>
              <a:round/>
              <a:headEnd/>
              <a:tailEnd/>
            </a:ln>
          </p:spPr>
          <p:txBody>
            <a:bodyPr wrap="none" anchor="ctr"/>
            <a:lstStyle/>
            <a:p>
              <a:endParaRPr lang="ru-RU"/>
            </a:p>
          </p:txBody>
        </p:sp>
        <p:sp>
          <p:nvSpPr>
            <p:cNvPr id="13359" name="Oval 28"/>
            <p:cNvSpPr>
              <a:spLocks noChangeArrowheads="1"/>
            </p:cNvSpPr>
            <p:nvPr/>
          </p:nvSpPr>
          <p:spPr bwMode="auto">
            <a:xfrm>
              <a:off x="4604" y="1843"/>
              <a:ext cx="227" cy="227"/>
            </a:xfrm>
            <a:prstGeom prst="ellipse">
              <a:avLst/>
            </a:prstGeom>
            <a:solidFill>
              <a:srgbClr val="FF0000"/>
            </a:solidFill>
            <a:ln w="9525">
              <a:solidFill>
                <a:schemeClr val="tx1"/>
              </a:solidFill>
              <a:round/>
              <a:headEnd/>
              <a:tailEnd/>
            </a:ln>
          </p:spPr>
          <p:txBody>
            <a:bodyPr wrap="none" anchor="ctr"/>
            <a:lstStyle/>
            <a:p>
              <a:endParaRPr lang="ru-RU"/>
            </a:p>
          </p:txBody>
        </p:sp>
        <p:sp>
          <p:nvSpPr>
            <p:cNvPr id="13360" name="Oval 29"/>
            <p:cNvSpPr>
              <a:spLocks noChangeArrowheads="1"/>
            </p:cNvSpPr>
            <p:nvPr/>
          </p:nvSpPr>
          <p:spPr bwMode="auto">
            <a:xfrm>
              <a:off x="3879" y="2160"/>
              <a:ext cx="226" cy="227"/>
            </a:xfrm>
            <a:prstGeom prst="ellipse">
              <a:avLst/>
            </a:prstGeom>
            <a:solidFill>
              <a:srgbClr val="FF0000"/>
            </a:solidFill>
            <a:ln w="9525">
              <a:solidFill>
                <a:schemeClr val="tx1"/>
              </a:solidFill>
              <a:round/>
              <a:headEnd/>
              <a:tailEnd/>
            </a:ln>
          </p:spPr>
          <p:txBody>
            <a:bodyPr wrap="none" anchor="ctr"/>
            <a:lstStyle/>
            <a:p>
              <a:endParaRPr lang="ru-RU"/>
            </a:p>
          </p:txBody>
        </p:sp>
        <p:sp>
          <p:nvSpPr>
            <p:cNvPr id="13361" name="Oval 30"/>
            <p:cNvSpPr>
              <a:spLocks noChangeArrowheads="1"/>
            </p:cNvSpPr>
            <p:nvPr/>
          </p:nvSpPr>
          <p:spPr bwMode="auto">
            <a:xfrm>
              <a:off x="4422" y="2614"/>
              <a:ext cx="227" cy="227"/>
            </a:xfrm>
            <a:prstGeom prst="ellipse">
              <a:avLst/>
            </a:prstGeom>
            <a:solidFill>
              <a:srgbClr val="FF0000"/>
            </a:solidFill>
            <a:ln w="9525">
              <a:solidFill>
                <a:schemeClr val="tx1"/>
              </a:solidFill>
              <a:round/>
              <a:headEnd/>
              <a:tailEnd/>
            </a:ln>
          </p:spPr>
          <p:txBody>
            <a:bodyPr wrap="none" anchor="ctr"/>
            <a:lstStyle/>
            <a:p>
              <a:endParaRPr lang="ru-RU"/>
            </a:p>
          </p:txBody>
        </p:sp>
        <p:sp>
          <p:nvSpPr>
            <p:cNvPr id="13362" name="Oval 31"/>
            <p:cNvSpPr>
              <a:spLocks noChangeArrowheads="1"/>
            </p:cNvSpPr>
            <p:nvPr/>
          </p:nvSpPr>
          <p:spPr bwMode="auto">
            <a:xfrm>
              <a:off x="3970" y="2205"/>
              <a:ext cx="227" cy="227"/>
            </a:xfrm>
            <a:prstGeom prst="ellipse">
              <a:avLst/>
            </a:prstGeom>
            <a:solidFill>
              <a:srgbClr val="FF0000"/>
            </a:solidFill>
            <a:ln w="9525">
              <a:solidFill>
                <a:schemeClr val="tx1"/>
              </a:solidFill>
              <a:round/>
              <a:headEnd/>
              <a:tailEnd/>
            </a:ln>
          </p:spPr>
          <p:txBody>
            <a:bodyPr wrap="none" anchor="ctr"/>
            <a:lstStyle/>
            <a:p>
              <a:endParaRPr lang="ru-RU"/>
            </a:p>
          </p:txBody>
        </p:sp>
      </p:grpSp>
      <p:sp>
        <p:nvSpPr>
          <p:cNvPr id="13321" name="Line 32"/>
          <p:cNvSpPr>
            <a:spLocks noChangeShapeType="1"/>
          </p:cNvSpPr>
          <p:nvPr/>
        </p:nvSpPr>
        <p:spPr bwMode="auto">
          <a:xfrm>
            <a:off x="2916238" y="3708400"/>
            <a:ext cx="1439862" cy="0"/>
          </a:xfrm>
          <a:prstGeom prst="line">
            <a:avLst/>
          </a:prstGeom>
          <a:noFill/>
          <a:ln w="76200">
            <a:solidFill>
              <a:srgbClr val="008000"/>
            </a:solidFill>
            <a:round/>
            <a:headEnd/>
            <a:tailEnd type="triangle" w="med" len="med"/>
          </a:ln>
        </p:spPr>
        <p:txBody>
          <a:bodyPr/>
          <a:lstStyle/>
          <a:p>
            <a:endParaRPr lang="ru-RU"/>
          </a:p>
        </p:txBody>
      </p:sp>
      <p:sp>
        <p:nvSpPr>
          <p:cNvPr id="13322" name="Line 33"/>
          <p:cNvSpPr>
            <a:spLocks noChangeShapeType="1"/>
          </p:cNvSpPr>
          <p:nvPr/>
        </p:nvSpPr>
        <p:spPr bwMode="auto">
          <a:xfrm flipH="1" flipV="1">
            <a:off x="4500563" y="3708400"/>
            <a:ext cx="1511300" cy="0"/>
          </a:xfrm>
          <a:prstGeom prst="line">
            <a:avLst/>
          </a:prstGeom>
          <a:noFill/>
          <a:ln w="76200">
            <a:solidFill>
              <a:srgbClr val="008000"/>
            </a:solidFill>
            <a:round/>
            <a:headEnd/>
            <a:tailEnd type="triangle" w="med" len="med"/>
          </a:ln>
        </p:spPr>
        <p:txBody>
          <a:bodyPr/>
          <a:lstStyle/>
          <a:p>
            <a:endParaRPr lang="ru-RU"/>
          </a:p>
        </p:txBody>
      </p:sp>
      <p:grpSp>
        <p:nvGrpSpPr>
          <p:cNvPr id="13323" name="Group 34"/>
          <p:cNvGrpSpPr>
            <a:grpSpLocks/>
          </p:cNvGrpSpPr>
          <p:nvPr/>
        </p:nvGrpSpPr>
        <p:grpSpPr bwMode="auto">
          <a:xfrm rot="-246511">
            <a:off x="4284663" y="1528763"/>
            <a:ext cx="374650" cy="2039937"/>
            <a:chOff x="2731" y="696"/>
            <a:chExt cx="236" cy="1285"/>
          </a:xfrm>
        </p:grpSpPr>
        <p:grpSp>
          <p:nvGrpSpPr>
            <p:cNvPr id="13345" name="Group 35"/>
            <p:cNvGrpSpPr>
              <a:grpSpLocks/>
            </p:cNvGrpSpPr>
            <p:nvPr/>
          </p:nvGrpSpPr>
          <p:grpSpPr bwMode="auto">
            <a:xfrm>
              <a:off x="2731" y="1371"/>
              <a:ext cx="168" cy="610"/>
              <a:chOff x="2731" y="1598"/>
              <a:chExt cx="168" cy="610"/>
            </a:xfrm>
          </p:grpSpPr>
          <p:sp>
            <p:nvSpPr>
              <p:cNvPr id="13348" name="Freeform 36"/>
              <p:cNvSpPr>
                <a:spLocks/>
              </p:cNvSpPr>
              <p:nvPr/>
            </p:nvSpPr>
            <p:spPr bwMode="auto">
              <a:xfrm>
                <a:off x="2731" y="1904"/>
                <a:ext cx="134" cy="304"/>
              </a:xfrm>
              <a:custGeom>
                <a:avLst/>
                <a:gdLst>
                  <a:gd name="T0" fmla="*/ 61 w 134"/>
                  <a:gd name="T1" fmla="*/ 304 h 304"/>
                  <a:gd name="T2" fmla="*/ 125 w 134"/>
                  <a:gd name="T3" fmla="*/ 192 h 304"/>
                  <a:gd name="T4" fmla="*/ 5 w 134"/>
                  <a:gd name="T5" fmla="*/ 120 h 304"/>
                  <a:gd name="T6" fmla="*/ 93 w 134"/>
                  <a:gd name="T7" fmla="*/ 0 h 304"/>
                  <a:gd name="T8" fmla="*/ 0 60000 65536"/>
                  <a:gd name="T9" fmla="*/ 0 60000 65536"/>
                  <a:gd name="T10" fmla="*/ 0 60000 65536"/>
                  <a:gd name="T11" fmla="*/ 0 60000 65536"/>
                  <a:gd name="T12" fmla="*/ 0 w 134"/>
                  <a:gd name="T13" fmla="*/ 0 h 304"/>
                  <a:gd name="T14" fmla="*/ 134 w 134"/>
                  <a:gd name="T15" fmla="*/ 304 h 304"/>
                </a:gdLst>
                <a:ahLst/>
                <a:cxnLst>
                  <a:cxn ang="T8">
                    <a:pos x="T0" y="T1"/>
                  </a:cxn>
                  <a:cxn ang="T9">
                    <a:pos x="T2" y="T3"/>
                  </a:cxn>
                  <a:cxn ang="T10">
                    <a:pos x="T4" y="T5"/>
                  </a:cxn>
                  <a:cxn ang="T11">
                    <a:pos x="T6" y="T7"/>
                  </a:cxn>
                </a:cxnLst>
                <a:rect l="T12" t="T13" r="T14" b="T15"/>
                <a:pathLst>
                  <a:path w="134" h="304">
                    <a:moveTo>
                      <a:pt x="61" y="304"/>
                    </a:moveTo>
                    <a:cubicBezTo>
                      <a:pt x="72" y="285"/>
                      <a:pt x="134" y="223"/>
                      <a:pt x="125" y="192"/>
                    </a:cubicBezTo>
                    <a:cubicBezTo>
                      <a:pt x="116" y="161"/>
                      <a:pt x="10" y="152"/>
                      <a:pt x="5" y="120"/>
                    </a:cubicBezTo>
                    <a:cubicBezTo>
                      <a:pt x="0" y="88"/>
                      <a:pt x="75" y="25"/>
                      <a:pt x="93" y="0"/>
                    </a:cubicBezTo>
                  </a:path>
                </a:pathLst>
              </a:custGeom>
              <a:noFill/>
              <a:ln w="63500">
                <a:solidFill>
                  <a:srgbClr val="0000FF"/>
                </a:solidFill>
                <a:round/>
                <a:headEnd/>
                <a:tailEnd/>
              </a:ln>
            </p:spPr>
            <p:txBody>
              <a:bodyPr/>
              <a:lstStyle/>
              <a:p>
                <a:endParaRPr lang="ru-RU"/>
              </a:p>
            </p:txBody>
          </p:sp>
          <p:sp>
            <p:nvSpPr>
              <p:cNvPr id="13349" name="Freeform 37"/>
              <p:cNvSpPr>
                <a:spLocks/>
              </p:cNvSpPr>
              <p:nvPr/>
            </p:nvSpPr>
            <p:spPr bwMode="auto">
              <a:xfrm>
                <a:off x="2765" y="1598"/>
                <a:ext cx="134" cy="304"/>
              </a:xfrm>
              <a:custGeom>
                <a:avLst/>
                <a:gdLst>
                  <a:gd name="T0" fmla="*/ 61 w 134"/>
                  <a:gd name="T1" fmla="*/ 304 h 304"/>
                  <a:gd name="T2" fmla="*/ 125 w 134"/>
                  <a:gd name="T3" fmla="*/ 192 h 304"/>
                  <a:gd name="T4" fmla="*/ 5 w 134"/>
                  <a:gd name="T5" fmla="*/ 120 h 304"/>
                  <a:gd name="T6" fmla="*/ 93 w 134"/>
                  <a:gd name="T7" fmla="*/ 0 h 304"/>
                  <a:gd name="T8" fmla="*/ 0 60000 65536"/>
                  <a:gd name="T9" fmla="*/ 0 60000 65536"/>
                  <a:gd name="T10" fmla="*/ 0 60000 65536"/>
                  <a:gd name="T11" fmla="*/ 0 60000 65536"/>
                  <a:gd name="T12" fmla="*/ 0 w 134"/>
                  <a:gd name="T13" fmla="*/ 0 h 304"/>
                  <a:gd name="T14" fmla="*/ 134 w 134"/>
                  <a:gd name="T15" fmla="*/ 304 h 304"/>
                </a:gdLst>
                <a:ahLst/>
                <a:cxnLst>
                  <a:cxn ang="T8">
                    <a:pos x="T0" y="T1"/>
                  </a:cxn>
                  <a:cxn ang="T9">
                    <a:pos x="T2" y="T3"/>
                  </a:cxn>
                  <a:cxn ang="T10">
                    <a:pos x="T4" y="T5"/>
                  </a:cxn>
                  <a:cxn ang="T11">
                    <a:pos x="T6" y="T7"/>
                  </a:cxn>
                </a:cxnLst>
                <a:rect l="T12" t="T13" r="T14" b="T15"/>
                <a:pathLst>
                  <a:path w="134" h="304">
                    <a:moveTo>
                      <a:pt x="61" y="304"/>
                    </a:moveTo>
                    <a:cubicBezTo>
                      <a:pt x="72" y="285"/>
                      <a:pt x="134" y="223"/>
                      <a:pt x="125" y="192"/>
                    </a:cubicBezTo>
                    <a:cubicBezTo>
                      <a:pt x="116" y="161"/>
                      <a:pt x="10" y="152"/>
                      <a:pt x="5" y="120"/>
                    </a:cubicBezTo>
                    <a:cubicBezTo>
                      <a:pt x="0" y="88"/>
                      <a:pt x="75" y="25"/>
                      <a:pt x="93" y="0"/>
                    </a:cubicBezTo>
                  </a:path>
                </a:pathLst>
              </a:custGeom>
              <a:noFill/>
              <a:ln w="63500">
                <a:solidFill>
                  <a:srgbClr val="0000FF"/>
                </a:solidFill>
                <a:round/>
                <a:headEnd/>
                <a:tailEnd/>
              </a:ln>
            </p:spPr>
            <p:txBody>
              <a:bodyPr/>
              <a:lstStyle/>
              <a:p>
                <a:endParaRPr lang="ru-RU"/>
              </a:p>
            </p:txBody>
          </p:sp>
        </p:grpSp>
        <p:sp>
          <p:nvSpPr>
            <p:cNvPr id="13346" name="Freeform 38"/>
            <p:cNvSpPr>
              <a:spLocks/>
            </p:cNvSpPr>
            <p:nvPr/>
          </p:nvSpPr>
          <p:spPr bwMode="auto">
            <a:xfrm>
              <a:off x="2799" y="1065"/>
              <a:ext cx="134" cy="304"/>
            </a:xfrm>
            <a:custGeom>
              <a:avLst/>
              <a:gdLst>
                <a:gd name="T0" fmla="*/ 61 w 134"/>
                <a:gd name="T1" fmla="*/ 304 h 304"/>
                <a:gd name="T2" fmla="*/ 125 w 134"/>
                <a:gd name="T3" fmla="*/ 192 h 304"/>
                <a:gd name="T4" fmla="*/ 5 w 134"/>
                <a:gd name="T5" fmla="*/ 120 h 304"/>
                <a:gd name="T6" fmla="*/ 93 w 134"/>
                <a:gd name="T7" fmla="*/ 0 h 304"/>
                <a:gd name="T8" fmla="*/ 0 60000 65536"/>
                <a:gd name="T9" fmla="*/ 0 60000 65536"/>
                <a:gd name="T10" fmla="*/ 0 60000 65536"/>
                <a:gd name="T11" fmla="*/ 0 60000 65536"/>
                <a:gd name="T12" fmla="*/ 0 w 134"/>
                <a:gd name="T13" fmla="*/ 0 h 304"/>
                <a:gd name="T14" fmla="*/ 134 w 134"/>
                <a:gd name="T15" fmla="*/ 304 h 304"/>
              </a:gdLst>
              <a:ahLst/>
              <a:cxnLst>
                <a:cxn ang="T8">
                  <a:pos x="T0" y="T1"/>
                </a:cxn>
                <a:cxn ang="T9">
                  <a:pos x="T2" y="T3"/>
                </a:cxn>
                <a:cxn ang="T10">
                  <a:pos x="T4" y="T5"/>
                </a:cxn>
                <a:cxn ang="T11">
                  <a:pos x="T6" y="T7"/>
                </a:cxn>
              </a:cxnLst>
              <a:rect l="T12" t="T13" r="T14" b="T15"/>
              <a:pathLst>
                <a:path w="134" h="304">
                  <a:moveTo>
                    <a:pt x="61" y="304"/>
                  </a:moveTo>
                  <a:cubicBezTo>
                    <a:pt x="72" y="285"/>
                    <a:pt x="134" y="223"/>
                    <a:pt x="125" y="192"/>
                  </a:cubicBezTo>
                  <a:cubicBezTo>
                    <a:pt x="116" y="161"/>
                    <a:pt x="10" y="152"/>
                    <a:pt x="5" y="120"/>
                  </a:cubicBezTo>
                  <a:cubicBezTo>
                    <a:pt x="0" y="88"/>
                    <a:pt x="75" y="25"/>
                    <a:pt x="93" y="0"/>
                  </a:cubicBezTo>
                </a:path>
              </a:pathLst>
            </a:custGeom>
            <a:noFill/>
            <a:ln w="63500">
              <a:solidFill>
                <a:srgbClr val="0000FF"/>
              </a:solidFill>
              <a:round/>
              <a:headEnd/>
              <a:tailEnd/>
            </a:ln>
          </p:spPr>
          <p:txBody>
            <a:bodyPr/>
            <a:lstStyle/>
            <a:p>
              <a:endParaRPr lang="ru-RU"/>
            </a:p>
          </p:txBody>
        </p:sp>
        <p:sp>
          <p:nvSpPr>
            <p:cNvPr id="13347" name="Freeform 39"/>
            <p:cNvSpPr>
              <a:spLocks/>
            </p:cNvSpPr>
            <p:nvPr/>
          </p:nvSpPr>
          <p:spPr bwMode="auto">
            <a:xfrm>
              <a:off x="2822" y="696"/>
              <a:ext cx="145" cy="367"/>
            </a:xfrm>
            <a:custGeom>
              <a:avLst/>
              <a:gdLst>
                <a:gd name="T0" fmla="*/ 72 w 145"/>
                <a:gd name="T1" fmla="*/ 367 h 367"/>
                <a:gd name="T2" fmla="*/ 136 w 145"/>
                <a:gd name="T3" fmla="*/ 255 h 367"/>
                <a:gd name="T4" fmla="*/ 16 w 145"/>
                <a:gd name="T5" fmla="*/ 183 h 367"/>
                <a:gd name="T6" fmla="*/ 40 w 145"/>
                <a:gd name="T7" fmla="*/ 0 h 367"/>
                <a:gd name="T8" fmla="*/ 0 60000 65536"/>
                <a:gd name="T9" fmla="*/ 0 60000 65536"/>
                <a:gd name="T10" fmla="*/ 0 60000 65536"/>
                <a:gd name="T11" fmla="*/ 0 60000 65536"/>
                <a:gd name="T12" fmla="*/ 0 w 145"/>
                <a:gd name="T13" fmla="*/ 0 h 367"/>
                <a:gd name="T14" fmla="*/ 145 w 145"/>
                <a:gd name="T15" fmla="*/ 367 h 367"/>
              </a:gdLst>
              <a:ahLst/>
              <a:cxnLst>
                <a:cxn ang="T8">
                  <a:pos x="T0" y="T1"/>
                </a:cxn>
                <a:cxn ang="T9">
                  <a:pos x="T2" y="T3"/>
                </a:cxn>
                <a:cxn ang="T10">
                  <a:pos x="T4" y="T5"/>
                </a:cxn>
                <a:cxn ang="T11">
                  <a:pos x="T6" y="T7"/>
                </a:cxn>
              </a:cxnLst>
              <a:rect l="T12" t="T13" r="T14" b="T15"/>
              <a:pathLst>
                <a:path w="145" h="367">
                  <a:moveTo>
                    <a:pt x="72" y="367"/>
                  </a:moveTo>
                  <a:cubicBezTo>
                    <a:pt x="83" y="348"/>
                    <a:pt x="145" y="286"/>
                    <a:pt x="136" y="255"/>
                  </a:cubicBezTo>
                  <a:cubicBezTo>
                    <a:pt x="127" y="224"/>
                    <a:pt x="32" y="225"/>
                    <a:pt x="16" y="183"/>
                  </a:cubicBezTo>
                  <a:cubicBezTo>
                    <a:pt x="0" y="141"/>
                    <a:pt x="35" y="38"/>
                    <a:pt x="40" y="0"/>
                  </a:cubicBezTo>
                </a:path>
              </a:pathLst>
            </a:custGeom>
            <a:noFill/>
            <a:ln w="63500">
              <a:solidFill>
                <a:srgbClr val="0000FF"/>
              </a:solidFill>
              <a:round/>
              <a:headEnd/>
              <a:tailEnd type="triangle" w="med" len="med"/>
            </a:ln>
          </p:spPr>
          <p:txBody>
            <a:bodyPr/>
            <a:lstStyle/>
            <a:p>
              <a:endParaRPr lang="ru-RU"/>
            </a:p>
          </p:txBody>
        </p:sp>
      </p:grpSp>
      <p:sp>
        <p:nvSpPr>
          <p:cNvPr id="13324" name="Text Box 40"/>
          <p:cNvSpPr txBox="1">
            <a:spLocks noChangeArrowheads="1"/>
          </p:cNvSpPr>
          <p:nvPr/>
        </p:nvSpPr>
        <p:spPr bwMode="auto">
          <a:xfrm>
            <a:off x="3265488" y="765175"/>
            <a:ext cx="4194175" cy="762000"/>
          </a:xfrm>
          <a:prstGeom prst="rect">
            <a:avLst/>
          </a:prstGeom>
          <a:noFill/>
          <a:ln w="9525">
            <a:noFill/>
            <a:miter lim="800000"/>
            <a:headEnd/>
            <a:tailEnd/>
          </a:ln>
        </p:spPr>
        <p:txBody>
          <a:bodyPr wrap="none">
            <a:spAutoFit/>
          </a:bodyPr>
          <a:lstStyle/>
          <a:p>
            <a:r>
              <a:rPr lang="ru-RU" sz="4400">
                <a:ea typeface="ＭＳ Ｐゴシック" pitchFamily="34" charset="-128"/>
                <a:sym typeface="Symbol" pitchFamily="18" charset="2"/>
              </a:rPr>
              <a:t></a:t>
            </a:r>
            <a:r>
              <a:rPr lang="ru-RU" sz="4400">
                <a:sym typeface="Symbol" pitchFamily="18" charset="2"/>
              </a:rPr>
              <a:t>,</a:t>
            </a:r>
            <a:r>
              <a:rPr lang="ru-RU" sz="4400">
                <a:ea typeface="ＭＳ Ｐゴシック" pitchFamily="34" charset="-128"/>
                <a:sym typeface="Symbol" pitchFamily="18" charset="2"/>
              </a:rPr>
              <a:t></a:t>
            </a:r>
            <a:r>
              <a:rPr lang="ru-RU" sz="4400">
                <a:sym typeface="Symbol" pitchFamily="18" charset="2"/>
              </a:rPr>
              <a:t>,</a:t>
            </a:r>
            <a:r>
              <a:rPr lang="ru-RU" sz="4400">
                <a:ea typeface="ＭＳ Ｐゴシック" pitchFamily="34" charset="-128"/>
                <a:sym typeface="Symbol" pitchFamily="18" charset="2"/>
              </a:rPr>
              <a:t></a:t>
            </a:r>
            <a:r>
              <a:rPr lang="en-US" sz="4400" baseline="30000">
                <a:ea typeface="ＭＳ Ｐゴシック" pitchFamily="34" charset="-128"/>
                <a:sym typeface="Symbol" pitchFamily="18" charset="2"/>
              </a:rPr>
              <a:t>o</a:t>
            </a:r>
            <a:r>
              <a:rPr lang="ru-RU" sz="4400">
                <a:ea typeface="ＭＳ Ｐゴシック" pitchFamily="34" charset="-128"/>
                <a:sym typeface="Symbol" pitchFamily="18" charset="2"/>
              </a:rPr>
              <a:t></a:t>
            </a:r>
            <a:r>
              <a:rPr lang="ru-RU" sz="4400">
                <a:sym typeface="Symbol" pitchFamily="18" charset="2"/>
              </a:rPr>
              <a:t>,… </a:t>
            </a:r>
            <a:r>
              <a:rPr lang="en-US" sz="3200">
                <a:sym typeface="Symbol" pitchFamily="18" charset="2"/>
              </a:rPr>
              <a:t>high p</a:t>
            </a:r>
            <a:r>
              <a:rPr lang="en-US" sz="3200" baseline="-25000">
                <a:sym typeface="Symbol" pitchFamily="18" charset="2"/>
              </a:rPr>
              <a:t>t</a:t>
            </a:r>
            <a:endParaRPr lang="ru-RU" sz="3200" baseline="-25000">
              <a:sym typeface="Symbol" pitchFamily="18" charset="2"/>
            </a:endParaRPr>
          </a:p>
        </p:txBody>
      </p:sp>
      <p:sp>
        <p:nvSpPr>
          <p:cNvPr id="13325" name="AutoShape 41"/>
          <p:cNvSpPr>
            <a:spLocks noChangeArrowheads="1"/>
          </p:cNvSpPr>
          <p:nvPr/>
        </p:nvSpPr>
        <p:spPr bwMode="auto">
          <a:xfrm>
            <a:off x="4067175" y="3852863"/>
            <a:ext cx="719138" cy="1223962"/>
          </a:xfrm>
          <a:prstGeom prst="downArrow">
            <a:avLst>
              <a:gd name="adj1" fmla="val 50037"/>
              <a:gd name="adj2" fmla="val 89291"/>
            </a:avLst>
          </a:prstGeom>
          <a:gradFill rotWithShape="1">
            <a:gsLst>
              <a:gs pos="0">
                <a:schemeClr val="bg1"/>
              </a:gs>
              <a:gs pos="100000">
                <a:schemeClr val="tx1"/>
              </a:gs>
            </a:gsLst>
            <a:path path="rect">
              <a:fillToRect l="50000" t="50000" r="50000" b="50000"/>
            </a:path>
          </a:gradFill>
          <a:ln w="9525">
            <a:solidFill>
              <a:schemeClr val="tx1"/>
            </a:solidFill>
            <a:miter lim="800000"/>
            <a:headEnd/>
            <a:tailEnd/>
          </a:ln>
        </p:spPr>
        <p:txBody>
          <a:bodyPr wrap="none" anchor="ctr"/>
          <a:lstStyle/>
          <a:p>
            <a:endParaRPr lang="ru-RU"/>
          </a:p>
        </p:txBody>
      </p:sp>
      <p:grpSp>
        <p:nvGrpSpPr>
          <p:cNvPr id="13326" name="Group 42"/>
          <p:cNvGrpSpPr>
            <a:grpSpLocks/>
          </p:cNvGrpSpPr>
          <p:nvPr/>
        </p:nvGrpSpPr>
        <p:grpSpPr bwMode="auto">
          <a:xfrm>
            <a:off x="4140200" y="5148263"/>
            <a:ext cx="649288" cy="792162"/>
            <a:chOff x="2562" y="3067"/>
            <a:chExt cx="409" cy="499"/>
          </a:xfrm>
        </p:grpSpPr>
        <p:sp>
          <p:nvSpPr>
            <p:cNvPr id="13339" name="Oval 43"/>
            <p:cNvSpPr>
              <a:spLocks noChangeArrowheads="1"/>
            </p:cNvSpPr>
            <p:nvPr/>
          </p:nvSpPr>
          <p:spPr bwMode="auto">
            <a:xfrm>
              <a:off x="2562" y="3158"/>
              <a:ext cx="227" cy="227"/>
            </a:xfrm>
            <a:prstGeom prst="ellipse">
              <a:avLst/>
            </a:prstGeom>
            <a:solidFill>
              <a:srgbClr val="FF0000"/>
            </a:solidFill>
            <a:ln w="9525">
              <a:solidFill>
                <a:schemeClr val="tx1"/>
              </a:solidFill>
              <a:round/>
              <a:headEnd/>
              <a:tailEnd/>
            </a:ln>
          </p:spPr>
          <p:txBody>
            <a:bodyPr wrap="none" anchor="ctr"/>
            <a:lstStyle/>
            <a:p>
              <a:endParaRPr lang="ru-RU"/>
            </a:p>
          </p:txBody>
        </p:sp>
        <p:sp>
          <p:nvSpPr>
            <p:cNvPr id="13340" name="Oval 44"/>
            <p:cNvSpPr>
              <a:spLocks noChangeArrowheads="1"/>
            </p:cNvSpPr>
            <p:nvPr/>
          </p:nvSpPr>
          <p:spPr bwMode="auto">
            <a:xfrm>
              <a:off x="2653" y="3339"/>
              <a:ext cx="227" cy="227"/>
            </a:xfrm>
            <a:prstGeom prst="ellipse">
              <a:avLst/>
            </a:prstGeom>
            <a:solidFill>
              <a:srgbClr val="00CCFF"/>
            </a:solidFill>
            <a:ln w="9525">
              <a:solidFill>
                <a:schemeClr val="tx1"/>
              </a:solidFill>
              <a:round/>
              <a:headEnd/>
              <a:tailEnd/>
            </a:ln>
          </p:spPr>
          <p:txBody>
            <a:bodyPr wrap="none" anchor="ctr"/>
            <a:lstStyle/>
            <a:p>
              <a:endParaRPr lang="ru-RU"/>
            </a:p>
          </p:txBody>
        </p:sp>
        <p:sp>
          <p:nvSpPr>
            <p:cNvPr id="13341" name="Oval 45"/>
            <p:cNvSpPr>
              <a:spLocks noChangeArrowheads="1"/>
            </p:cNvSpPr>
            <p:nvPr/>
          </p:nvSpPr>
          <p:spPr bwMode="auto">
            <a:xfrm>
              <a:off x="2744" y="3248"/>
              <a:ext cx="227" cy="227"/>
            </a:xfrm>
            <a:prstGeom prst="ellipse">
              <a:avLst/>
            </a:prstGeom>
            <a:solidFill>
              <a:srgbClr val="FF0000"/>
            </a:solidFill>
            <a:ln w="9525">
              <a:solidFill>
                <a:schemeClr val="tx1"/>
              </a:solidFill>
              <a:round/>
              <a:headEnd/>
              <a:tailEnd/>
            </a:ln>
          </p:spPr>
          <p:txBody>
            <a:bodyPr wrap="none" anchor="ctr"/>
            <a:lstStyle/>
            <a:p>
              <a:endParaRPr lang="ru-RU"/>
            </a:p>
          </p:txBody>
        </p:sp>
        <p:sp>
          <p:nvSpPr>
            <p:cNvPr id="13342" name="Oval 46"/>
            <p:cNvSpPr>
              <a:spLocks noChangeArrowheads="1"/>
            </p:cNvSpPr>
            <p:nvPr/>
          </p:nvSpPr>
          <p:spPr bwMode="auto">
            <a:xfrm>
              <a:off x="2562" y="3294"/>
              <a:ext cx="227" cy="227"/>
            </a:xfrm>
            <a:prstGeom prst="ellipse">
              <a:avLst/>
            </a:prstGeom>
            <a:solidFill>
              <a:srgbClr val="00CCFF"/>
            </a:solidFill>
            <a:ln w="9525">
              <a:solidFill>
                <a:schemeClr val="tx1"/>
              </a:solidFill>
              <a:round/>
              <a:headEnd/>
              <a:tailEnd/>
            </a:ln>
          </p:spPr>
          <p:txBody>
            <a:bodyPr wrap="none" anchor="ctr"/>
            <a:lstStyle/>
            <a:p>
              <a:endParaRPr lang="ru-RU"/>
            </a:p>
          </p:txBody>
        </p:sp>
        <p:sp>
          <p:nvSpPr>
            <p:cNvPr id="13343" name="Oval 47"/>
            <p:cNvSpPr>
              <a:spLocks noChangeArrowheads="1"/>
            </p:cNvSpPr>
            <p:nvPr/>
          </p:nvSpPr>
          <p:spPr bwMode="auto">
            <a:xfrm>
              <a:off x="2653" y="3067"/>
              <a:ext cx="227" cy="227"/>
            </a:xfrm>
            <a:prstGeom prst="ellipse">
              <a:avLst/>
            </a:prstGeom>
            <a:solidFill>
              <a:srgbClr val="FF0000"/>
            </a:solidFill>
            <a:ln w="9525">
              <a:solidFill>
                <a:schemeClr val="tx1"/>
              </a:solidFill>
              <a:round/>
              <a:headEnd/>
              <a:tailEnd/>
            </a:ln>
          </p:spPr>
          <p:txBody>
            <a:bodyPr wrap="none" anchor="ctr"/>
            <a:lstStyle/>
            <a:p>
              <a:endParaRPr lang="ru-RU"/>
            </a:p>
          </p:txBody>
        </p:sp>
        <p:sp>
          <p:nvSpPr>
            <p:cNvPr id="13344" name="Oval 48"/>
            <p:cNvSpPr>
              <a:spLocks noChangeArrowheads="1"/>
            </p:cNvSpPr>
            <p:nvPr/>
          </p:nvSpPr>
          <p:spPr bwMode="auto">
            <a:xfrm>
              <a:off x="2744" y="3112"/>
              <a:ext cx="227" cy="227"/>
            </a:xfrm>
            <a:prstGeom prst="ellipse">
              <a:avLst/>
            </a:prstGeom>
            <a:solidFill>
              <a:srgbClr val="00CCFF"/>
            </a:solidFill>
            <a:ln w="9525">
              <a:solidFill>
                <a:schemeClr val="tx1"/>
              </a:solidFill>
              <a:round/>
              <a:headEnd/>
              <a:tailEnd/>
            </a:ln>
          </p:spPr>
          <p:txBody>
            <a:bodyPr wrap="none" anchor="ctr"/>
            <a:lstStyle/>
            <a:p>
              <a:endParaRPr lang="ru-RU"/>
            </a:p>
          </p:txBody>
        </p:sp>
      </p:grpSp>
      <p:sp>
        <p:nvSpPr>
          <p:cNvPr id="13327" name="Oval 49"/>
          <p:cNvSpPr>
            <a:spLocks noChangeArrowheads="1"/>
          </p:cNvSpPr>
          <p:nvPr/>
        </p:nvSpPr>
        <p:spPr bwMode="auto">
          <a:xfrm>
            <a:off x="2124075" y="3276600"/>
            <a:ext cx="792163" cy="720725"/>
          </a:xfrm>
          <a:prstGeom prst="ellipse">
            <a:avLst/>
          </a:prstGeom>
          <a:noFill/>
          <a:ln w="57150">
            <a:solidFill>
              <a:srgbClr val="008000"/>
            </a:solidFill>
            <a:prstDash val="sysDot"/>
            <a:round/>
            <a:headEnd/>
            <a:tailEnd/>
          </a:ln>
        </p:spPr>
        <p:txBody>
          <a:bodyPr wrap="none" anchor="ctr"/>
          <a:lstStyle/>
          <a:p>
            <a:endParaRPr lang="ru-RU"/>
          </a:p>
        </p:txBody>
      </p:sp>
      <p:sp>
        <p:nvSpPr>
          <p:cNvPr id="13328" name="Oval 50"/>
          <p:cNvSpPr>
            <a:spLocks noChangeArrowheads="1"/>
          </p:cNvSpPr>
          <p:nvPr/>
        </p:nvSpPr>
        <p:spPr bwMode="auto">
          <a:xfrm>
            <a:off x="6011863" y="3313113"/>
            <a:ext cx="792162" cy="720725"/>
          </a:xfrm>
          <a:prstGeom prst="ellipse">
            <a:avLst/>
          </a:prstGeom>
          <a:noFill/>
          <a:ln w="57150">
            <a:solidFill>
              <a:srgbClr val="008000"/>
            </a:solidFill>
            <a:prstDash val="sysDot"/>
            <a:round/>
            <a:headEnd/>
            <a:tailEnd/>
          </a:ln>
        </p:spPr>
        <p:txBody>
          <a:bodyPr wrap="none" anchor="ctr"/>
          <a:lstStyle/>
          <a:p>
            <a:endParaRPr lang="ru-RU"/>
          </a:p>
        </p:txBody>
      </p:sp>
      <p:sp>
        <p:nvSpPr>
          <p:cNvPr id="13329" name="Text Box 51"/>
          <p:cNvSpPr txBox="1">
            <a:spLocks noChangeArrowheads="1"/>
          </p:cNvSpPr>
          <p:nvPr/>
        </p:nvSpPr>
        <p:spPr bwMode="auto">
          <a:xfrm>
            <a:off x="5867400" y="1404938"/>
            <a:ext cx="1944688" cy="823912"/>
          </a:xfrm>
          <a:prstGeom prst="rect">
            <a:avLst/>
          </a:prstGeom>
          <a:noFill/>
          <a:ln w="9525">
            <a:noFill/>
            <a:miter lim="800000"/>
            <a:headEnd/>
            <a:tailEnd/>
          </a:ln>
        </p:spPr>
        <p:txBody>
          <a:bodyPr>
            <a:spAutoFit/>
          </a:bodyPr>
          <a:lstStyle/>
          <a:p>
            <a:pPr algn="ctr">
              <a:spcBef>
                <a:spcPct val="50000"/>
              </a:spcBef>
            </a:pPr>
            <a:r>
              <a:rPr lang="ru-RU" sz="4800"/>
              <a:t>А</a:t>
            </a:r>
            <a:r>
              <a:rPr lang="ru-RU" sz="4800" baseline="-25000"/>
              <a:t>2</a:t>
            </a:r>
          </a:p>
        </p:txBody>
      </p:sp>
      <p:sp>
        <p:nvSpPr>
          <p:cNvPr id="13330" name="Text Box 52"/>
          <p:cNvSpPr txBox="1">
            <a:spLocks noChangeArrowheads="1"/>
          </p:cNvSpPr>
          <p:nvPr/>
        </p:nvSpPr>
        <p:spPr bwMode="auto">
          <a:xfrm>
            <a:off x="1270000" y="5072063"/>
            <a:ext cx="1873250" cy="579437"/>
          </a:xfrm>
          <a:prstGeom prst="rect">
            <a:avLst/>
          </a:prstGeom>
          <a:noFill/>
          <a:ln w="9525">
            <a:noFill/>
            <a:miter lim="800000"/>
            <a:headEnd/>
            <a:tailEnd/>
          </a:ln>
        </p:spPr>
        <p:txBody>
          <a:bodyPr wrap="none">
            <a:spAutoFit/>
          </a:bodyPr>
          <a:lstStyle/>
          <a:p>
            <a:r>
              <a:rPr lang="en-US" sz="3200" b="1">
                <a:ea typeface="ＭＳ Ｐゴシック" pitchFamily="34" charset="-128"/>
                <a:cs typeface="Arial" charset="0"/>
              </a:rPr>
              <a:t>Fluctons</a:t>
            </a:r>
            <a:endParaRPr lang="ru-RU" sz="3200" b="1">
              <a:latin typeface="Times New Roman" pitchFamily="18" charset="0"/>
              <a:ea typeface="ＭＳ Ｐゴシック" pitchFamily="34" charset="-128"/>
              <a:cs typeface="Arial" charset="0"/>
            </a:endParaRPr>
          </a:p>
        </p:txBody>
      </p:sp>
      <p:sp>
        <p:nvSpPr>
          <p:cNvPr id="13331" name="Line 53"/>
          <p:cNvSpPr>
            <a:spLocks noChangeShapeType="1"/>
          </p:cNvSpPr>
          <p:nvPr/>
        </p:nvSpPr>
        <p:spPr bwMode="auto">
          <a:xfrm flipV="1">
            <a:off x="2195513" y="4068763"/>
            <a:ext cx="215900" cy="1089025"/>
          </a:xfrm>
          <a:prstGeom prst="line">
            <a:avLst/>
          </a:prstGeom>
          <a:noFill/>
          <a:ln w="9525">
            <a:solidFill>
              <a:schemeClr val="tx1"/>
            </a:solidFill>
            <a:prstDash val="dash"/>
            <a:round/>
            <a:headEnd/>
            <a:tailEnd type="triangle" w="med" len="med"/>
          </a:ln>
        </p:spPr>
        <p:txBody>
          <a:bodyPr/>
          <a:lstStyle/>
          <a:p>
            <a:endParaRPr lang="ru-RU"/>
          </a:p>
        </p:txBody>
      </p:sp>
      <p:sp>
        <p:nvSpPr>
          <p:cNvPr id="13332" name="Line 54"/>
          <p:cNvSpPr>
            <a:spLocks noChangeShapeType="1"/>
          </p:cNvSpPr>
          <p:nvPr/>
        </p:nvSpPr>
        <p:spPr bwMode="auto">
          <a:xfrm flipV="1">
            <a:off x="2268538" y="4140200"/>
            <a:ext cx="3959225" cy="1041400"/>
          </a:xfrm>
          <a:prstGeom prst="line">
            <a:avLst/>
          </a:prstGeom>
          <a:noFill/>
          <a:ln w="9525">
            <a:solidFill>
              <a:schemeClr val="tx1"/>
            </a:solidFill>
            <a:prstDash val="dash"/>
            <a:round/>
            <a:headEnd/>
            <a:tailEnd type="triangle" w="med" len="med"/>
          </a:ln>
        </p:spPr>
        <p:txBody>
          <a:bodyPr/>
          <a:lstStyle/>
          <a:p>
            <a:endParaRPr lang="ru-RU"/>
          </a:p>
        </p:txBody>
      </p:sp>
      <p:sp>
        <p:nvSpPr>
          <p:cNvPr id="13333" name="Text Box 55"/>
          <p:cNvSpPr txBox="1">
            <a:spLocks noChangeArrowheads="1"/>
          </p:cNvSpPr>
          <p:nvPr/>
        </p:nvSpPr>
        <p:spPr bwMode="auto">
          <a:xfrm>
            <a:off x="1546225" y="5842000"/>
            <a:ext cx="5905500" cy="579438"/>
          </a:xfrm>
          <a:prstGeom prst="rect">
            <a:avLst/>
          </a:prstGeom>
          <a:noFill/>
          <a:ln w="9525">
            <a:noFill/>
            <a:miter lim="800000"/>
            <a:headEnd/>
            <a:tailEnd/>
          </a:ln>
        </p:spPr>
        <p:txBody>
          <a:bodyPr>
            <a:spAutoFit/>
          </a:bodyPr>
          <a:lstStyle/>
          <a:p>
            <a:pPr algn="ctr"/>
            <a:r>
              <a:rPr lang="en-US" sz="3200" b="1">
                <a:ea typeface="ＭＳ Ｐゴシック" pitchFamily="34" charset="-128"/>
                <a:cs typeface="Arial" charset="0"/>
              </a:rPr>
              <a:t>Dense baryon system</a:t>
            </a:r>
            <a:endParaRPr lang="ru-RU" sz="3200" b="1">
              <a:ea typeface="ＭＳ Ｐゴシック" pitchFamily="34" charset="-128"/>
              <a:cs typeface="Arial" charset="0"/>
            </a:endParaRPr>
          </a:p>
        </p:txBody>
      </p:sp>
      <p:sp>
        <p:nvSpPr>
          <p:cNvPr id="13335" name="Rectangle 57"/>
          <p:cNvSpPr>
            <a:spLocks noChangeArrowheads="1"/>
          </p:cNvSpPr>
          <p:nvPr/>
        </p:nvSpPr>
        <p:spPr bwMode="auto">
          <a:xfrm>
            <a:off x="0" y="3676650"/>
            <a:ext cx="9144000" cy="0"/>
          </a:xfrm>
          <a:prstGeom prst="rect">
            <a:avLst/>
          </a:prstGeom>
          <a:noFill/>
          <a:ln w="9525">
            <a:noFill/>
            <a:miter lim="800000"/>
            <a:headEnd/>
            <a:tailEnd/>
          </a:ln>
        </p:spPr>
        <p:txBody>
          <a:bodyPr wrap="none" anchor="ctr">
            <a:spAutoFit/>
          </a:bodyPr>
          <a:lstStyle/>
          <a:p>
            <a:endParaRPr lang="ru-RU"/>
          </a:p>
        </p:txBody>
      </p:sp>
      <p:sp>
        <p:nvSpPr>
          <p:cNvPr id="13336" name="Text Box 58"/>
          <p:cNvSpPr txBox="1">
            <a:spLocks noChangeArrowheads="1"/>
          </p:cNvSpPr>
          <p:nvPr/>
        </p:nvSpPr>
        <p:spPr bwMode="auto">
          <a:xfrm>
            <a:off x="6264275" y="5276850"/>
            <a:ext cx="2879725" cy="519113"/>
          </a:xfrm>
          <a:prstGeom prst="rect">
            <a:avLst/>
          </a:prstGeom>
          <a:noFill/>
          <a:ln w="9525">
            <a:noFill/>
            <a:miter lim="800000"/>
            <a:headEnd/>
            <a:tailEnd/>
          </a:ln>
        </p:spPr>
        <p:txBody>
          <a:bodyPr>
            <a:spAutoFit/>
          </a:bodyPr>
          <a:lstStyle/>
          <a:p>
            <a:pPr>
              <a:spcBef>
                <a:spcPct val="50000"/>
              </a:spcBef>
            </a:pPr>
            <a:r>
              <a:rPr lang="ru-RU" sz="2800"/>
              <a:t>А:</a:t>
            </a:r>
            <a:r>
              <a:rPr lang="ru-RU" sz="2000"/>
              <a:t> </a:t>
            </a:r>
            <a:r>
              <a:rPr lang="ru-RU" sz="2800">
                <a:ea typeface="ＭＳ Ｐゴシック" pitchFamily="34" charset="-128"/>
              </a:rPr>
              <a:t>С</a:t>
            </a:r>
            <a:r>
              <a:rPr lang="ru-RU" sz="2800"/>
              <a:t>,Ве,Не,…</a:t>
            </a:r>
          </a:p>
        </p:txBody>
      </p:sp>
      <p:sp>
        <p:nvSpPr>
          <p:cNvPr id="13337" name="Text Box 59"/>
          <p:cNvSpPr txBox="1">
            <a:spLocks noChangeArrowheads="1"/>
          </p:cNvSpPr>
          <p:nvPr/>
        </p:nvSpPr>
        <p:spPr bwMode="auto">
          <a:xfrm>
            <a:off x="1379538" y="1355725"/>
            <a:ext cx="1944687" cy="823913"/>
          </a:xfrm>
          <a:prstGeom prst="rect">
            <a:avLst/>
          </a:prstGeom>
          <a:noFill/>
          <a:ln w="9525">
            <a:noFill/>
            <a:miter lim="800000"/>
            <a:headEnd/>
            <a:tailEnd/>
          </a:ln>
        </p:spPr>
        <p:txBody>
          <a:bodyPr>
            <a:spAutoFit/>
          </a:bodyPr>
          <a:lstStyle/>
          <a:p>
            <a:pPr algn="ctr">
              <a:spcBef>
                <a:spcPct val="50000"/>
              </a:spcBef>
            </a:pPr>
            <a:r>
              <a:rPr lang="ru-RU" sz="4800"/>
              <a:t>А</a:t>
            </a:r>
            <a:r>
              <a:rPr lang="ru-RU" sz="4800" baseline="-25000"/>
              <a:t>1</a:t>
            </a:r>
          </a:p>
        </p:txBody>
      </p:sp>
      <p:pic>
        <p:nvPicPr>
          <p:cNvPr id="13338" name="Picture 60"/>
          <p:cNvPicPr>
            <a:picLocks noChangeAspect="1" noChangeArrowheads="1"/>
          </p:cNvPicPr>
          <p:nvPr/>
        </p:nvPicPr>
        <p:blipFill>
          <a:blip r:embed="rId3"/>
          <a:srcRect/>
          <a:stretch>
            <a:fillRect/>
          </a:stretch>
        </p:blipFill>
        <p:spPr bwMode="auto">
          <a:xfrm>
            <a:off x="7562850" y="0"/>
            <a:ext cx="1581150" cy="1385888"/>
          </a:xfrm>
          <a:prstGeom prst="rect">
            <a:avLst/>
          </a:prstGeom>
          <a:noFill/>
          <a:ln w="9525">
            <a:noFill/>
            <a:miter lim="800000"/>
            <a:headEnd/>
            <a:tailEnd/>
          </a:ln>
        </p:spPr>
      </p:pic>
      <p:sp>
        <p:nvSpPr>
          <p:cNvPr id="63" name="Нижний колонтитул 62"/>
          <p:cNvSpPr>
            <a:spLocks noGrp="1"/>
          </p:cNvSpPr>
          <p:nvPr>
            <p:ph type="ftr" sz="quarter" idx="11"/>
          </p:nvPr>
        </p:nvSpPr>
        <p:spPr>
          <a:xfrm>
            <a:off x="413279" y="6570662"/>
            <a:ext cx="7748587" cy="287338"/>
          </a:xfrm>
        </p:spPr>
        <p:txBody>
          <a:bodyPr/>
          <a:lstStyle/>
          <a:p>
            <a:pPr>
              <a:defRPr/>
            </a:pPr>
            <a:r>
              <a:rPr lang="en-US" smtClean="0"/>
              <a:t>A.Stavinskiy,July 2011,Triggered femtoscopy and DQM,Nantes,GDRE-11</a:t>
            </a:r>
            <a:endParaRPr lang="ru-RU"/>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Дата 3"/>
          <p:cNvSpPr txBox="1">
            <a:spLocks noGrp="1"/>
          </p:cNvSpPr>
          <p:nvPr/>
        </p:nvSpPr>
        <p:spPr bwMode="auto">
          <a:xfrm>
            <a:off x="34925" y="6545263"/>
            <a:ext cx="2133600" cy="268287"/>
          </a:xfrm>
          <a:prstGeom prst="rect">
            <a:avLst/>
          </a:prstGeom>
          <a:noFill/>
          <a:ln w="9525">
            <a:noFill/>
            <a:miter lim="800000"/>
            <a:headEnd/>
            <a:tailEnd/>
          </a:ln>
        </p:spPr>
        <p:txBody>
          <a:bodyPr/>
          <a:lstStyle/>
          <a:p>
            <a:fld id="{E51271E0-F3D3-4600-9EF1-529833B44A0E}" type="datetime1">
              <a:rPr lang="ru-RU" sz="1400"/>
              <a:pPr/>
              <a:t>12.07.2011</a:t>
            </a:fld>
            <a:endParaRPr lang="ru-RU" sz="1400"/>
          </a:p>
        </p:txBody>
      </p:sp>
      <p:sp>
        <p:nvSpPr>
          <p:cNvPr id="128003" name="Номер слайда 5"/>
          <p:cNvSpPr txBox="1">
            <a:spLocks noGrp="1"/>
          </p:cNvSpPr>
          <p:nvPr/>
        </p:nvSpPr>
        <p:spPr bwMode="auto">
          <a:xfrm>
            <a:off x="8459788" y="6453188"/>
            <a:ext cx="684212" cy="404812"/>
          </a:xfrm>
          <a:prstGeom prst="rect">
            <a:avLst/>
          </a:prstGeom>
          <a:noFill/>
          <a:ln w="9525">
            <a:noFill/>
            <a:miter lim="800000"/>
            <a:headEnd/>
            <a:tailEnd/>
          </a:ln>
        </p:spPr>
        <p:txBody>
          <a:bodyPr/>
          <a:lstStyle/>
          <a:p>
            <a:pPr algn="r"/>
            <a:fld id="{94F0E6AB-5ADF-46C4-B046-4AD0F2002074}" type="slidenum">
              <a:rPr lang="ru-RU" sz="1400"/>
              <a:pPr algn="r"/>
              <a:t>12</a:t>
            </a:fld>
            <a:endParaRPr lang="ru-RU" sz="1400"/>
          </a:p>
        </p:txBody>
      </p:sp>
      <p:sp>
        <p:nvSpPr>
          <p:cNvPr id="6" name="Номер слайда 5"/>
          <p:cNvSpPr>
            <a:spLocks noGrp="1"/>
          </p:cNvSpPr>
          <p:nvPr>
            <p:ph type="sldNum" sz="quarter" idx="12"/>
          </p:nvPr>
        </p:nvSpPr>
        <p:spPr/>
        <p:txBody>
          <a:bodyPr/>
          <a:lstStyle/>
          <a:p>
            <a:pPr>
              <a:defRPr/>
            </a:pPr>
            <a:fld id="{E24DFD85-E723-4E11-8488-0A87548EBE00}" type="slidenum">
              <a:rPr lang="ru-RU" smtClean="0"/>
              <a:pPr>
                <a:defRPr/>
              </a:pPr>
              <a:t>12</a:t>
            </a:fld>
            <a:endParaRPr lang="ru-RU"/>
          </a:p>
        </p:txBody>
      </p:sp>
      <p:pic>
        <p:nvPicPr>
          <p:cNvPr id="92161" name="Picture 1" descr="mega_flint06_iso"/>
          <p:cNvPicPr>
            <a:picLocks noChangeAspect="1" noChangeArrowheads="1"/>
          </p:cNvPicPr>
          <p:nvPr/>
        </p:nvPicPr>
        <p:blipFill>
          <a:blip r:embed="rId2"/>
          <a:srcRect/>
          <a:stretch>
            <a:fillRect/>
          </a:stretch>
        </p:blipFill>
        <p:spPr bwMode="auto">
          <a:xfrm>
            <a:off x="161292" y="1241777"/>
            <a:ext cx="8809924" cy="4973453"/>
          </a:xfrm>
          <a:prstGeom prst="rect">
            <a:avLst/>
          </a:prstGeom>
          <a:noFill/>
          <a:ln w="9525">
            <a:noFill/>
            <a:miter lim="800000"/>
            <a:headEnd/>
            <a:tailEnd/>
          </a:ln>
        </p:spPr>
      </p:pic>
      <p:sp>
        <p:nvSpPr>
          <p:cNvPr id="8" name="TextBox 7"/>
          <p:cNvSpPr txBox="1"/>
          <p:nvPr/>
        </p:nvSpPr>
        <p:spPr>
          <a:xfrm flipH="1">
            <a:off x="1535289" y="598311"/>
            <a:ext cx="4617155" cy="461665"/>
          </a:xfrm>
          <a:prstGeom prst="rect">
            <a:avLst/>
          </a:prstGeom>
          <a:noFill/>
        </p:spPr>
        <p:txBody>
          <a:bodyPr wrap="square" rtlCol="0">
            <a:spAutoFit/>
          </a:bodyPr>
          <a:lstStyle/>
          <a:p>
            <a:r>
              <a:rPr lang="en-US" sz="2400" dirty="0" smtClean="0"/>
              <a:t>DCM detector(project)</a:t>
            </a:r>
            <a:endParaRPr lang="ru-RU" sz="2400" dirty="0"/>
          </a:p>
        </p:txBody>
      </p:sp>
      <p:sp>
        <p:nvSpPr>
          <p:cNvPr id="9" name="TextBox 8"/>
          <p:cNvSpPr txBox="1"/>
          <p:nvPr/>
        </p:nvSpPr>
        <p:spPr>
          <a:xfrm>
            <a:off x="6107290" y="4470401"/>
            <a:ext cx="891822" cy="369332"/>
          </a:xfrm>
          <a:prstGeom prst="rect">
            <a:avLst/>
          </a:prstGeom>
          <a:noFill/>
        </p:spPr>
        <p:txBody>
          <a:bodyPr wrap="square" rtlCol="0">
            <a:spAutoFit/>
          </a:bodyPr>
          <a:lstStyle/>
          <a:p>
            <a:r>
              <a:rPr lang="en-US" dirty="0" err="1" smtClean="0"/>
              <a:t>EmCal</a:t>
            </a:r>
            <a:endParaRPr lang="ru-RU" dirty="0"/>
          </a:p>
        </p:txBody>
      </p:sp>
      <p:sp>
        <p:nvSpPr>
          <p:cNvPr id="10" name="TextBox 9"/>
          <p:cNvSpPr txBox="1"/>
          <p:nvPr/>
        </p:nvSpPr>
        <p:spPr>
          <a:xfrm>
            <a:off x="3251200" y="2720622"/>
            <a:ext cx="993422" cy="369332"/>
          </a:xfrm>
          <a:prstGeom prst="rect">
            <a:avLst/>
          </a:prstGeom>
          <a:noFill/>
        </p:spPr>
        <p:txBody>
          <a:bodyPr wrap="square" rtlCol="0">
            <a:spAutoFit/>
          </a:bodyPr>
          <a:lstStyle/>
          <a:p>
            <a:r>
              <a:rPr lang="en-US" dirty="0" smtClean="0"/>
              <a:t>Magnet</a:t>
            </a:r>
            <a:endParaRPr lang="ru-RU" dirty="0"/>
          </a:p>
        </p:txBody>
      </p:sp>
      <p:sp>
        <p:nvSpPr>
          <p:cNvPr id="11" name="TextBox 10"/>
          <p:cNvSpPr txBox="1"/>
          <p:nvPr/>
        </p:nvSpPr>
        <p:spPr>
          <a:xfrm>
            <a:off x="6581422" y="2630311"/>
            <a:ext cx="2178756" cy="369332"/>
          </a:xfrm>
          <a:prstGeom prst="rect">
            <a:avLst/>
          </a:prstGeom>
          <a:noFill/>
        </p:spPr>
        <p:txBody>
          <a:bodyPr wrap="square" rtlCol="0">
            <a:spAutoFit/>
          </a:bodyPr>
          <a:lstStyle/>
          <a:p>
            <a:r>
              <a:rPr lang="en-US" dirty="0" smtClean="0"/>
              <a:t>Neutrons detector</a:t>
            </a:r>
            <a:endParaRPr lang="ru-RU" dirty="0"/>
          </a:p>
        </p:txBody>
      </p:sp>
      <p:cxnSp>
        <p:nvCxnSpPr>
          <p:cNvPr id="13" name="Прямая со стрелкой 12"/>
          <p:cNvCxnSpPr/>
          <p:nvPr/>
        </p:nvCxnSpPr>
        <p:spPr>
          <a:xfrm rot="10800000">
            <a:off x="6276622" y="2709333"/>
            <a:ext cx="270934" cy="101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a:stCxn id="11" idx="1"/>
          </p:cNvCxnSpPr>
          <p:nvPr/>
        </p:nvCxnSpPr>
        <p:spPr>
          <a:xfrm rot="10800000" flipV="1">
            <a:off x="5802498" y="2814977"/>
            <a:ext cx="778925" cy="7410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49955" y="2381955"/>
            <a:ext cx="1320801" cy="369332"/>
          </a:xfrm>
          <a:prstGeom prst="rect">
            <a:avLst/>
          </a:prstGeom>
          <a:noFill/>
        </p:spPr>
        <p:txBody>
          <a:bodyPr wrap="square" rtlCol="0">
            <a:spAutoFit/>
          </a:bodyPr>
          <a:lstStyle/>
          <a:p>
            <a:r>
              <a:rPr lang="en-US" dirty="0" smtClean="0"/>
              <a:t>Chambers</a:t>
            </a:r>
            <a:endParaRPr lang="ru-RU" dirty="0"/>
          </a:p>
        </p:txBody>
      </p:sp>
      <p:cxnSp>
        <p:nvCxnSpPr>
          <p:cNvPr id="19" name="Прямая со стрелкой 18"/>
          <p:cNvCxnSpPr>
            <a:stCxn id="17" idx="3"/>
          </p:cNvCxnSpPr>
          <p:nvPr/>
        </p:nvCxnSpPr>
        <p:spPr>
          <a:xfrm>
            <a:off x="1670756" y="2566621"/>
            <a:ext cx="1162755" cy="10458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a:stCxn id="17" idx="3"/>
          </p:cNvCxnSpPr>
          <p:nvPr/>
        </p:nvCxnSpPr>
        <p:spPr>
          <a:xfrm flipV="1">
            <a:off x="1670756" y="1964267"/>
            <a:ext cx="2878666" cy="6023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167466" y="1591733"/>
            <a:ext cx="688622" cy="369332"/>
          </a:xfrm>
          <a:prstGeom prst="rect">
            <a:avLst/>
          </a:prstGeom>
          <a:noFill/>
        </p:spPr>
        <p:txBody>
          <a:bodyPr wrap="square" rtlCol="0">
            <a:spAutoFit/>
          </a:bodyPr>
          <a:lstStyle/>
          <a:p>
            <a:r>
              <a:rPr lang="en-US" dirty="0" err="1" smtClean="0"/>
              <a:t>ToF</a:t>
            </a:r>
            <a:endParaRPr lang="ru-RU" dirty="0"/>
          </a:p>
        </p:txBody>
      </p:sp>
      <p:cxnSp>
        <p:nvCxnSpPr>
          <p:cNvPr id="25" name="Прямая со стрелкой 24"/>
          <p:cNvCxnSpPr>
            <a:stCxn id="23" idx="2"/>
          </p:cNvCxnSpPr>
          <p:nvPr/>
        </p:nvCxnSpPr>
        <p:spPr>
          <a:xfrm rot="16200000" flipH="1">
            <a:off x="1734065" y="2738776"/>
            <a:ext cx="1730402" cy="17497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a:stCxn id="23" idx="2"/>
          </p:cNvCxnSpPr>
          <p:nvPr/>
        </p:nvCxnSpPr>
        <p:spPr>
          <a:xfrm rot="5400000" flipH="1" flipV="1">
            <a:off x="3402377" y="531799"/>
            <a:ext cx="538665" cy="231986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a:stCxn id="23" idx="2"/>
          </p:cNvCxnSpPr>
          <p:nvPr/>
        </p:nvCxnSpPr>
        <p:spPr>
          <a:xfrm rot="16200000" flipH="1">
            <a:off x="1384110" y="3088732"/>
            <a:ext cx="2419024" cy="1636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494845" y="5463822"/>
            <a:ext cx="835378" cy="369332"/>
          </a:xfrm>
          <a:prstGeom prst="rect">
            <a:avLst/>
          </a:prstGeom>
          <a:noFill/>
        </p:spPr>
        <p:txBody>
          <a:bodyPr wrap="square" rtlCol="0">
            <a:spAutoFit/>
          </a:bodyPr>
          <a:lstStyle/>
          <a:p>
            <a:r>
              <a:rPr lang="en-US" dirty="0" smtClean="0"/>
              <a:t>VETO</a:t>
            </a:r>
            <a:endParaRPr lang="ru-RU" dirty="0"/>
          </a:p>
        </p:txBody>
      </p:sp>
      <p:cxnSp>
        <p:nvCxnSpPr>
          <p:cNvPr id="34" name="Прямая со стрелкой 33"/>
          <p:cNvCxnSpPr/>
          <p:nvPr/>
        </p:nvCxnSpPr>
        <p:spPr>
          <a:xfrm rot="5400000" flipH="1" flipV="1">
            <a:off x="3132667" y="2952046"/>
            <a:ext cx="2607733" cy="24835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25777" y="3499556"/>
            <a:ext cx="1840090" cy="369332"/>
          </a:xfrm>
          <a:prstGeom prst="rect">
            <a:avLst/>
          </a:prstGeom>
          <a:noFill/>
        </p:spPr>
        <p:txBody>
          <a:bodyPr wrap="square" rtlCol="0">
            <a:spAutoFit/>
          </a:bodyPr>
          <a:lstStyle/>
          <a:p>
            <a:r>
              <a:rPr lang="en-US" dirty="0" smtClean="0"/>
              <a:t>Vertex detector</a:t>
            </a:r>
            <a:endParaRPr lang="ru-RU" dirty="0"/>
          </a:p>
        </p:txBody>
      </p:sp>
      <p:cxnSp>
        <p:nvCxnSpPr>
          <p:cNvPr id="41" name="Прямая со стрелкой 40"/>
          <p:cNvCxnSpPr/>
          <p:nvPr/>
        </p:nvCxnSpPr>
        <p:spPr>
          <a:xfrm>
            <a:off x="1862667" y="3781778"/>
            <a:ext cx="767644" cy="2935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614313" y="4899378"/>
            <a:ext cx="825932" cy="369332"/>
          </a:xfrm>
          <a:prstGeom prst="rect">
            <a:avLst/>
          </a:prstGeom>
          <a:noFill/>
        </p:spPr>
        <p:txBody>
          <a:bodyPr wrap="none" rtlCol="0">
            <a:spAutoFit/>
          </a:bodyPr>
          <a:lstStyle/>
          <a:p>
            <a:r>
              <a:rPr lang="en-US" dirty="0" smtClean="0"/>
              <a:t>Target</a:t>
            </a:r>
            <a:endParaRPr lang="ru-RU" dirty="0"/>
          </a:p>
        </p:txBody>
      </p:sp>
      <p:cxnSp>
        <p:nvCxnSpPr>
          <p:cNvPr id="44" name="Прямая со стрелкой 43"/>
          <p:cNvCxnSpPr/>
          <p:nvPr/>
        </p:nvCxnSpPr>
        <p:spPr>
          <a:xfrm rot="5400000" flipH="1" flipV="1">
            <a:off x="1992489" y="4667956"/>
            <a:ext cx="541867" cy="790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72533" y="4696178"/>
            <a:ext cx="787395" cy="369332"/>
          </a:xfrm>
          <a:prstGeom prst="rect">
            <a:avLst/>
          </a:prstGeom>
          <a:noFill/>
        </p:spPr>
        <p:txBody>
          <a:bodyPr wrap="none" rtlCol="0">
            <a:spAutoFit/>
          </a:bodyPr>
          <a:lstStyle/>
          <a:p>
            <a:r>
              <a:rPr lang="en-US" dirty="0" smtClean="0"/>
              <a:t>Beam</a:t>
            </a:r>
            <a:endParaRPr lang="ru-RU" dirty="0"/>
          </a:p>
        </p:txBody>
      </p:sp>
      <p:cxnSp>
        <p:nvCxnSpPr>
          <p:cNvPr id="47" name="Прямая со стрелкой 46"/>
          <p:cNvCxnSpPr/>
          <p:nvPr/>
        </p:nvCxnSpPr>
        <p:spPr>
          <a:xfrm rot="5400000" flipH="1" flipV="1">
            <a:off x="908756" y="4487334"/>
            <a:ext cx="293511" cy="2370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Нижний колонтитул 29"/>
          <p:cNvSpPr>
            <a:spLocks noGrp="1"/>
          </p:cNvSpPr>
          <p:nvPr>
            <p:ph type="ftr" sz="quarter" idx="11"/>
          </p:nvPr>
        </p:nvSpPr>
        <p:spPr>
          <a:xfrm>
            <a:off x="2411412" y="6597650"/>
            <a:ext cx="6077831" cy="287338"/>
          </a:xfrm>
        </p:spPr>
        <p:txBody>
          <a:bodyPr/>
          <a:lstStyle/>
          <a:p>
            <a:pPr>
              <a:defRPr/>
            </a:pPr>
            <a:r>
              <a:rPr lang="en-US" dirty="0" err="1" smtClean="0"/>
              <a:t>A.Stavinskiy,July</a:t>
            </a:r>
            <a:r>
              <a:rPr lang="en-US" dirty="0" smtClean="0"/>
              <a:t> 2011,Triggered </a:t>
            </a:r>
            <a:r>
              <a:rPr lang="en-US" dirty="0" err="1" smtClean="0"/>
              <a:t>femtoscopy</a:t>
            </a:r>
            <a:r>
              <a:rPr lang="en-US" dirty="0" smtClean="0"/>
              <a:t> and DQM,Nantes,GDRE-11</a:t>
            </a:r>
            <a:endParaRPr lang="ru-RU"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0" y="0"/>
            <a:ext cx="7586132" cy="1042988"/>
          </a:xfrm>
        </p:spPr>
        <p:txBody>
          <a:bodyPr/>
          <a:lstStyle/>
          <a:p>
            <a:r>
              <a:rPr lang="en-US" sz="4000" dirty="0" smtClean="0"/>
              <a:t>Lead Glass(F8) Calorimeters  </a:t>
            </a:r>
            <a:endParaRPr lang="ru-RU" sz="4000" dirty="0" smtClean="0"/>
          </a:p>
        </p:txBody>
      </p:sp>
      <p:pic>
        <p:nvPicPr>
          <p:cNvPr id="122883" name="Picture 2050"/>
          <p:cNvPicPr>
            <a:picLocks noChangeAspect="1" noChangeArrowheads="1"/>
          </p:cNvPicPr>
          <p:nvPr/>
        </p:nvPicPr>
        <p:blipFill>
          <a:blip r:embed="rId2"/>
          <a:srcRect/>
          <a:stretch>
            <a:fillRect/>
          </a:stretch>
        </p:blipFill>
        <p:spPr bwMode="auto">
          <a:xfrm>
            <a:off x="7562850" y="0"/>
            <a:ext cx="1579563" cy="1384300"/>
          </a:xfrm>
          <a:prstGeom prst="rect">
            <a:avLst/>
          </a:prstGeom>
          <a:noFill/>
          <a:ln w="9525">
            <a:noFill/>
            <a:miter lim="800000"/>
            <a:headEnd/>
            <a:tailEnd/>
          </a:ln>
        </p:spPr>
      </p:pic>
      <p:pic>
        <p:nvPicPr>
          <p:cNvPr id="122888" name="Picture 8" descr="2008-12-itep 028"/>
          <p:cNvPicPr>
            <a:picLocks noChangeAspect="1" noChangeArrowheads="1"/>
          </p:cNvPicPr>
          <p:nvPr/>
        </p:nvPicPr>
        <p:blipFill>
          <a:blip r:embed="rId3" cstate="print"/>
          <a:srcRect/>
          <a:stretch>
            <a:fillRect/>
          </a:stretch>
        </p:blipFill>
        <p:spPr bwMode="auto">
          <a:xfrm>
            <a:off x="0" y="1225550"/>
            <a:ext cx="5381625" cy="4035425"/>
          </a:xfrm>
          <a:prstGeom prst="rect">
            <a:avLst/>
          </a:prstGeom>
          <a:noFill/>
        </p:spPr>
      </p:pic>
      <p:pic>
        <p:nvPicPr>
          <p:cNvPr id="122889" name="Picture 9" descr="2010-03-itep-2 005"/>
          <p:cNvPicPr>
            <a:picLocks noChangeAspect="1" noChangeArrowheads="1"/>
          </p:cNvPicPr>
          <p:nvPr/>
        </p:nvPicPr>
        <p:blipFill>
          <a:blip r:embed="rId4" cstate="print"/>
          <a:srcRect/>
          <a:stretch>
            <a:fillRect/>
          </a:stretch>
        </p:blipFill>
        <p:spPr bwMode="auto">
          <a:xfrm>
            <a:off x="3852863" y="2652184"/>
            <a:ext cx="5291137" cy="3968750"/>
          </a:xfrm>
          <a:prstGeom prst="rect">
            <a:avLst/>
          </a:prstGeom>
          <a:noFill/>
        </p:spPr>
      </p:pic>
      <p:pic>
        <p:nvPicPr>
          <p:cNvPr id="122890" name="Picture 22" descr="gl09eres_new"/>
          <p:cNvPicPr>
            <a:picLocks noChangeAspect="1" noChangeArrowheads="1"/>
          </p:cNvPicPr>
          <p:nvPr/>
        </p:nvPicPr>
        <p:blipFill>
          <a:blip r:embed="rId5"/>
          <a:srcRect/>
          <a:stretch>
            <a:fillRect/>
          </a:stretch>
        </p:blipFill>
        <p:spPr bwMode="auto">
          <a:xfrm>
            <a:off x="0" y="3838047"/>
            <a:ext cx="3833813" cy="2782887"/>
          </a:xfrm>
          <a:prstGeom prst="rect">
            <a:avLst/>
          </a:prstGeom>
          <a:noFill/>
          <a:ln w="9525">
            <a:noFill/>
            <a:miter lim="800000"/>
            <a:headEnd/>
            <a:tailEnd/>
          </a:ln>
        </p:spPr>
      </p:pic>
      <p:sp>
        <p:nvSpPr>
          <p:cNvPr id="8" name="Номер слайда 7"/>
          <p:cNvSpPr>
            <a:spLocks noGrp="1"/>
          </p:cNvSpPr>
          <p:nvPr>
            <p:ph type="sldNum" sz="quarter" idx="12"/>
          </p:nvPr>
        </p:nvSpPr>
        <p:spPr/>
        <p:txBody>
          <a:bodyPr/>
          <a:lstStyle/>
          <a:p>
            <a:pPr>
              <a:defRPr/>
            </a:pPr>
            <a:fld id="{74587BAF-360E-4235-A66E-41F7E893BCFA}" type="slidenum">
              <a:rPr lang="ru-RU" smtClean="0"/>
              <a:pPr>
                <a:defRPr/>
              </a:pPr>
              <a:t>13</a:t>
            </a:fld>
            <a:endParaRPr lang="ru-RU"/>
          </a:p>
        </p:txBody>
      </p:sp>
      <p:sp>
        <p:nvSpPr>
          <p:cNvPr id="10" name="Нижний колонтитул 9"/>
          <p:cNvSpPr>
            <a:spLocks noGrp="1"/>
          </p:cNvSpPr>
          <p:nvPr>
            <p:ph type="ftr" sz="quarter" idx="11"/>
          </p:nvPr>
        </p:nvSpPr>
        <p:spPr>
          <a:xfrm>
            <a:off x="2411412" y="6597650"/>
            <a:ext cx="6168143" cy="287338"/>
          </a:xfrm>
        </p:spPr>
        <p:txBody>
          <a:bodyPr/>
          <a:lstStyle/>
          <a:p>
            <a:pPr>
              <a:defRPr/>
            </a:pPr>
            <a:r>
              <a:rPr lang="en-US" dirty="0" err="1" smtClean="0"/>
              <a:t>A.Stavinskiy,July</a:t>
            </a:r>
            <a:r>
              <a:rPr lang="en-US" dirty="0" smtClean="0"/>
              <a:t> 2011,Triggered </a:t>
            </a:r>
            <a:r>
              <a:rPr lang="en-US" dirty="0" err="1" smtClean="0"/>
              <a:t>femtoscopy</a:t>
            </a:r>
            <a:r>
              <a:rPr lang="en-US" dirty="0" smtClean="0"/>
              <a:t> and DQM,Nantes,GDRE-11</a:t>
            </a:r>
            <a:endParaRPr lang="ru-RU"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Номер слайда 5"/>
          <p:cNvSpPr>
            <a:spLocks noGrp="1"/>
          </p:cNvSpPr>
          <p:nvPr>
            <p:ph type="sldNum" sz="quarter" idx="12"/>
          </p:nvPr>
        </p:nvSpPr>
        <p:spPr>
          <a:noFill/>
        </p:spPr>
        <p:txBody>
          <a:bodyPr/>
          <a:lstStyle/>
          <a:p>
            <a:fld id="{BBBAB623-C7AF-49C5-B6BC-D0315C4BF03C}" type="slidenum">
              <a:rPr lang="ru-RU">
                <a:latin typeface="Arial" charset="0"/>
              </a:rPr>
              <a:pPr/>
              <a:t>14</a:t>
            </a:fld>
            <a:endParaRPr lang="ru-RU">
              <a:latin typeface="Arial" charset="0"/>
            </a:endParaRPr>
          </a:p>
        </p:txBody>
      </p:sp>
      <p:pic>
        <p:nvPicPr>
          <p:cNvPr id="18437" name="Picture 10"/>
          <p:cNvPicPr>
            <a:picLocks noChangeAspect="1" noChangeArrowheads="1"/>
          </p:cNvPicPr>
          <p:nvPr/>
        </p:nvPicPr>
        <p:blipFill>
          <a:blip r:embed="rId2"/>
          <a:srcRect r="4878"/>
          <a:stretch>
            <a:fillRect/>
          </a:stretch>
        </p:blipFill>
        <p:spPr bwMode="auto">
          <a:xfrm>
            <a:off x="0" y="0"/>
            <a:ext cx="9144000" cy="6918325"/>
          </a:xfrm>
          <a:prstGeom prst="rect">
            <a:avLst/>
          </a:prstGeom>
          <a:noFill/>
          <a:ln w="9525">
            <a:noFill/>
            <a:miter lim="800000"/>
            <a:headEnd/>
            <a:tailEnd/>
          </a:ln>
        </p:spPr>
      </p:pic>
      <p:sp>
        <p:nvSpPr>
          <p:cNvPr id="6" name="Нижний колонтитул 5"/>
          <p:cNvSpPr>
            <a:spLocks noGrp="1"/>
          </p:cNvSpPr>
          <p:nvPr>
            <p:ph type="ftr" sz="quarter" idx="11"/>
          </p:nvPr>
        </p:nvSpPr>
        <p:spPr>
          <a:xfrm>
            <a:off x="2411413" y="6597650"/>
            <a:ext cx="5931076" cy="287338"/>
          </a:xfrm>
        </p:spPr>
        <p:txBody>
          <a:bodyPr/>
          <a:lstStyle/>
          <a:p>
            <a:pPr>
              <a:defRPr/>
            </a:pPr>
            <a:r>
              <a:rPr lang="en-US" dirty="0" err="1" smtClean="0"/>
              <a:t>A.Stavinskiy,July</a:t>
            </a:r>
            <a:r>
              <a:rPr lang="en-US" dirty="0" smtClean="0"/>
              <a:t> 2011,Triggered </a:t>
            </a:r>
            <a:r>
              <a:rPr lang="en-US" dirty="0" err="1" smtClean="0"/>
              <a:t>femtoscopy</a:t>
            </a:r>
            <a:r>
              <a:rPr lang="en-US" dirty="0" smtClean="0"/>
              <a:t> and DQM,Nantes,GDRE-11</a:t>
            </a:r>
            <a:endParaRPr lang="ru-RU"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900113" y="0"/>
            <a:ext cx="6584420" cy="1042988"/>
          </a:xfrm>
        </p:spPr>
        <p:txBody>
          <a:bodyPr/>
          <a:lstStyle/>
          <a:p>
            <a:r>
              <a:rPr lang="en-US" sz="3200" dirty="0" smtClean="0"/>
              <a:t>VETO system </a:t>
            </a:r>
            <a:r>
              <a:rPr lang="en-US" sz="3200" dirty="0" err="1" smtClean="0"/>
              <a:t>supermodule</a:t>
            </a:r>
            <a:endParaRPr lang="ru-RU" sz="3200" dirty="0" smtClean="0"/>
          </a:p>
        </p:txBody>
      </p:sp>
      <p:pic>
        <p:nvPicPr>
          <p:cNvPr id="121859" name="Picture 2050"/>
          <p:cNvPicPr>
            <a:picLocks noChangeAspect="1" noChangeArrowheads="1"/>
          </p:cNvPicPr>
          <p:nvPr/>
        </p:nvPicPr>
        <p:blipFill>
          <a:blip r:embed="rId2"/>
          <a:srcRect/>
          <a:stretch>
            <a:fillRect/>
          </a:stretch>
        </p:blipFill>
        <p:spPr bwMode="auto">
          <a:xfrm>
            <a:off x="7562850" y="0"/>
            <a:ext cx="1579563" cy="1384300"/>
          </a:xfrm>
          <a:prstGeom prst="rect">
            <a:avLst/>
          </a:prstGeom>
          <a:noFill/>
          <a:ln w="9525">
            <a:noFill/>
            <a:miter lim="800000"/>
            <a:headEnd/>
            <a:tailEnd/>
          </a:ln>
        </p:spPr>
      </p:pic>
      <p:pic>
        <p:nvPicPr>
          <p:cNvPr id="121861" name="Picture 5" descr="2010-03-itep-1 001"/>
          <p:cNvPicPr>
            <a:picLocks noChangeAspect="1" noChangeArrowheads="1"/>
          </p:cNvPicPr>
          <p:nvPr/>
        </p:nvPicPr>
        <p:blipFill>
          <a:blip r:embed="rId3" cstate="print"/>
          <a:srcRect/>
          <a:stretch>
            <a:fillRect/>
          </a:stretch>
        </p:blipFill>
        <p:spPr bwMode="auto">
          <a:xfrm>
            <a:off x="417689" y="1211264"/>
            <a:ext cx="7110236" cy="5333426"/>
          </a:xfrm>
          <a:prstGeom prst="rect">
            <a:avLst/>
          </a:prstGeom>
          <a:noFill/>
        </p:spPr>
      </p:pic>
      <p:sp>
        <p:nvSpPr>
          <p:cNvPr id="6" name="Номер слайда 5"/>
          <p:cNvSpPr>
            <a:spLocks noGrp="1"/>
          </p:cNvSpPr>
          <p:nvPr>
            <p:ph type="sldNum" sz="quarter" idx="12"/>
          </p:nvPr>
        </p:nvSpPr>
        <p:spPr/>
        <p:txBody>
          <a:bodyPr/>
          <a:lstStyle/>
          <a:p>
            <a:pPr>
              <a:defRPr/>
            </a:pPr>
            <a:fld id="{74587BAF-360E-4235-A66E-41F7E893BCFA}" type="slidenum">
              <a:rPr lang="ru-RU" smtClean="0"/>
              <a:pPr>
                <a:defRPr/>
              </a:pPr>
              <a:t>15</a:t>
            </a:fld>
            <a:endParaRPr lang="ru-RU"/>
          </a:p>
        </p:txBody>
      </p:sp>
      <p:sp>
        <p:nvSpPr>
          <p:cNvPr id="8" name="Нижний колонтитул 7"/>
          <p:cNvSpPr>
            <a:spLocks noGrp="1"/>
          </p:cNvSpPr>
          <p:nvPr>
            <p:ph type="ftr" sz="quarter" idx="11"/>
          </p:nvPr>
        </p:nvSpPr>
        <p:spPr>
          <a:xfrm>
            <a:off x="2411413" y="6597650"/>
            <a:ext cx="5987520" cy="287338"/>
          </a:xfrm>
        </p:spPr>
        <p:txBody>
          <a:bodyPr/>
          <a:lstStyle/>
          <a:p>
            <a:pPr>
              <a:defRPr/>
            </a:pPr>
            <a:r>
              <a:rPr lang="en-US" dirty="0" err="1" smtClean="0"/>
              <a:t>A.Stavinskiy,July</a:t>
            </a:r>
            <a:r>
              <a:rPr lang="en-US" dirty="0" smtClean="0"/>
              <a:t> 2011,Triggered </a:t>
            </a:r>
            <a:r>
              <a:rPr lang="en-US" dirty="0" err="1" smtClean="0"/>
              <a:t>femtoscopy</a:t>
            </a:r>
            <a:r>
              <a:rPr lang="en-US" dirty="0" smtClean="0"/>
              <a:t> and DQM,Nantes,GDRE-11</a:t>
            </a:r>
            <a:endParaRPr lang="ru-RU"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smtClean="0"/>
              <a:t>Electonics(VME)</a:t>
            </a:r>
            <a:endParaRPr lang="ru-RU" smtClean="0"/>
          </a:p>
        </p:txBody>
      </p:sp>
      <p:pic>
        <p:nvPicPr>
          <p:cNvPr id="123907" name="Picture 2050"/>
          <p:cNvPicPr>
            <a:picLocks noChangeAspect="1" noChangeArrowheads="1"/>
          </p:cNvPicPr>
          <p:nvPr/>
        </p:nvPicPr>
        <p:blipFill>
          <a:blip r:embed="rId2"/>
          <a:srcRect/>
          <a:stretch>
            <a:fillRect/>
          </a:stretch>
        </p:blipFill>
        <p:spPr bwMode="auto">
          <a:xfrm>
            <a:off x="7562850" y="0"/>
            <a:ext cx="1579563" cy="1384300"/>
          </a:xfrm>
          <a:prstGeom prst="rect">
            <a:avLst/>
          </a:prstGeom>
          <a:noFill/>
          <a:ln w="9525">
            <a:noFill/>
            <a:miter lim="800000"/>
            <a:headEnd/>
            <a:tailEnd/>
          </a:ln>
        </p:spPr>
      </p:pic>
      <p:pic>
        <p:nvPicPr>
          <p:cNvPr id="123908" name="Picture 4" descr="2010-03-itep-2 019"/>
          <p:cNvPicPr>
            <a:picLocks noChangeAspect="1" noChangeArrowheads="1"/>
          </p:cNvPicPr>
          <p:nvPr/>
        </p:nvPicPr>
        <p:blipFill>
          <a:blip r:embed="rId3" cstate="print"/>
          <a:srcRect/>
          <a:stretch>
            <a:fillRect/>
          </a:stretch>
        </p:blipFill>
        <p:spPr bwMode="auto">
          <a:xfrm>
            <a:off x="4203700" y="2914780"/>
            <a:ext cx="4940300" cy="3705225"/>
          </a:xfrm>
          <a:prstGeom prst="rect">
            <a:avLst/>
          </a:prstGeom>
          <a:noFill/>
        </p:spPr>
      </p:pic>
      <p:pic>
        <p:nvPicPr>
          <p:cNvPr id="123909" name="Picture 5" descr="2010-03-itep-2 021"/>
          <p:cNvPicPr>
            <a:picLocks noChangeAspect="1" noChangeArrowheads="1"/>
          </p:cNvPicPr>
          <p:nvPr/>
        </p:nvPicPr>
        <p:blipFill>
          <a:blip r:embed="rId4" cstate="print"/>
          <a:srcRect/>
          <a:stretch>
            <a:fillRect/>
          </a:stretch>
        </p:blipFill>
        <p:spPr bwMode="auto">
          <a:xfrm>
            <a:off x="0" y="1200150"/>
            <a:ext cx="5678488" cy="4259263"/>
          </a:xfrm>
          <a:prstGeom prst="rect">
            <a:avLst/>
          </a:prstGeom>
          <a:noFill/>
        </p:spPr>
      </p:pic>
      <p:sp>
        <p:nvSpPr>
          <p:cNvPr id="7" name="Номер слайда 6"/>
          <p:cNvSpPr>
            <a:spLocks noGrp="1"/>
          </p:cNvSpPr>
          <p:nvPr>
            <p:ph type="sldNum" sz="quarter" idx="12"/>
          </p:nvPr>
        </p:nvSpPr>
        <p:spPr/>
        <p:txBody>
          <a:bodyPr/>
          <a:lstStyle/>
          <a:p>
            <a:pPr>
              <a:defRPr/>
            </a:pPr>
            <a:fld id="{74587BAF-360E-4235-A66E-41F7E893BCFA}" type="slidenum">
              <a:rPr lang="ru-RU" smtClean="0"/>
              <a:pPr>
                <a:defRPr/>
              </a:pPr>
              <a:t>16</a:t>
            </a:fld>
            <a:endParaRPr lang="ru-RU"/>
          </a:p>
        </p:txBody>
      </p:sp>
      <p:sp>
        <p:nvSpPr>
          <p:cNvPr id="9" name="Нижний колонтитул 8"/>
          <p:cNvSpPr>
            <a:spLocks noGrp="1"/>
          </p:cNvSpPr>
          <p:nvPr>
            <p:ph type="ftr" sz="quarter" idx="11"/>
          </p:nvPr>
        </p:nvSpPr>
        <p:spPr>
          <a:xfrm>
            <a:off x="2411412" y="6597650"/>
            <a:ext cx="6122987" cy="287338"/>
          </a:xfrm>
        </p:spPr>
        <p:txBody>
          <a:bodyPr/>
          <a:lstStyle/>
          <a:p>
            <a:pPr>
              <a:defRPr/>
            </a:pPr>
            <a:r>
              <a:rPr lang="en-US" dirty="0" err="1" smtClean="0"/>
              <a:t>A.Stavinskiy,July</a:t>
            </a:r>
            <a:r>
              <a:rPr lang="en-US" dirty="0" smtClean="0"/>
              <a:t> 2011,Triggered </a:t>
            </a:r>
            <a:r>
              <a:rPr lang="en-US" dirty="0" err="1" smtClean="0"/>
              <a:t>femtoscopy</a:t>
            </a:r>
            <a:r>
              <a:rPr lang="en-US" dirty="0" smtClean="0"/>
              <a:t> and DQM,Nantes,GDRE-11</a:t>
            </a:r>
            <a:endParaRPr lang="ru-RU"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141288" y="409575"/>
            <a:ext cx="8229601" cy="1042988"/>
          </a:xfrm>
        </p:spPr>
        <p:txBody>
          <a:bodyPr/>
          <a:lstStyle/>
          <a:p>
            <a:r>
              <a:rPr lang="en-US" sz="4000" smtClean="0"/>
              <a:t>         Beam monitoring system</a:t>
            </a:r>
            <a:br>
              <a:rPr lang="en-US" sz="4000" smtClean="0"/>
            </a:br>
            <a:r>
              <a:rPr lang="en-US" sz="4000" smtClean="0"/>
              <a:t>       </a:t>
            </a:r>
            <a:r>
              <a:rPr lang="en-US" sz="2400" smtClean="0"/>
              <a:t>(scintillator+wevelength shifter(Y11)+</a:t>
            </a:r>
            <a:br>
              <a:rPr lang="en-US" sz="2400" smtClean="0"/>
            </a:br>
            <a:r>
              <a:rPr lang="en-US" sz="2400" smtClean="0"/>
              <a:t>MRS APD)</a:t>
            </a:r>
            <a:endParaRPr lang="ru-RU" sz="2400" smtClean="0"/>
          </a:p>
        </p:txBody>
      </p:sp>
      <p:pic>
        <p:nvPicPr>
          <p:cNvPr id="120836" name="Picture 2050"/>
          <p:cNvPicPr>
            <a:picLocks noChangeAspect="1" noChangeArrowheads="1"/>
          </p:cNvPicPr>
          <p:nvPr/>
        </p:nvPicPr>
        <p:blipFill>
          <a:blip r:embed="rId2"/>
          <a:srcRect/>
          <a:stretch>
            <a:fillRect/>
          </a:stretch>
        </p:blipFill>
        <p:spPr bwMode="auto">
          <a:xfrm>
            <a:off x="7562850" y="0"/>
            <a:ext cx="1579563" cy="1384300"/>
          </a:xfrm>
          <a:prstGeom prst="rect">
            <a:avLst/>
          </a:prstGeom>
          <a:noFill/>
          <a:ln w="9525">
            <a:noFill/>
            <a:miter lim="800000"/>
            <a:headEnd/>
            <a:tailEnd/>
          </a:ln>
        </p:spPr>
      </p:pic>
      <p:pic>
        <p:nvPicPr>
          <p:cNvPr id="120841" name="Picture 9" descr="fragment-11"/>
          <p:cNvPicPr>
            <a:picLocks noChangeAspect="1" noChangeArrowheads="1"/>
          </p:cNvPicPr>
          <p:nvPr/>
        </p:nvPicPr>
        <p:blipFill>
          <a:blip r:embed="rId3"/>
          <a:srcRect/>
          <a:stretch>
            <a:fillRect/>
          </a:stretch>
        </p:blipFill>
        <p:spPr bwMode="auto">
          <a:xfrm>
            <a:off x="0" y="2181225"/>
            <a:ext cx="6507163" cy="4114800"/>
          </a:xfrm>
          <a:prstGeom prst="rect">
            <a:avLst/>
          </a:prstGeom>
          <a:noFill/>
        </p:spPr>
      </p:pic>
      <p:pic>
        <p:nvPicPr>
          <p:cNvPr id="120842" name="Picture 10" descr="2010-01-27-itep 113"/>
          <p:cNvPicPr>
            <a:picLocks noChangeAspect="1" noChangeArrowheads="1"/>
          </p:cNvPicPr>
          <p:nvPr/>
        </p:nvPicPr>
        <p:blipFill>
          <a:blip r:embed="rId4" cstate="print"/>
          <a:srcRect/>
          <a:stretch>
            <a:fillRect/>
          </a:stretch>
        </p:blipFill>
        <p:spPr bwMode="auto">
          <a:xfrm>
            <a:off x="5189538" y="1584325"/>
            <a:ext cx="3954462" cy="5273675"/>
          </a:xfrm>
          <a:prstGeom prst="rect">
            <a:avLst/>
          </a:prstGeom>
          <a:noFill/>
        </p:spPr>
      </p:pic>
      <p:sp>
        <p:nvSpPr>
          <p:cNvPr id="8" name="Номер слайда 7"/>
          <p:cNvSpPr>
            <a:spLocks noGrp="1"/>
          </p:cNvSpPr>
          <p:nvPr>
            <p:ph type="sldNum" sz="quarter" idx="12"/>
          </p:nvPr>
        </p:nvSpPr>
        <p:spPr/>
        <p:txBody>
          <a:bodyPr/>
          <a:lstStyle/>
          <a:p>
            <a:pPr>
              <a:defRPr/>
            </a:pPr>
            <a:fld id="{74587BAF-360E-4235-A66E-41F7E893BCFA}" type="slidenum">
              <a:rPr lang="ru-RU" smtClean="0"/>
              <a:pPr>
                <a:defRPr/>
              </a:pPr>
              <a:t>17</a:t>
            </a:fld>
            <a:endParaRPr lang="ru-RU"/>
          </a:p>
        </p:txBody>
      </p:sp>
      <p:sp>
        <p:nvSpPr>
          <p:cNvPr id="10" name="Нижний колонтитул 9"/>
          <p:cNvSpPr>
            <a:spLocks noGrp="1"/>
          </p:cNvSpPr>
          <p:nvPr>
            <p:ph type="ftr" sz="quarter" idx="11"/>
          </p:nvPr>
        </p:nvSpPr>
        <p:spPr>
          <a:xfrm>
            <a:off x="255235" y="6383161"/>
            <a:ext cx="4032250" cy="287338"/>
          </a:xfrm>
        </p:spPr>
        <p:txBody>
          <a:bodyPr/>
          <a:lstStyle/>
          <a:p>
            <a:pPr>
              <a:defRPr/>
            </a:pPr>
            <a:r>
              <a:rPr lang="en-US" dirty="0" err="1" smtClean="0"/>
              <a:t>A.Stavinskiy,July</a:t>
            </a:r>
            <a:r>
              <a:rPr lang="en-US" dirty="0" smtClean="0"/>
              <a:t> 2011,Triggered </a:t>
            </a:r>
            <a:r>
              <a:rPr lang="en-US" dirty="0" err="1" smtClean="0"/>
              <a:t>femtoscopy</a:t>
            </a:r>
            <a:r>
              <a:rPr lang="en-US" dirty="0" smtClean="0"/>
              <a:t> and DQM,Nantes,GDRE-11</a:t>
            </a:r>
            <a:endParaRPr lang="ru-RU"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9696" y="388307"/>
            <a:ext cx="8229600" cy="1042988"/>
          </a:xfrm>
        </p:spPr>
        <p:txBody>
          <a:bodyPr/>
          <a:lstStyle/>
          <a:p>
            <a:r>
              <a:rPr lang="en-US" dirty="0" smtClean="0"/>
              <a:t>Flint data 2010, C+Be,3.2GeV/nucleon,41-66</a:t>
            </a:r>
            <a:r>
              <a:rPr lang="en-US" sz="4800" baseline="30000" dirty="0" smtClean="0"/>
              <a:t>0</a:t>
            </a:r>
            <a:endParaRPr lang="ru-RU" baseline="30000" dirty="0"/>
          </a:p>
        </p:txBody>
      </p:sp>
      <p:sp>
        <p:nvSpPr>
          <p:cNvPr id="6" name="Номер слайда 5"/>
          <p:cNvSpPr>
            <a:spLocks noGrp="1"/>
          </p:cNvSpPr>
          <p:nvPr>
            <p:ph type="sldNum" sz="quarter" idx="12"/>
          </p:nvPr>
        </p:nvSpPr>
        <p:spPr/>
        <p:txBody>
          <a:bodyPr/>
          <a:lstStyle/>
          <a:p>
            <a:pPr>
              <a:defRPr/>
            </a:pPr>
            <a:fld id="{74587BAF-360E-4235-A66E-41F7E893BCFA}" type="slidenum">
              <a:rPr lang="ru-RU" smtClean="0"/>
              <a:pPr>
                <a:defRPr/>
              </a:pPr>
              <a:t>18</a:t>
            </a:fld>
            <a:endParaRPr lang="ru-RU"/>
          </a:p>
        </p:txBody>
      </p:sp>
      <p:pic>
        <p:nvPicPr>
          <p:cNvPr id="73730" name="Picture 2" descr="C:\Users\Алексей\Documents\ITEP\2011\QM2011\iBlue_iGreen_fin1.gif"/>
          <p:cNvPicPr>
            <a:picLocks noGrp="1" noChangeAspect="1" noChangeArrowheads="1"/>
          </p:cNvPicPr>
          <p:nvPr>
            <p:ph idx="1"/>
          </p:nvPr>
        </p:nvPicPr>
        <p:blipFill>
          <a:blip r:embed="rId2"/>
          <a:srcRect/>
          <a:stretch>
            <a:fillRect/>
          </a:stretch>
        </p:blipFill>
        <p:spPr bwMode="auto">
          <a:xfrm>
            <a:off x="2309018" y="1600200"/>
            <a:ext cx="4525963" cy="4525963"/>
          </a:xfrm>
          <a:prstGeom prst="rect">
            <a:avLst/>
          </a:prstGeom>
          <a:noFill/>
        </p:spPr>
      </p:pic>
      <p:sp>
        <p:nvSpPr>
          <p:cNvPr id="7" name="Нижний колонтитул 6"/>
          <p:cNvSpPr>
            <a:spLocks noGrp="1"/>
          </p:cNvSpPr>
          <p:nvPr>
            <p:ph type="ftr" sz="quarter" idx="11"/>
          </p:nvPr>
        </p:nvSpPr>
        <p:spPr>
          <a:xfrm>
            <a:off x="2411412" y="6597650"/>
            <a:ext cx="5964943" cy="287338"/>
          </a:xfrm>
        </p:spPr>
        <p:txBody>
          <a:bodyPr/>
          <a:lstStyle/>
          <a:p>
            <a:pPr>
              <a:defRPr/>
            </a:pPr>
            <a:r>
              <a:rPr lang="en-US" dirty="0" err="1" smtClean="0"/>
              <a:t>A.Stavinskiy,July</a:t>
            </a:r>
            <a:r>
              <a:rPr lang="en-US" dirty="0" smtClean="0"/>
              <a:t> 2011,Triggered </a:t>
            </a:r>
            <a:r>
              <a:rPr lang="en-US" dirty="0" err="1" smtClean="0"/>
              <a:t>femtoscopy</a:t>
            </a:r>
            <a:r>
              <a:rPr lang="en-US" dirty="0" smtClean="0"/>
              <a:t> and DQM,Nantes,GDRE-11</a:t>
            </a:r>
            <a:endParaRPr lang="ru-RU"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E24DFD85-E723-4E11-8488-0A87548EBE00}" type="slidenum">
              <a:rPr lang="ru-RU" smtClean="0"/>
              <a:pPr>
                <a:defRPr/>
              </a:pPr>
              <a:t>19</a:t>
            </a:fld>
            <a:endParaRPr lang="ru-RU"/>
          </a:p>
        </p:txBody>
      </p:sp>
      <p:graphicFrame>
        <p:nvGraphicFramePr>
          <p:cNvPr id="74754" name="Object 2"/>
          <p:cNvGraphicFramePr>
            <a:graphicFrameLocks noChangeAspect="1"/>
          </p:cNvGraphicFramePr>
          <p:nvPr/>
        </p:nvGraphicFramePr>
        <p:xfrm>
          <a:off x="488516" y="313152"/>
          <a:ext cx="8232408" cy="6173592"/>
        </p:xfrm>
        <a:graphic>
          <a:graphicData uri="http://schemas.openxmlformats.org/presentationml/2006/ole">
            <p:oleObj spid="_x0000_s74754" name="Презентация" r:id="rId3" imgW="4570541" imgH="3427323" progId="PowerPoint.Show.12">
              <p:embed/>
            </p:oleObj>
          </a:graphicData>
        </a:graphic>
      </p:graphicFrame>
      <p:sp>
        <p:nvSpPr>
          <p:cNvPr id="6" name="TextBox 5"/>
          <p:cNvSpPr txBox="1"/>
          <p:nvPr/>
        </p:nvSpPr>
        <p:spPr>
          <a:xfrm>
            <a:off x="2079321" y="1240077"/>
            <a:ext cx="338203" cy="369332"/>
          </a:xfrm>
          <a:prstGeom prst="rect">
            <a:avLst/>
          </a:prstGeom>
          <a:noFill/>
        </p:spPr>
        <p:txBody>
          <a:bodyPr wrap="square" rtlCol="0">
            <a:spAutoFit/>
          </a:bodyPr>
          <a:lstStyle/>
          <a:p>
            <a:r>
              <a:rPr lang="ru-RU" b="1" dirty="0" err="1" smtClean="0">
                <a:solidFill>
                  <a:srgbClr val="FF0000"/>
                </a:solidFill>
              </a:rPr>
              <a:t>х</a:t>
            </a:r>
            <a:endParaRPr lang="ru-RU" b="1" dirty="0">
              <a:solidFill>
                <a:srgbClr val="FF0000"/>
              </a:solidFill>
            </a:endParaRPr>
          </a:p>
        </p:txBody>
      </p:sp>
      <p:sp>
        <p:nvSpPr>
          <p:cNvPr id="7" name="Нижний колонтитул 6"/>
          <p:cNvSpPr>
            <a:spLocks noGrp="1"/>
          </p:cNvSpPr>
          <p:nvPr>
            <p:ph type="ftr" sz="quarter" idx="11"/>
          </p:nvPr>
        </p:nvSpPr>
        <p:spPr>
          <a:xfrm>
            <a:off x="2411412" y="6597650"/>
            <a:ext cx="5998809" cy="287338"/>
          </a:xfrm>
        </p:spPr>
        <p:txBody>
          <a:bodyPr/>
          <a:lstStyle/>
          <a:p>
            <a:pPr>
              <a:defRPr/>
            </a:pPr>
            <a:r>
              <a:rPr lang="en-US" dirty="0" err="1" smtClean="0"/>
              <a:t>A.Stavinskiy,July</a:t>
            </a:r>
            <a:r>
              <a:rPr lang="en-US" dirty="0" smtClean="0"/>
              <a:t> 2011,Triggered </a:t>
            </a:r>
            <a:r>
              <a:rPr lang="en-US" dirty="0" err="1" smtClean="0"/>
              <a:t>femtoscopy</a:t>
            </a:r>
            <a:r>
              <a:rPr lang="en-US" dirty="0" smtClean="0"/>
              <a:t> and DQM,Nantes,GDRE-11</a:t>
            </a:r>
            <a:endParaRPr lang="ru-RU"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E24DFD85-E723-4E11-8488-0A87548EBE00}" type="slidenum">
              <a:rPr lang="ru-RU" smtClean="0"/>
              <a:pPr>
                <a:defRPr/>
              </a:pPr>
              <a:t>2</a:t>
            </a:fld>
            <a:endParaRPr lang="ru-RU"/>
          </a:p>
        </p:txBody>
      </p:sp>
      <p:sp>
        <p:nvSpPr>
          <p:cNvPr id="5" name="Овал 4"/>
          <p:cNvSpPr/>
          <p:nvPr/>
        </p:nvSpPr>
        <p:spPr>
          <a:xfrm>
            <a:off x="2077154" y="1738489"/>
            <a:ext cx="3702756" cy="3623734"/>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FF00"/>
              </a:solidFill>
            </a:endParaRPr>
          </a:p>
        </p:txBody>
      </p:sp>
      <p:sp>
        <p:nvSpPr>
          <p:cNvPr id="6" name="Овал 5"/>
          <p:cNvSpPr/>
          <p:nvPr/>
        </p:nvSpPr>
        <p:spPr>
          <a:xfrm>
            <a:off x="3471333" y="1744133"/>
            <a:ext cx="3702756" cy="36237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вал 6"/>
          <p:cNvSpPr/>
          <p:nvPr/>
        </p:nvSpPr>
        <p:spPr>
          <a:xfrm>
            <a:off x="5034844" y="4255911"/>
            <a:ext cx="180623" cy="1580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9" name="Прямая со стрелкой 8"/>
          <p:cNvCxnSpPr>
            <a:stCxn id="7" idx="6"/>
          </p:cNvCxnSpPr>
          <p:nvPr/>
        </p:nvCxnSpPr>
        <p:spPr>
          <a:xfrm>
            <a:off x="5215467" y="4334934"/>
            <a:ext cx="2833511" cy="112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a:stCxn id="7" idx="7"/>
          </p:cNvCxnSpPr>
          <p:nvPr/>
        </p:nvCxnSpPr>
        <p:spPr>
          <a:xfrm rot="5400000" flipH="1" flipV="1">
            <a:off x="6268757" y="3142302"/>
            <a:ext cx="57012" cy="22164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a:stCxn id="7" idx="5"/>
          </p:cNvCxnSpPr>
          <p:nvPr/>
        </p:nvCxnSpPr>
        <p:spPr>
          <a:xfrm rot="16200000" flipH="1">
            <a:off x="6426802" y="3153023"/>
            <a:ext cx="57011" cy="25325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a:stCxn id="7" idx="1"/>
          </p:cNvCxnSpPr>
          <p:nvPr/>
        </p:nvCxnSpPr>
        <p:spPr>
          <a:xfrm rot="5400000" flipH="1" flipV="1">
            <a:off x="7096720" y="2231776"/>
            <a:ext cx="11856" cy="40827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a:stCxn id="7" idx="2"/>
          </p:cNvCxnSpPr>
          <p:nvPr/>
        </p:nvCxnSpPr>
        <p:spPr>
          <a:xfrm rot="10800000">
            <a:off x="2460978" y="4312356"/>
            <a:ext cx="2573866" cy="225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a:stCxn id="7" idx="7"/>
          </p:cNvCxnSpPr>
          <p:nvPr/>
        </p:nvCxnSpPr>
        <p:spPr>
          <a:xfrm rot="16200000" flipV="1">
            <a:off x="4502046" y="3592087"/>
            <a:ext cx="57012" cy="13169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p:nvPr/>
        </p:nvCxnSpPr>
        <p:spPr>
          <a:xfrm rot="10800000">
            <a:off x="2743201" y="4222045"/>
            <a:ext cx="1106311" cy="1128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a:stCxn id="7" idx="7"/>
          </p:cNvCxnSpPr>
          <p:nvPr/>
        </p:nvCxnSpPr>
        <p:spPr>
          <a:xfrm rot="16200000" flipH="1" flipV="1">
            <a:off x="4034124" y="3281642"/>
            <a:ext cx="157477" cy="215230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a:stCxn id="7" idx="4"/>
          </p:cNvCxnSpPr>
          <p:nvPr/>
        </p:nvCxnSpPr>
        <p:spPr>
          <a:xfrm rot="5400000">
            <a:off x="4566357" y="3945467"/>
            <a:ext cx="90311" cy="10272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p:nvPr/>
        </p:nvCxnSpPr>
        <p:spPr>
          <a:xfrm rot="10800000">
            <a:off x="3160890" y="4086579"/>
            <a:ext cx="925689" cy="4176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a:stCxn id="7" idx="7"/>
          </p:cNvCxnSpPr>
          <p:nvPr/>
        </p:nvCxnSpPr>
        <p:spPr>
          <a:xfrm rot="16200000" flipH="1" flipV="1">
            <a:off x="4643725" y="3879953"/>
            <a:ext cx="146188" cy="9443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p:cNvCxnSpPr/>
          <p:nvPr/>
        </p:nvCxnSpPr>
        <p:spPr>
          <a:xfrm rot="10800000" flipV="1">
            <a:off x="3431822" y="4425243"/>
            <a:ext cx="812800" cy="23706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Прямая со стрелкой 32"/>
          <p:cNvCxnSpPr>
            <a:stCxn id="7" idx="4"/>
          </p:cNvCxnSpPr>
          <p:nvPr/>
        </p:nvCxnSpPr>
        <p:spPr>
          <a:xfrm rot="16200000" flipH="1">
            <a:off x="5266267" y="4272845"/>
            <a:ext cx="56444" cy="3386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p:cNvCxnSpPr/>
          <p:nvPr/>
        </p:nvCxnSpPr>
        <p:spPr>
          <a:xfrm flipV="1">
            <a:off x="5441244" y="4109156"/>
            <a:ext cx="1478845" cy="3838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773333" y="3770488"/>
            <a:ext cx="2370667" cy="369332"/>
          </a:xfrm>
          <a:prstGeom prst="rect">
            <a:avLst/>
          </a:prstGeom>
          <a:noFill/>
        </p:spPr>
        <p:txBody>
          <a:bodyPr wrap="square" rtlCol="0">
            <a:spAutoFit/>
          </a:bodyPr>
          <a:lstStyle/>
          <a:p>
            <a:r>
              <a:rPr lang="en-US" dirty="0" smtClean="0"/>
              <a:t>Trigger(near-side jet)</a:t>
            </a:r>
            <a:endParaRPr lang="ru-RU" dirty="0"/>
          </a:p>
        </p:txBody>
      </p:sp>
      <p:sp>
        <p:nvSpPr>
          <p:cNvPr id="37" name="TextBox 36"/>
          <p:cNvSpPr txBox="1"/>
          <p:nvPr/>
        </p:nvSpPr>
        <p:spPr>
          <a:xfrm>
            <a:off x="2692399" y="4690532"/>
            <a:ext cx="1574801" cy="369332"/>
          </a:xfrm>
          <a:prstGeom prst="rect">
            <a:avLst/>
          </a:prstGeom>
          <a:noFill/>
        </p:spPr>
        <p:txBody>
          <a:bodyPr wrap="square" rtlCol="0">
            <a:spAutoFit/>
          </a:bodyPr>
          <a:lstStyle/>
          <a:p>
            <a:r>
              <a:rPr lang="en-US" dirty="0" smtClean="0"/>
              <a:t>Away-side jet</a:t>
            </a:r>
            <a:endParaRPr lang="ru-RU" dirty="0"/>
          </a:p>
        </p:txBody>
      </p:sp>
      <p:sp>
        <p:nvSpPr>
          <p:cNvPr id="38" name="TextBox 37"/>
          <p:cNvSpPr txBox="1"/>
          <p:nvPr/>
        </p:nvSpPr>
        <p:spPr>
          <a:xfrm>
            <a:off x="2630310" y="3894667"/>
            <a:ext cx="417689" cy="369332"/>
          </a:xfrm>
          <a:prstGeom prst="rect">
            <a:avLst/>
          </a:prstGeom>
          <a:noFill/>
        </p:spPr>
        <p:txBody>
          <a:bodyPr wrap="square" rtlCol="0">
            <a:spAutoFit/>
          </a:bodyPr>
          <a:lstStyle/>
          <a:p>
            <a:r>
              <a:rPr lang="en-US" dirty="0" smtClean="0"/>
              <a:t>p</a:t>
            </a:r>
            <a:r>
              <a:rPr lang="en-US" sz="1600" baseline="-25000" dirty="0" smtClean="0"/>
              <a:t>2</a:t>
            </a:r>
            <a:endParaRPr lang="ru-RU" baseline="-25000" dirty="0"/>
          </a:p>
        </p:txBody>
      </p:sp>
      <p:sp>
        <p:nvSpPr>
          <p:cNvPr id="39" name="TextBox 38"/>
          <p:cNvSpPr txBox="1"/>
          <p:nvPr/>
        </p:nvSpPr>
        <p:spPr>
          <a:xfrm>
            <a:off x="2816577" y="4295421"/>
            <a:ext cx="417689" cy="369332"/>
          </a:xfrm>
          <a:prstGeom prst="rect">
            <a:avLst/>
          </a:prstGeom>
          <a:noFill/>
        </p:spPr>
        <p:txBody>
          <a:bodyPr wrap="square" rtlCol="0">
            <a:spAutoFit/>
          </a:bodyPr>
          <a:lstStyle/>
          <a:p>
            <a:r>
              <a:rPr lang="en-US" dirty="0" smtClean="0"/>
              <a:t>p</a:t>
            </a:r>
            <a:r>
              <a:rPr lang="en-US" sz="1600" baseline="-25000" dirty="0" smtClean="0"/>
              <a:t>1</a:t>
            </a:r>
            <a:endParaRPr lang="ru-RU" baseline="-25000" dirty="0"/>
          </a:p>
        </p:txBody>
      </p:sp>
      <p:cxnSp>
        <p:nvCxnSpPr>
          <p:cNvPr id="41" name="Прямая со стрелкой 40"/>
          <p:cNvCxnSpPr/>
          <p:nvPr/>
        </p:nvCxnSpPr>
        <p:spPr>
          <a:xfrm>
            <a:off x="3928533" y="4165600"/>
            <a:ext cx="1189207" cy="45723"/>
          </a:xfrm>
          <a:prstGeom prst="straightConnector1">
            <a:avLst/>
          </a:prstGeom>
          <a:ln w="19050">
            <a:solidFill>
              <a:schemeClr val="accent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4301067" y="3838222"/>
            <a:ext cx="462846" cy="369332"/>
          </a:xfrm>
          <a:prstGeom prst="rect">
            <a:avLst/>
          </a:prstGeom>
          <a:noFill/>
        </p:spPr>
        <p:txBody>
          <a:bodyPr wrap="square" rtlCol="0">
            <a:spAutoFit/>
          </a:bodyPr>
          <a:lstStyle/>
          <a:p>
            <a:r>
              <a:rPr lang="en-US" dirty="0" smtClean="0">
                <a:solidFill>
                  <a:schemeClr val="accent2">
                    <a:lumMod val="75000"/>
                  </a:schemeClr>
                </a:solidFill>
              </a:rPr>
              <a:t>r</a:t>
            </a:r>
            <a:r>
              <a:rPr lang="en-US" baseline="-25000" dirty="0" smtClean="0">
                <a:solidFill>
                  <a:schemeClr val="accent2">
                    <a:lumMod val="75000"/>
                  </a:schemeClr>
                </a:solidFill>
              </a:rPr>
              <a:t>12</a:t>
            </a:r>
            <a:endParaRPr lang="ru-RU" baseline="-25000" dirty="0">
              <a:solidFill>
                <a:schemeClr val="accent2">
                  <a:lumMod val="75000"/>
                </a:schemeClr>
              </a:solidFill>
            </a:endParaRPr>
          </a:p>
        </p:txBody>
      </p:sp>
      <p:sp>
        <p:nvSpPr>
          <p:cNvPr id="43" name="TextBox 42"/>
          <p:cNvSpPr txBox="1"/>
          <p:nvPr/>
        </p:nvSpPr>
        <p:spPr>
          <a:xfrm>
            <a:off x="688620" y="5486401"/>
            <a:ext cx="7495823" cy="1200329"/>
          </a:xfrm>
          <a:prstGeom prst="rect">
            <a:avLst/>
          </a:prstGeom>
          <a:noFill/>
        </p:spPr>
        <p:txBody>
          <a:bodyPr wrap="square" rtlCol="0">
            <a:spAutoFit/>
          </a:bodyPr>
          <a:lstStyle/>
          <a:p>
            <a:r>
              <a:rPr lang="en-US" i="1" dirty="0" err="1" smtClean="0"/>
              <a:t>Standart</a:t>
            </a:r>
            <a:r>
              <a:rPr lang="en-US" i="1" dirty="0" smtClean="0"/>
              <a:t> </a:t>
            </a:r>
            <a:r>
              <a:rPr lang="en-US" i="1" dirty="0" err="1" smtClean="0"/>
              <a:t>hadron</a:t>
            </a:r>
            <a:r>
              <a:rPr lang="en-US" i="1" dirty="0" smtClean="0"/>
              <a:t> </a:t>
            </a:r>
            <a:r>
              <a:rPr lang="en-US" i="1" dirty="0" err="1" smtClean="0"/>
              <a:t>femtoscopy</a:t>
            </a:r>
            <a:r>
              <a:rPr lang="en-US" i="1" dirty="0" smtClean="0"/>
              <a:t>: </a:t>
            </a:r>
            <a:r>
              <a:rPr lang="en-US" i="1" dirty="0" smtClean="0"/>
              <a:t>fre</a:t>
            </a:r>
            <a:r>
              <a:rPr lang="en-US" i="1" dirty="0" smtClean="0"/>
              <a:t>eze-out</a:t>
            </a:r>
            <a:r>
              <a:rPr lang="en-US" i="1" dirty="0" smtClean="0"/>
              <a:t> </a:t>
            </a:r>
            <a:r>
              <a:rPr lang="en-US" i="1" dirty="0" smtClean="0"/>
              <a:t>sources distribution</a:t>
            </a:r>
          </a:p>
          <a:p>
            <a:r>
              <a:rPr lang="en-US" i="1" dirty="0" smtClean="0"/>
              <a:t>Triggered </a:t>
            </a:r>
            <a:r>
              <a:rPr lang="en-US" i="1" dirty="0" err="1" smtClean="0"/>
              <a:t>hadron</a:t>
            </a:r>
            <a:r>
              <a:rPr lang="en-US" i="1" dirty="0" smtClean="0"/>
              <a:t> (photon) </a:t>
            </a:r>
            <a:r>
              <a:rPr lang="en-US" i="1" dirty="0" err="1" smtClean="0"/>
              <a:t>femtoscopy</a:t>
            </a:r>
            <a:r>
              <a:rPr lang="en-US" i="1" dirty="0" smtClean="0"/>
              <a:t>:   dense QCD matter probe</a:t>
            </a:r>
          </a:p>
          <a:p>
            <a:r>
              <a:rPr lang="en-US" i="1" dirty="0" smtClean="0"/>
              <a:t>Experimental data on triggered </a:t>
            </a:r>
            <a:r>
              <a:rPr lang="en-US" i="1" dirty="0" err="1" smtClean="0"/>
              <a:t>femtoscopy</a:t>
            </a:r>
            <a:r>
              <a:rPr lang="en-US" i="1" dirty="0" smtClean="0"/>
              <a:t> </a:t>
            </a:r>
            <a:r>
              <a:rPr lang="en-US" i="1" dirty="0" smtClean="0"/>
              <a:t>– </a:t>
            </a:r>
            <a:r>
              <a:rPr lang="en-US" i="1" dirty="0" smtClean="0"/>
              <a:t>practically not exist</a:t>
            </a:r>
            <a:r>
              <a:rPr lang="en-US" i="1" dirty="0" smtClean="0"/>
              <a:t> </a:t>
            </a:r>
            <a:r>
              <a:rPr lang="en-US" i="1" dirty="0" smtClean="0"/>
              <a:t>(7.2011) </a:t>
            </a:r>
            <a:endParaRPr lang="ru-RU" i="1" dirty="0"/>
          </a:p>
        </p:txBody>
      </p:sp>
      <p:sp>
        <p:nvSpPr>
          <p:cNvPr id="44" name="TextBox 43"/>
          <p:cNvSpPr txBox="1"/>
          <p:nvPr/>
        </p:nvSpPr>
        <p:spPr>
          <a:xfrm>
            <a:off x="270930" y="4267200"/>
            <a:ext cx="2065869" cy="400110"/>
          </a:xfrm>
          <a:prstGeom prst="rect">
            <a:avLst/>
          </a:prstGeom>
          <a:noFill/>
        </p:spPr>
        <p:txBody>
          <a:bodyPr wrap="square" rtlCol="0">
            <a:spAutoFit/>
          </a:bodyPr>
          <a:lstStyle/>
          <a:p>
            <a:r>
              <a:rPr lang="en-US" sz="2000" dirty="0" smtClean="0"/>
              <a:t>R(p</a:t>
            </a:r>
            <a:r>
              <a:rPr lang="en-US" sz="2000" baseline="-25000" dirty="0" smtClean="0"/>
              <a:t>1</a:t>
            </a:r>
            <a:r>
              <a:rPr lang="en-US" sz="2000" dirty="0" smtClean="0"/>
              <a:t>,p</a:t>
            </a:r>
            <a:r>
              <a:rPr lang="en-US" sz="2000" baseline="-25000" dirty="0" smtClean="0"/>
              <a:t>2</a:t>
            </a:r>
            <a:r>
              <a:rPr lang="en-US" sz="2000" dirty="0" smtClean="0"/>
              <a:t>) = F(r</a:t>
            </a:r>
            <a:r>
              <a:rPr lang="en-US" sz="2000" baseline="-25000" dirty="0" smtClean="0"/>
              <a:t>12</a:t>
            </a:r>
            <a:r>
              <a:rPr lang="en-US" sz="2000" dirty="0" smtClean="0"/>
              <a:t>)</a:t>
            </a:r>
            <a:endParaRPr lang="ru-RU" sz="2000" dirty="0"/>
          </a:p>
        </p:txBody>
      </p:sp>
      <p:sp>
        <p:nvSpPr>
          <p:cNvPr id="45" name="TextBox 44"/>
          <p:cNvSpPr txBox="1"/>
          <p:nvPr/>
        </p:nvSpPr>
        <p:spPr>
          <a:xfrm>
            <a:off x="1230489" y="666043"/>
            <a:ext cx="6987822" cy="461665"/>
          </a:xfrm>
          <a:prstGeom prst="rect">
            <a:avLst/>
          </a:prstGeom>
          <a:noFill/>
        </p:spPr>
        <p:txBody>
          <a:bodyPr wrap="square" rtlCol="0">
            <a:spAutoFit/>
          </a:bodyPr>
          <a:lstStyle/>
          <a:p>
            <a:r>
              <a:rPr lang="en-US" sz="2400" dirty="0" smtClean="0">
                <a:solidFill>
                  <a:srgbClr val="FFC000"/>
                </a:solidFill>
              </a:rPr>
              <a:t>Triggered </a:t>
            </a:r>
            <a:r>
              <a:rPr lang="en-US" sz="2400" dirty="0" err="1" smtClean="0">
                <a:solidFill>
                  <a:srgbClr val="FFC000"/>
                </a:solidFill>
              </a:rPr>
              <a:t>femtoscopy</a:t>
            </a:r>
            <a:r>
              <a:rPr lang="en-US" sz="2400" dirty="0" smtClean="0">
                <a:solidFill>
                  <a:srgbClr val="FFC000"/>
                </a:solidFill>
              </a:rPr>
              <a:t> for heavy ion collisions</a:t>
            </a:r>
            <a:endParaRPr lang="ru-RU" sz="2400" dirty="0">
              <a:solidFill>
                <a:srgbClr val="FFC000"/>
              </a:solidFill>
            </a:endParaRPr>
          </a:p>
        </p:txBody>
      </p:sp>
      <p:sp>
        <p:nvSpPr>
          <p:cNvPr id="46" name="Нижний колонтитул 45"/>
          <p:cNvSpPr>
            <a:spLocks noGrp="1"/>
          </p:cNvSpPr>
          <p:nvPr>
            <p:ph type="ftr" sz="quarter" idx="11"/>
          </p:nvPr>
        </p:nvSpPr>
        <p:spPr>
          <a:xfrm>
            <a:off x="1316390" y="6570662"/>
            <a:ext cx="6676143" cy="287338"/>
          </a:xfrm>
        </p:spPr>
        <p:txBody>
          <a:bodyPr/>
          <a:lstStyle/>
          <a:p>
            <a:pPr>
              <a:defRPr/>
            </a:pPr>
            <a:r>
              <a:rPr lang="en-US" dirty="0" err="1" smtClean="0"/>
              <a:t>A.Stavinskiy,July</a:t>
            </a:r>
            <a:r>
              <a:rPr lang="en-US" dirty="0" smtClean="0"/>
              <a:t> 2011,Triggered </a:t>
            </a:r>
            <a:r>
              <a:rPr lang="en-US" dirty="0" err="1" smtClean="0"/>
              <a:t>femtoscopy</a:t>
            </a:r>
            <a:r>
              <a:rPr lang="en-US" dirty="0" smtClean="0"/>
              <a:t> and DQM,Nantes,GDRE-11</a:t>
            </a:r>
            <a:endParaRPr lang="ru-RU"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Номер слайда 5"/>
          <p:cNvSpPr>
            <a:spLocks noGrp="1"/>
          </p:cNvSpPr>
          <p:nvPr>
            <p:ph type="sldNum" sz="quarter" idx="12"/>
          </p:nvPr>
        </p:nvSpPr>
        <p:spPr>
          <a:noFill/>
        </p:spPr>
        <p:txBody>
          <a:bodyPr/>
          <a:lstStyle/>
          <a:p>
            <a:fld id="{CC892892-8930-4474-8700-EDA8ACB664E2}" type="slidenum">
              <a:rPr lang="ru-RU">
                <a:latin typeface="Arial" charset="0"/>
              </a:rPr>
              <a:pPr/>
              <a:t>20</a:t>
            </a:fld>
            <a:endParaRPr lang="ru-RU">
              <a:latin typeface="Arial" charset="0"/>
            </a:endParaRPr>
          </a:p>
        </p:txBody>
      </p:sp>
      <p:sp>
        <p:nvSpPr>
          <p:cNvPr id="22533" name="Rectangle 2"/>
          <p:cNvSpPr>
            <a:spLocks noGrp="1" noChangeArrowheads="1"/>
          </p:cNvSpPr>
          <p:nvPr>
            <p:ph type="title"/>
          </p:nvPr>
        </p:nvSpPr>
        <p:spPr>
          <a:xfrm>
            <a:off x="0" y="1781458"/>
            <a:ext cx="3620022" cy="1042987"/>
          </a:xfrm>
        </p:spPr>
        <p:txBody>
          <a:bodyPr/>
          <a:lstStyle/>
          <a:p>
            <a:pPr eaLnBrk="1" hangingPunct="1"/>
            <a:r>
              <a:rPr lang="en-US" sz="4000" dirty="0" smtClean="0"/>
              <a:t>An estimate of  </a:t>
            </a:r>
            <a:br>
              <a:rPr lang="en-US" sz="4000" dirty="0" smtClean="0"/>
            </a:br>
            <a:r>
              <a:rPr lang="en-US" sz="4000" dirty="0" smtClean="0"/>
              <a:t>baryon density </a:t>
            </a:r>
            <a:r>
              <a:rPr lang="ru-RU" sz="4000" dirty="0" smtClean="0"/>
              <a:t/>
            </a:r>
            <a:br>
              <a:rPr lang="ru-RU" sz="4000" dirty="0" smtClean="0"/>
            </a:br>
            <a:endParaRPr lang="ru-RU" sz="4000" dirty="0" smtClean="0"/>
          </a:p>
        </p:txBody>
      </p:sp>
      <p:pic>
        <p:nvPicPr>
          <p:cNvPr id="22534" name="Picture 4" descr="rho"/>
          <p:cNvPicPr>
            <a:picLocks noChangeAspect="1" noChangeArrowheads="1"/>
          </p:cNvPicPr>
          <p:nvPr/>
        </p:nvPicPr>
        <p:blipFill>
          <a:blip r:embed="rId2"/>
          <a:srcRect l="5762"/>
          <a:stretch>
            <a:fillRect/>
          </a:stretch>
        </p:blipFill>
        <p:spPr bwMode="auto">
          <a:xfrm>
            <a:off x="3786014" y="1418377"/>
            <a:ext cx="5089525" cy="5229225"/>
          </a:xfrm>
          <a:prstGeom prst="rect">
            <a:avLst/>
          </a:prstGeom>
          <a:noFill/>
          <a:ln w="9525">
            <a:noFill/>
            <a:miter lim="800000"/>
            <a:headEnd/>
            <a:tailEnd/>
          </a:ln>
        </p:spPr>
      </p:pic>
      <p:sp>
        <p:nvSpPr>
          <p:cNvPr id="22537" name="Text Box 8"/>
          <p:cNvSpPr txBox="1">
            <a:spLocks noChangeArrowheads="1"/>
          </p:cNvSpPr>
          <p:nvPr/>
        </p:nvSpPr>
        <p:spPr bwMode="auto">
          <a:xfrm>
            <a:off x="1206500" y="4711700"/>
            <a:ext cx="1631950" cy="427038"/>
          </a:xfrm>
          <a:prstGeom prst="rect">
            <a:avLst/>
          </a:prstGeom>
          <a:noFill/>
          <a:ln w="9525">
            <a:noFill/>
            <a:miter lim="800000"/>
            <a:headEnd/>
            <a:tailEnd/>
          </a:ln>
        </p:spPr>
        <p:txBody>
          <a:bodyPr lIns="0" tIns="0" rIns="0" bIns="0">
            <a:spAutoFit/>
          </a:bodyPr>
          <a:lstStyle/>
          <a:p>
            <a:pPr defTabSz="828675" hangingPunct="0">
              <a:buClr>
                <a:srgbClr val="000000"/>
              </a:buClr>
              <a:buSzPct val="45000"/>
              <a:buFont typeface="StarSymbol" charset="0"/>
              <a:buNone/>
              <a:tabLst>
                <a:tab pos="657225" algn="l"/>
                <a:tab pos="1312863" algn="l"/>
              </a:tabLst>
            </a:pPr>
            <a:r>
              <a:rPr lang="en-GB" sz="2800" dirty="0" smtClean="0">
                <a:solidFill>
                  <a:srgbClr val="990099"/>
                </a:solidFill>
              </a:rPr>
              <a:t>r</a:t>
            </a:r>
            <a:r>
              <a:rPr lang="en-GB" sz="2800" baseline="-25000" dirty="0" smtClean="0">
                <a:solidFill>
                  <a:srgbClr val="990099"/>
                </a:solidFill>
              </a:rPr>
              <a:t>f</a:t>
            </a:r>
            <a:r>
              <a:rPr lang="en-GB" sz="2800" dirty="0" smtClean="0">
                <a:solidFill>
                  <a:srgbClr val="990099"/>
                </a:solidFill>
              </a:rPr>
              <a:t>~1.5fm</a:t>
            </a:r>
            <a:endParaRPr lang="en-GB" sz="2800" dirty="0">
              <a:solidFill>
                <a:srgbClr val="990099"/>
              </a:solidFill>
            </a:endParaRPr>
          </a:p>
        </p:txBody>
      </p:sp>
      <p:pic>
        <p:nvPicPr>
          <p:cNvPr id="22538" name="Picture 9"/>
          <p:cNvPicPr>
            <a:picLocks noChangeAspect="1" noChangeArrowheads="1"/>
          </p:cNvPicPr>
          <p:nvPr/>
        </p:nvPicPr>
        <p:blipFill>
          <a:blip r:embed="rId3"/>
          <a:srcRect/>
          <a:stretch>
            <a:fillRect/>
          </a:stretch>
        </p:blipFill>
        <p:spPr bwMode="auto">
          <a:xfrm>
            <a:off x="7562850" y="0"/>
            <a:ext cx="1581150" cy="1385888"/>
          </a:xfrm>
          <a:prstGeom prst="rect">
            <a:avLst/>
          </a:prstGeom>
          <a:noFill/>
          <a:ln w="9525">
            <a:noFill/>
            <a:miter lim="800000"/>
            <a:headEnd/>
            <a:tailEnd/>
          </a:ln>
        </p:spPr>
      </p:pic>
      <p:sp>
        <p:nvSpPr>
          <p:cNvPr id="9" name="Нижний колонтитул 8"/>
          <p:cNvSpPr>
            <a:spLocks noGrp="1"/>
          </p:cNvSpPr>
          <p:nvPr>
            <p:ph type="ftr" sz="quarter" idx="11"/>
          </p:nvPr>
        </p:nvSpPr>
        <p:spPr/>
        <p:txBody>
          <a:bodyPr/>
          <a:lstStyle/>
          <a:p>
            <a:pPr>
              <a:defRPr/>
            </a:pPr>
            <a:r>
              <a:rPr lang="en-US" smtClean="0"/>
              <a:t>A.Stavinskiy,July 2011,Triggered femtoscopy and DQM,Nantes,GDRE-11</a:t>
            </a:r>
            <a:endParaRPr lang="ru-RU"/>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685800" y="152400"/>
            <a:ext cx="7772400" cy="838200"/>
          </a:xfrm>
        </p:spPr>
        <p:txBody>
          <a:bodyPr/>
          <a:lstStyle/>
          <a:p>
            <a:pPr eaLnBrk="1" hangingPunct="1"/>
            <a:r>
              <a:rPr lang="en-US" sz="3600" dirty="0" smtClean="0">
                <a:solidFill>
                  <a:srgbClr val="FF0000"/>
                </a:solidFill>
                <a:latin typeface="Times New Roman" pitchFamily="18" charset="0"/>
                <a:cs typeface="Times New Roman" pitchFamily="18" charset="0"/>
              </a:rPr>
              <a:t>DQM simulation</a:t>
            </a:r>
          </a:p>
        </p:txBody>
      </p:sp>
      <p:sp>
        <p:nvSpPr>
          <p:cNvPr id="3075" name="Subtitle 2"/>
          <p:cNvSpPr>
            <a:spLocks noGrp="1"/>
          </p:cNvSpPr>
          <p:nvPr>
            <p:ph type="subTitle" idx="1"/>
          </p:nvPr>
        </p:nvSpPr>
        <p:spPr>
          <a:xfrm>
            <a:off x="381000" y="914400"/>
            <a:ext cx="8305800" cy="5257800"/>
          </a:xfrm>
        </p:spPr>
        <p:txBody>
          <a:bodyPr/>
          <a:lstStyle/>
          <a:p>
            <a:pPr algn="just" eaLnBrk="1" hangingPunct="1"/>
            <a:r>
              <a:rPr lang="en-US" sz="2400" dirty="0" smtClean="0">
                <a:solidFill>
                  <a:srgbClr val="FF0000"/>
                </a:solidFill>
                <a:latin typeface="Times New Roman" pitchFamily="18" charset="0"/>
                <a:cs typeface="Times New Roman" pitchFamily="18" charset="0"/>
              </a:rPr>
              <a:t>Our goal: </a:t>
            </a:r>
            <a:r>
              <a:rPr lang="en-US" sz="2400" dirty="0" smtClean="0">
                <a:solidFill>
                  <a:srgbClr val="0070C0"/>
                </a:solidFill>
                <a:latin typeface="Times New Roman" pitchFamily="18" charset="0"/>
                <a:cs typeface="Times New Roman" pitchFamily="18" charset="0"/>
              </a:rPr>
              <a:t>using the high momentum </a:t>
            </a:r>
            <a:r>
              <a:rPr lang="el-GR" sz="2400" dirty="0" smtClean="0">
                <a:solidFill>
                  <a:srgbClr val="0070C0"/>
                </a:solidFill>
                <a:latin typeface="Times New Roman" pitchFamily="18" charset="0"/>
                <a:cs typeface="Times New Roman" pitchFamily="18" charset="0"/>
              </a:rPr>
              <a:t>π</a:t>
            </a:r>
            <a:r>
              <a:rPr lang="en-US" sz="2400" baseline="30000" dirty="0" smtClean="0">
                <a:solidFill>
                  <a:srgbClr val="0070C0"/>
                </a:solidFill>
                <a:latin typeface="Times New Roman" pitchFamily="18" charset="0"/>
                <a:cs typeface="Times New Roman" pitchFamily="18" charset="0"/>
              </a:rPr>
              <a:t>0</a:t>
            </a:r>
            <a:r>
              <a:rPr lang="en-US" sz="2400" dirty="0" smtClean="0">
                <a:solidFill>
                  <a:srgbClr val="0070C0"/>
                </a:solidFill>
                <a:latin typeface="Times New Roman" pitchFamily="18" charset="0"/>
                <a:cs typeface="Times New Roman" pitchFamily="18" charset="0"/>
              </a:rPr>
              <a:t> as a trigger, study the baryon system produced in 3N+3N </a:t>
            </a:r>
            <a:r>
              <a:rPr lang="en-US" sz="2400" dirty="0" smtClean="0">
                <a:solidFill>
                  <a:srgbClr val="0070C0"/>
                </a:solidFill>
                <a:latin typeface="Times New Roman" pitchFamily="18" charset="0"/>
                <a:cs typeface="Times New Roman" pitchFamily="18" charset="0"/>
                <a:sym typeface="Wingdings" pitchFamily="2" charset="2"/>
              </a:rPr>
              <a:t></a:t>
            </a:r>
            <a:r>
              <a:rPr lang="en-US" sz="2400" dirty="0" smtClean="0">
                <a:solidFill>
                  <a:srgbClr val="0070C0"/>
                </a:solidFill>
                <a:latin typeface="Times New Roman" pitchFamily="18" charset="0"/>
                <a:cs typeface="Times New Roman" pitchFamily="18" charset="0"/>
              </a:rPr>
              <a:t> </a:t>
            </a:r>
            <a:r>
              <a:rPr lang="el-GR" sz="2400" dirty="0" smtClean="0">
                <a:solidFill>
                  <a:srgbClr val="0070C0"/>
                </a:solidFill>
                <a:latin typeface="Times New Roman" pitchFamily="18" charset="0"/>
                <a:cs typeface="Times New Roman" pitchFamily="18" charset="0"/>
              </a:rPr>
              <a:t>π</a:t>
            </a:r>
            <a:r>
              <a:rPr lang="en-US" sz="2400" baseline="30000" dirty="0" smtClean="0">
                <a:solidFill>
                  <a:srgbClr val="0070C0"/>
                </a:solidFill>
                <a:latin typeface="Times New Roman" pitchFamily="18" charset="0"/>
                <a:cs typeface="Times New Roman" pitchFamily="18" charset="0"/>
              </a:rPr>
              <a:t>0</a:t>
            </a:r>
            <a:r>
              <a:rPr lang="en-US" sz="2400" dirty="0" smtClean="0">
                <a:solidFill>
                  <a:srgbClr val="0070C0"/>
                </a:solidFill>
                <a:latin typeface="Times New Roman" pitchFamily="18" charset="0"/>
                <a:cs typeface="Times New Roman" pitchFamily="18" charset="0"/>
              </a:rPr>
              <a:t>+6N </a:t>
            </a:r>
          </a:p>
          <a:p>
            <a:pPr algn="just" eaLnBrk="1" hangingPunct="1"/>
            <a:endParaRPr lang="en-US" sz="2400" dirty="0" smtClean="0">
              <a:solidFill>
                <a:srgbClr val="0070C0"/>
              </a:solidFill>
              <a:latin typeface="Times New Roman" pitchFamily="18" charset="0"/>
              <a:cs typeface="Times New Roman" pitchFamily="18" charset="0"/>
            </a:endParaRPr>
          </a:p>
          <a:p>
            <a:pPr algn="just" eaLnBrk="1" hangingPunct="1"/>
            <a:r>
              <a:rPr lang="en-US" sz="2400" dirty="0" smtClean="0">
                <a:solidFill>
                  <a:srgbClr val="FF0000"/>
                </a:solidFill>
                <a:latin typeface="Times New Roman" pitchFamily="18" charset="0"/>
                <a:cs typeface="Times New Roman" pitchFamily="18" charset="0"/>
              </a:rPr>
              <a:t>Instrument: </a:t>
            </a:r>
            <a:r>
              <a:rPr lang="en-US" sz="2400" dirty="0" smtClean="0">
                <a:solidFill>
                  <a:srgbClr val="0070C0"/>
                </a:solidFill>
                <a:latin typeface="Times New Roman" pitchFamily="18" charset="0"/>
                <a:cs typeface="Times New Roman" pitchFamily="18" charset="0"/>
              </a:rPr>
              <a:t>collisions of light nuclei </a:t>
            </a:r>
            <a:r>
              <a:rPr lang="en-US" sz="2400" dirty="0" err="1" smtClean="0">
                <a:solidFill>
                  <a:srgbClr val="0070C0"/>
                </a:solidFill>
                <a:latin typeface="Times New Roman" pitchFamily="18" charset="0"/>
                <a:cs typeface="Times New Roman" pitchFamily="18" charset="0"/>
              </a:rPr>
              <a:t>C+Be</a:t>
            </a:r>
            <a:r>
              <a:rPr lang="en-US" sz="2400" dirty="0" smtClean="0">
                <a:solidFill>
                  <a:srgbClr val="0070C0"/>
                </a:solidFill>
                <a:latin typeface="Times New Roman" pitchFamily="18" charset="0"/>
                <a:cs typeface="Times New Roman" pitchFamily="18" charset="0"/>
              </a:rPr>
              <a:t> T/A=3.2 </a:t>
            </a:r>
            <a:r>
              <a:rPr lang="en-US" sz="2400" dirty="0" err="1" smtClean="0">
                <a:solidFill>
                  <a:srgbClr val="0070C0"/>
                </a:solidFill>
                <a:latin typeface="Times New Roman" pitchFamily="18" charset="0"/>
                <a:cs typeface="Times New Roman" pitchFamily="18" charset="0"/>
              </a:rPr>
              <a:t>GeV</a:t>
            </a:r>
            <a:r>
              <a:rPr lang="en-US" sz="2400" dirty="0" smtClean="0">
                <a:solidFill>
                  <a:srgbClr val="0070C0"/>
                </a:solidFill>
                <a:latin typeface="Times New Roman" pitchFamily="18" charset="0"/>
                <a:cs typeface="Times New Roman" pitchFamily="18" charset="0"/>
              </a:rPr>
              <a:t> on ITEP-TWAC</a:t>
            </a:r>
          </a:p>
          <a:p>
            <a:pPr algn="just" eaLnBrk="1" hangingPunct="1"/>
            <a:endParaRPr lang="en-US" sz="2400" dirty="0" smtClean="0">
              <a:solidFill>
                <a:srgbClr val="0070C0"/>
              </a:solidFill>
              <a:latin typeface="Times New Roman" pitchFamily="18" charset="0"/>
              <a:cs typeface="Times New Roman" pitchFamily="18" charset="0"/>
            </a:endParaRPr>
          </a:p>
          <a:p>
            <a:pPr algn="just" eaLnBrk="1" hangingPunct="1"/>
            <a:r>
              <a:rPr lang="en-US" sz="2400" dirty="0" smtClean="0">
                <a:solidFill>
                  <a:srgbClr val="FF0000"/>
                </a:solidFill>
                <a:latin typeface="Times New Roman" pitchFamily="18" charset="0"/>
                <a:cs typeface="Times New Roman" pitchFamily="18" charset="0"/>
              </a:rPr>
              <a:t>An idea to estimate the background :</a:t>
            </a:r>
          </a:p>
          <a:p>
            <a:pPr algn="just" eaLnBrk="1" hangingPunct="1">
              <a:buFont typeface="Arial" charset="0"/>
              <a:buChar char="•"/>
            </a:pPr>
            <a:r>
              <a:rPr lang="en-US" sz="2400" dirty="0" smtClean="0">
                <a:solidFill>
                  <a:srgbClr val="0070C0"/>
                </a:solidFill>
                <a:latin typeface="Times New Roman" pitchFamily="18" charset="0"/>
                <a:cs typeface="Times New Roman" pitchFamily="18" charset="0"/>
              </a:rPr>
              <a:t> select events with the number of nucleon-participants, </a:t>
            </a:r>
            <a:r>
              <a:rPr lang="en-US" sz="2400" dirty="0" err="1" smtClean="0">
                <a:solidFill>
                  <a:srgbClr val="0070C0"/>
                </a:solidFill>
                <a:latin typeface="Times New Roman" pitchFamily="18" charset="0"/>
                <a:cs typeface="Times New Roman" pitchFamily="18" charset="0"/>
              </a:rPr>
              <a:t>N</a:t>
            </a:r>
            <a:r>
              <a:rPr lang="en-US" sz="2400" baseline="-25000" dirty="0" err="1" smtClean="0">
                <a:solidFill>
                  <a:srgbClr val="0070C0"/>
                </a:solidFill>
                <a:latin typeface="Times New Roman" pitchFamily="18" charset="0"/>
                <a:cs typeface="Times New Roman" pitchFamily="18" charset="0"/>
              </a:rPr>
              <a:t>prod</a:t>
            </a:r>
            <a:r>
              <a:rPr lang="en-US" sz="2400" dirty="0" smtClean="0">
                <a:solidFill>
                  <a:srgbClr val="0070C0"/>
                </a:solidFill>
                <a:latin typeface="Times New Roman" pitchFamily="18" charset="0"/>
                <a:cs typeface="Times New Roman" pitchFamily="18" charset="0"/>
              </a:rPr>
              <a:t> ≥ 6</a:t>
            </a:r>
          </a:p>
          <a:p>
            <a:pPr algn="just" eaLnBrk="1" hangingPunct="1">
              <a:buFont typeface="Arial" charset="0"/>
              <a:buChar char="•"/>
            </a:pPr>
            <a:r>
              <a:rPr lang="en-US" sz="2400" dirty="0" smtClean="0">
                <a:solidFill>
                  <a:srgbClr val="0070C0"/>
                </a:solidFill>
                <a:latin typeface="Times New Roman" pitchFamily="18" charset="0"/>
                <a:cs typeface="Times New Roman" pitchFamily="18" charset="0"/>
              </a:rPr>
              <a:t> among </a:t>
            </a:r>
            <a:r>
              <a:rPr lang="en-US" sz="2400" dirty="0" err="1" smtClean="0">
                <a:solidFill>
                  <a:srgbClr val="0070C0"/>
                </a:solidFill>
                <a:latin typeface="Times New Roman" pitchFamily="18" charset="0"/>
                <a:cs typeface="Times New Roman" pitchFamily="18" charset="0"/>
              </a:rPr>
              <a:t>N</a:t>
            </a:r>
            <a:r>
              <a:rPr lang="en-US" sz="2400" baseline="-25000" dirty="0" err="1" smtClean="0">
                <a:solidFill>
                  <a:srgbClr val="0070C0"/>
                </a:solidFill>
                <a:latin typeface="Times New Roman" pitchFamily="18" charset="0"/>
                <a:cs typeface="Times New Roman" pitchFamily="18" charset="0"/>
              </a:rPr>
              <a:t>prod</a:t>
            </a:r>
            <a:r>
              <a:rPr lang="en-US" sz="2400" dirty="0" smtClean="0">
                <a:solidFill>
                  <a:srgbClr val="0070C0"/>
                </a:solidFill>
                <a:latin typeface="Times New Roman" pitchFamily="18" charset="0"/>
                <a:cs typeface="Times New Roman" pitchFamily="18" charset="0"/>
              </a:rPr>
              <a:t> find 6N with minimal momentum, </a:t>
            </a:r>
            <a:r>
              <a:rPr lang="en-US" sz="2400" dirty="0" err="1" smtClean="0">
                <a:solidFill>
                  <a:srgbClr val="0070C0"/>
                </a:solidFill>
                <a:latin typeface="Times New Roman" pitchFamily="18" charset="0"/>
                <a:cs typeface="Times New Roman" pitchFamily="18" charset="0"/>
              </a:rPr>
              <a:t>p</a:t>
            </a:r>
            <a:r>
              <a:rPr lang="en-US" sz="2400" baseline="-25000" dirty="0" err="1" smtClean="0">
                <a:solidFill>
                  <a:srgbClr val="0070C0"/>
                </a:solidFill>
                <a:latin typeface="Times New Roman" pitchFamily="18" charset="0"/>
                <a:cs typeface="Times New Roman" pitchFamily="18" charset="0"/>
              </a:rPr>
              <a:t>min</a:t>
            </a:r>
            <a:r>
              <a:rPr lang="en-US" sz="2400" dirty="0" smtClean="0">
                <a:solidFill>
                  <a:srgbClr val="0070C0"/>
                </a:solidFill>
                <a:latin typeface="Times New Roman" pitchFamily="18" charset="0"/>
                <a:cs typeface="Times New Roman" pitchFamily="18" charset="0"/>
              </a:rPr>
              <a:t> </a:t>
            </a:r>
          </a:p>
          <a:p>
            <a:pPr algn="just" eaLnBrk="1" hangingPunct="1">
              <a:buFont typeface="Arial" charset="0"/>
              <a:buChar char="•"/>
            </a:pPr>
            <a:r>
              <a:rPr lang="en-US" sz="2400" dirty="0" smtClean="0">
                <a:solidFill>
                  <a:srgbClr val="0070C0"/>
                </a:solidFill>
                <a:latin typeface="Times New Roman" pitchFamily="18" charset="0"/>
                <a:cs typeface="Times New Roman" pitchFamily="18" charset="0"/>
              </a:rPr>
              <a:t> select events with 6N with </a:t>
            </a:r>
            <a:r>
              <a:rPr lang="en-US" sz="2400" dirty="0" err="1" smtClean="0">
                <a:solidFill>
                  <a:srgbClr val="0070C0"/>
                </a:solidFill>
                <a:latin typeface="Times New Roman" pitchFamily="18" charset="0"/>
                <a:cs typeface="Times New Roman" pitchFamily="18" charset="0"/>
              </a:rPr>
              <a:t>p</a:t>
            </a:r>
            <a:r>
              <a:rPr lang="en-US" sz="2400" baseline="-25000" dirty="0" err="1" smtClean="0">
                <a:solidFill>
                  <a:srgbClr val="0070C0"/>
                </a:solidFill>
                <a:latin typeface="Times New Roman" pitchFamily="18" charset="0"/>
                <a:cs typeface="Times New Roman" pitchFamily="18" charset="0"/>
              </a:rPr>
              <a:t>min</a:t>
            </a:r>
            <a:r>
              <a:rPr lang="en-US" sz="2400" dirty="0" smtClean="0">
                <a:solidFill>
                  <a:srgbClr val="0070C0"/>
                </a:solidFill>
                <a:latin typeface="Times New Roman" pitchFamily="18" charset="0"/>
                <a:cs typeface="Times New Roman" pitchFamily="18" charset="0"/>
              </a:rPr>
              <a:t> &lt; </a:t>
            </a:r>
            <a:r>
              <a:rPr lang="en-US" sz="2400" dirty="0" err="1" smtClean="0">
                <a:solidFill>
                  <a:srgbClr val="0070C0"/>
                </a:solidFill>
                <a:latin typeface="Times New Roman" pitchFamily="18" charset="0"/>
                <a:cs typeface="Times New Roman" pitchFamily="18" charset="0"/>
              </a:rPr>
              <a:t>p</a:t>
            </a:r>
            <a:r>
              <a:rPr lang="en-US" sz="2400" baseline="-25000" dirty="0" err="1" smtClean="0">
                <a:solidFill>
                  <a:srgbClr val="0070C0"/>
                </a:solidFill>
                <a:latin typeface="Times New Roman" pitchFamily="18" charset="0"/>
                <a:cs typeface="Times New Roman" pitchFamily="18" charset="0"/>
              </a:rPr>
              <a:t>cut</a:t>
            </a:r>
            <a:r>
              <a:rPr lang="en-US" sz="2400" dirty="0" smtClean="0">
                <a:solidFill>
                  <a:srgbClr val="0070C0"/>
                </a:solidFill>
                <a:latin typeface="Times New Roman" pitchFamily="18" charset="0"/>
                <a:cs typeface="Times New Roman" pitchFamily="18" charset="0"/>
              </a:rPr>
              <a:t> (=100 </a:t>
            </a:r>
            <a:r>
              <a:rPr lang="en-US" sz="2400" dirty="0" err="1" smtClean="0">
                <a:solidFill>
                  <a:srgbClr val="0070C0"/>
                </a:solidFill>
                <a:latin typeface="Times New Roman" pitchFamily="18" charset="0"/>
                <a:cs typeface="Times New Roman" pitchFamily="18" charset="0"/>
              </a:rPr>
              <a:t>MeV</a:t>
            </a:r>
            <a:r>
              <a:rPr lang="en-US" sz="2400" dirty="0" smtClean="0">
                <a:solidFill>
                  <a:srgbClr val="0070C0"/>
                </a:solidFill>
                <a:latin typeface="Times New Roman" pitchFamily="18" charset="0"/>
                <a:cs typeface="Times New Roman" pitchFamily="18" charset="0"/>
              </a:rPr>
              <a:t>/c)</a:t>
            </a:r>
          </a:p>
          <a:p>
            <a:pPr algn="just" eaLnBrk="1" hangingPunct="1">
              <a:buFont typeface="Arial" charset="0"/>
              <a:buChar char="•"/>
            </a:pPr>
            <a:r>
              <a:rPr lang="en-US" sz="2400" dirty="0" smtClean="0">
                <a:solidFill>
                  <a:srgbClr val="0070C0"/>
                </a:solidFill>
                <a:latin typeface="Times New Roman" pitchFamily="18" charset="0"/>
                <a:cs typeface="Times New Roman" pitchFamily="18" charset="0"/>
              </a:rPr>
              <a:t> remove this 6N from each event, rest nucleons - background</a:t>
            </a:r>
          </a:p>
          <a:p>
            <a:pPr algn="just" eaLnBrk="1" hangingPunct="1">
              <a:buFont typeface="Arial" charset="0"/>
              <a:buChar char="•"/>
            </a:pPr>
            <a:r>
              <a:rPr lang="en-US" sz="2400" dirty="0" smtClean="0">
                <a:solidFill>
                  <a:srgbClr val="0070C0"/>
                </a:solidFill>
                <a:latin typeface="Times New Roman" pitchFamily="18" charset="0"/>
                <a:cs typeface="Times New Roman" pitchFamily="18" charset="0"/>
              </a:rPr>
              <a:t> add the </a:t>
            </a:r>
            <a:r>
              <a:rPr lang="el-GR" sz="2400" dirty="0" smtClean="0">
                <a:solidFill>
                  <a:srgbClr val="0070C0"/>
                </a:solidFill>
                <a:latin typeface="Times New Roman" pitchFamily="18" charset="0"/>
                <a:cs typeface="Times New Roman" pitchFamily="18" charset="0"/>
              </a:rPr>
              <a:t>π</a:t>
            </a:r>
            <a:r>
              <a:rPr lang="en-US" sz="2400" baseline="30000" dirty="0" smtClean="0">
                <a:solidFill>
                  <a:srgbClr val="0070C0"/>
                </a:solidFill>
                <a:latin typeface="Times New Roman" pitchFamily="18" charset="0"/>
                <a:cs typeface="Times New Roman" pitchFamily="18" charset="0"/>
              </a:rPr>
              <a:t>0</a:t>
            </a:r>
            <a:r>
              <a:rPr lang="en-US" sz="2400" dirty="0" smtClean="0">
                <a:solidFill>
                  <a:srgbClr val="0070C0"/>
                </a:solidFill>
                <a:latin typeface="Times New Roman" pitchFamily="18" charset="0"/>
                <a:cs typeface="Times New Roman" pitchFamily="18" charset="0"/>
              </a:rPr>
              <a:t>+6N system, these 6N – signal</a:t>
            </a:r>
          </a:p>
          <a:p>
            <a:pPr algn="just" eaLnBrk="1" hangingPunct="1">
              <a:buFont typeface="Arial" charset="0"/>
              <a:buChar char="•"/>
            </a:pPr>
            <a:r>
              <a:rPr lang="en-US" sz="2400" dirty="0" err="1" smtClean="0">
                <a:solidFill>
                  <a:srgbClr val="FF0000"/>
                </a:solidFill>
                <a:latin typeface="Times New Roman" pitchFamily="18" charset="0"/>
                <a:cs typeface="Times New Roman" pitchFamily="18" charset="0"/>
              </a:rPr>
              <a:t>S.Kiselev</a:t>
            </a:r>
            <a:r>
              <a:rPr lang="en-US" sz="2400" dirty="0" smtClean="0">
                <a:solidFill>
                  <a:srgbClr val="FF0000"/>
                </a:solidFill>
                <a:latin typeface="Times New Roman" pitchFamily="18" charset="0"/>
                <a:cs typeface="Times New Roman" pitchFamily="18" charset="0"/>
              </a:rPr>
              <a:t> for the FLINT collaboration</a:t>
            </a:r>
            <a:endParaRPr lang="en-US" sz="2400" dirty="0" smtClean="0">
              <a:solidFill>
                <a:srgbClr val="0070C0"/>
              </a:solidFill>
              <a:latin typeface="Times New Roman" pitchFamily="18" charset="0"/>
              <a:cs typeface="Times New Roman" pitchFamily="18" charset="0"/>
            </a:endParaRPr>
          </a:p>
          <a:p>
            <a:pPr algn="just" eaLnBrk="1" hangingPunct="1">
              <a:buFont typeface="Arial" charset="0"/>
              <a:buChar char="•"/>
            </a:pPr>
            <a:endParaRPr lang="en-US" sz="2400" dirty="0" smtClean="0">
              <a:solidFill>
                <a:srgbClr val="0070C0"/>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pPr>
              <a:defRPr/>
            </a:pPr>
            <a:fld id="{D4FD46A0-8C29-4867-B76D-383978C96B72}" type="slidenum">
              <a:rPr lang="en-US"/>
              <a:pPr>
                <a:defRPr/>
              </a:pPr>
              <a:t>21</a:t>
            </a:fld>
            <a:endParaRPr lang="en-US"/>
          </a:p>
        </p:txBody>
      </p:sp>
      <p:sp>
        <p:nvSpPr>
          <p:cNvPr id="7" name="Нижний колонтитул 6"/>
          <p:cNvSpPr>
            <a:spLocks noGrp="1"/>
          </p:cNvSpPr>
          <p:nvPr>
            <p:ph type="ftr" sz="quarter" idx="11"/>
          </p:nvPr>
        </p:nvSpPr>
        <p:spPr>
          <a:xfrm>
            <a:off x="2411412" y="6597650"/>
            <a:ext cx="5976231" cy="287338"/>
          </a:xfrm>
        </p:spPr>
        <p:txBody>
          <a:bodyPr/>
          <a:lstStyle/>
          <a:p>
            <a:pPr>
              <a:defRPr/>
            </a:pPr>
            <a:r>
              <a:rPr lang="en-US" dirty="0" err="1" smtClean="0"/>
              <a:t>A.Stavinskiy,July</a:t>
            </a:r>
            <a:r>
              <a:rPr lang="en-US" dirty="0" smtClean="0"/>
              <a:t> 2011,Triggered </a:t>
            </a:r>
            <a:r>
              <a:rPr lang="en-US" dirty="0" err="1" smtClean="0"/>
              <a:t>femtoscopy</a:t>
            </a:r>
            <a:r>
              <a:rPr lang="en-US" dirty="0" smtClean="0"/>
              <a:t> and DQM,Nantes,GDRE-11</a:t>
            </a:r>
            <a:endParaRPr lang="ru-RU"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350728"/>
            <a:ext cx="8229600" cy="566803"/>
          </a:xfrm>
        </p:spPr>
        <p:txBody>
          <a:bodyPr/>
          <a:lstStyle/>
          <a:p>
            <a:r>
              <a:rPr lang="en-US" sz="3200" dirty="0" smtClean="0">
                <a:solidFill>
                  <a:srgbClr val="FF0000"/>
                </a:solidFill>
                <a:latin typeface="Times New Roman" pitchFamily="18" charset="0"/>
                <a:cs typeface="Times New Roman" pitchFamily="18" charset="0"/>
              </a:rPr>
              <a:t>The background and the signal</a:t>
            </a:r>
            <a:endParaRPr lang="en-US" sz="3200" dirty="0" smtClean="0"/>
          </a:p>
        </p:txBody>
      </p:sp>
      <p:sp>
        <p:nvSpPr>
          <p:cNvPr id="5" name="Slide Number Placeholder 4"/>
          <p:cNvSpPr>
            <a:spLocks noGrp="1"/>
          </p:cNvSpPr>
          <p:nvPr>
            <p:ph type="sldNum" sz="quarter" idx="12"/>
          </p:nvPr>
        </p:nvSpPr>
        <p:spPr/>
        <p:txBody>
          <a:bodyPr/>
          <a:lstStyle/>
          <a:p>
            <a:pPr>
              <a:defRPr/>
            </a:pPr>
            <a:fld id="{596B42FC-B916-454C-B6A9-F0E4B6A3D587}" type="slidenum">
              <a:rPr lang="en-US" smtClean="0"/>
              <a:pPr>
                <a:defRPr/>
              </a:pPr>
              <a:t>22</a:t>
            </a:fld>
            <a:endParaRPr lang="en-US"/>
          </a:p>
        </p:txBody>
      </p:sp>
      <p:pic>
        <p:nvPicPr>
          <p:cNvPr id="6150" name="Picture 3" descr="C:\Users\kiselev\Documents\flucton\CBe3.2\cPtYrap.eps"/>
          <p:cNvPicPr>
            <a:picLocks noChangeAspect="1" noChangeArrowheads="1"/>
          </p:cNvPicPr>
          <p:nvPr/>
        </p:nvPicPr>
        <p:blipFill>
          <a:blip r:embed="rId2"/>
          <a:srcRect/>
          <a:stretch>
            <a:fillRect/>
          </a:stretch>
        </p:blipFill>
        <p:spPr bwMode="auto">
          <a:xfrm>
            <a:off x="0" y="2057400"/>
            <a:ext cx="9144000" cy="2919413"/>
          </a:xfrm>
          <a:prstGeom prst="rect">
            <a:avLst/>
          </a:prstGeom>
          <a:noFill/>
          <a:ln w="9525">
            <a:noFill/>
            <a:miter lim="800000"/>
            <a:headEnd/>
            <a:tailEnd/>
          </a:ln>
        </p:spPr>
      </p:pic>
      <p:sp>
        <p:nvSpPr>
          <p:cNvPr id="6151" name="TextBox 7"/>
          <p:cNvSpPr txBox="1">
            <a:spLocks noChangeArrowheads="1"/>
          </p:cNvSpPr>
          <p:nvPr/>
        </p:nvSpPr>
        <p:spPr bwMode="auto">
          <a:xfrm>
            <a:off x="2209800" y="1066800"/>
            <a:ext cx="4310063" cy="461963"/>
          </a:xfrm>
          <a:prstGeom prst="rect">
            <a:avLst/>
          </a:prstGeom>
          <a:noFill/>
          <a:ln w="9525">
            <a:noFill/>
            <a:miter lim="800000"/>
            <a:headEnd/>
            <a:tailEnd/>
          </a:ln>
        </p:spPr>
        <p:txBody>
          <a:bodyPr wrap="none">
            <a:spAutoFit/>
          </a:bodyPr>
          <a:lstStyle/>
          <a:p>
            <a:r>
              <a:rPr lang="en-US" sz="2400">
                <a:solidFill>
                  <a:srgbClr val="0070C0"/>
                </a:solidFill>
                <a:latin typeface="Times New Roman" pitchFamily="18" charset="0"/>
                <a:cs typeface="Times New Roman" pitchFamily="18" charset="0"/>
              </a:rPr>
              <a:t>will detect only charged nucleons</a:t>
            </a:r>
          </a:p>
        </p:txBody>
      </p:sp>
      <p:sp>
        <p:nvSpPr>
          <p:cNvPr id="6152" name="TextBox 8"/>
          <p:cNvSpPr txBox="1">
            <a:spLocks noChangeArrowheads="1"/>
          </p:cNvSpPr>
          <p:nvPr/>
        </p:nvSpPr>
        <p:spPr bwMode="auto">
          <a:xfrm>
            <a:off x="838200" y="5029200"/>
            <a:ext cx="8218488" cy="461963"/>
          </a:xfrm>
          <a:prstGeom prst="rect">
            <a:avLst/>
          </a:prstGeom>
          <a:noFill/>
          <a:ln w="9525">
            <a:noFill/>
            <a:miter lim="800000"/>
            <a:headEnd/>
            <a:tailEnd/>
          </a:ln>
        </p:spPr>
        <p:txBody>
          <a:bodyPr wrap="none">
            <a:spAutoFit/>
          </a:bodyPr>
          <a:lstStyle/>
          <a:p>
            <a:r>
              <a:rPr lang="en-US" sz="2400">
                <a:solidFill>
                  <a:srgbClr val="0070C0"/>
                </a:solidFill>
                <a:latin typeface="Times New Roman" pitchFamily="18" charset="0"/>
                <a:cs typeface="Times New Roman" pitchFamily="18" charset="0"/>
              </a:rPr>
              <a:t>Background                        signal                  Background+ signal </a:t>
            </a:r>
          </a:p>
        </p:txBody>
      </p:sp>
      <p:sp>
        <p:nvSpPr>
          <p:cNvPr id="6153" name="TextBox 9"/>
          <p:cNvSpPr txBox="1">
            <a:spLocks noChangeArrowheads="1"/>
          </p:cNvSpPr>
          <p:nvPr/>
        </p:nvSpPr>
        <p:spPr bwMode="auto">
          <a:xfrm>
            <a:off x="914400" y="5638800"/>
            <a:ext cx="7458075" cy="523875"/>
          </a:xfrm>
          <a:prstGeom prst="rect">
            <a:avLst/>
          </a:prstGeom>
          <a:noFill/>
          <a:ln w="9525">
            <a:noFill/>
            <a:miter lim="800000"/>
            <a:headEnd/>
            <a:tailEnd/>
          </a:ln>
        </p:spPr>
        <p:txBody>
          <a:bodyPr wrap="none">
            <a:spAutoFit/>
          </a:bodyPr>
          <a:lstStyle/>
          <a:p>
            <a:r>
              <a:rPr lang="en-US" sz="2800">
                <a:solidFill>
                  <a:srgbClr val="0070C0"/>
                </a:solidFill>
                <a:latin typeface="Times New Roman" pitchFamily="18" charset="0"/>
                <a:cs typeface="Times New Roman" pitchFamily="18" charset="0"/>
              </a:rPr>
              <a:t>a strong peak from the signal, S/B ~ 0.35/0.05 = 7 </a:t>
            </a:r>
          </a:p>
        </p:txBody>
      </p:sp>
      <p:sp>
        <p:nvSpPr>
          <p:cNvPr id="6154" name="TextBox 9"/>
          <p:cNvSpPr txBox="1">
            <a:spLocks noChangeArrowheads="1"/>
          </p:cNvSpPr>
          <p:nvPr/>
        </p:nvSpPr>
        <p:spPr bwMode="auto">
          <a:xfrm>
            <a:off x="533400" y="1600200"/>
            <a:ext cx="2184400" cy="461963"/>
          </a:xfrm>
          <a:prstGeom prst="rect">
            <a:avLst/>
          </a:prstGeom>
          <a:noFill/>
          <a:ln w="9525">
            <a:noFill/>
            <a:miter lim="800000"/>
            <a:headEnd/>
            <a:tailEnd/>
          </a:ln>
        </p:spPr>
        <p:txBody>
          <a:bodyPr wrap="none">
            <a:spAutoFit/>
          </a:bodyPr>
          <a:lstStyle/>
          <a:p>
            <a:r>
              <a:rPr lang="en-US" sz="2400">
                <a:solidFill>
                  <a:srgbClr val="0070C0"/>
                </a:solidFill>
                <a:latin typeface="Times New Roman" pitchFamily="18" charset="0"/>
                <a:cs typeface="Times New Roman" pitchFamily="18" charset="0"/>
              </a:rPr>
              <a:t>3.6 p in the bkg.</a:t>
            </a:r>
          </a:p>
        </p:txBody>
      </p:sp>
      <p:sp>
        <p:nvSpPr>
          <p:cNvPr id="11" name="Нижний колонтитул 10"/>
          <p:cNvSpPr>
            <a:spLocks noGrp="1"/>
          </p:cNvSpPr>
          <p:nvPr>
            <p:ph type="ftr" sz="quarter" idx="11"/>
          </p:nvPr>
        </p:nvSpPr>
        <p:spPr>
          <a:xfrm>
            <a:off x="2411412" y="6597650"/>
            <a:ext cx="6156855" cy="287338"/>
          </a:xfrm>
        </p:spPr>
        <p:txBody>
          <a:bodyPr/>
          <a:lstStyle/>
          <a:p>
            <a:pPr>
              <a:defRPr/>
            </a:pPr>
            <a:r>
              <a:rPr lang="en-US" dirty="0" err="1" smtClean="0"/>
              <a:t>A.Stavinskiy,July</a:t>
            </a:r>
            <a:r>
              <a:rPr lang="en-US" dirty="0" smtClean="0"/>
              <a:t> 2011,Triggered </a:t>
            </a:r>
            <a:r>
              <a:rPr lang="en-US" dirty="0" err="1" smtClean="0"/>
              <a:t>femtoscopy</a:t>
            </a:r>
            <a:r>
              <a:rPr lang="en-US" dirty="0" smtClean="0"/>
              <a:t> and DQM,Nantes,GDRE-11</a:t>
            </a:r>
            <a:endParaRPr lang="ru-RU"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E24DFD85-E723-4E11-8488-0A87548EBE00}" type="slidenum">
              <a:rPr lang="ru-RU" smtClean="0"/>
              <a:pPr>
                <a:defRPr/>
              </a:pPr>
              <a:t>23</a:t>
            </a:fld>
            <a:endParaRPr lang="ru-RU"/>
          </a:p>
        </p:txBody>
      </p:sp>
      <p:sp>
        <p:nvSpPr>
          <p:cNvPr id="5" name="Title 1"/>
          <p:cNvSpPr txBox="1">
            <a:spLocks/>
          </p:cNvSpPr>
          <p:nvPr/>
        </p:nvSpPr>
        <p:spPr>
          <a:xfrm>
            <a:off x="457200" y="576196"/>
            <a:ext cx="8229600" cy="566803"/>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rgbClr val="FF0000"/>
                </a:solidFill>
                <a:effectLst/>
                <a:uLnTx/>
                <a:uFillTx/>
                <a:latin typeface="Times New Roman" pitchFamily="18" charset="0"/>
                <a:ea typeface="+mj-ea"/>
                <a:cs typeface="Times New Roman" pitchFamily="18" charset="0"/>
              </a:rPr>
              <a:t>Droplet</a:t>
            </a:r>
            <a:r>
              <a:rPr kumimoji="0" lang="en-US" sz="3200" b="0" i="0" u="none" strike="noStrike" kern="0" cap="none" spc="0" normalizeH="0" noProof="0" dirty="0" smtClean="0">
                <a:ln>
                  <a:noFill/>
                </a:ln>
                <a:solidFill>
                  <a:srgbClr val="FF0000"/>
                </a:solidFill>
                <a:effectLst/>
                <a:uLnTx/>
                <a:uFillTx/>
                <a:latin typeface="Times New Roman" pitchFamily="18" charset="0"/>
                <a:ea typeface="+mj-ea"/>
                <a:cs typeface="Times New Roman" pitchFamily="18" charset="0"/>
              </a:rPr>
              <a:t> size </a:t>
            </a:r>
            <a:endParaRPr kumimoji="0" lang="en-US" sz="3200" b="0" i="0" u="none" strike="noStrike" kern="0" cap="none" spc="0" normalizeH="0" baseline="0" noProof="0" dirty="0" smtClean="0">
              <a:ln>
                <a:noFill/>
              </a:ln>
              <a:solidFill>
                <a:srgbClr val="FF9933"/>
              </a:solidFill>
              <a:effectLst/>
              <a:uLnTx/>
              <a:uFillTx/>
              <a:latin typeface="+mj-lt"/>
              <a:ea typeface="+mj-ea"/>
              <a:cs typeface="+mj-cs"/>
            </a:endParaRPr>
          </a:p>
        </p:txBody>
      </p:sp>
      <p:pic>
        <p:nvPicPr>
          <p:cNvPr id="6" name="Picture 7"/>
          <p:cNvPicPr>
            <a:picLocks noChangeAspect="1" noChangeArrowheads="1"/>
          </p:cNvPicPr>
          <p:nvPr/>
        </p:nvPicPr>
        <p:blipFill>
          <a:blip r:embed="rId2">
            <a:clrChange>
              <a:clrFrom>
                <a:srgbClr val="FFFFFF"/>
              </a:clrFrom>
              <a:clrTo>
                <a:srgbClr val="FFFFFF">
                  <a:alpha val="0"/>
                </a:srgbClr>
              </a:clrTo>
            </a:clrChange>
            <a:lum contrast="6000"/>
          </a:blip>
          <a:srcRect/>
          <a:stretch>
            <a:fillRect/>
          </a:stretch>
        </p:blipFill>
        <p:spPr bwMode="auto">
          <a:xfrm>
            <a:off x="3369502" y="970136"/>
            <a:ext cx="4985359" cy="4985357"/>
          </a:xfrm>
          <a:prstGeom prst="rect">
            <a:avLst/>
          </a:prstGeom>
          <a:noFill/>
          <a:ln w="9525">
            <a:noFill/>
            <a:miter lim="800000"/>
            <a:headEnd/>
            <a:tailEnd/>
          </a:ln>
        </p:spPr>
      </p:pic>
      <p:sp>
        <p:nvSpPr>
          <p:cNvPr id="7" name="Rectangle 6"/>
          <p:cNvSpPr>
            <a:spLocks noChangeArrowheads="1"/>
          </p:cNvSpPr>
          <p:nvPr/>
        </p:nvSpPr>
        <p:spPr bwMode="auto">
          <a:xfrm>
            <a:off x="187890" y="5169596"/>
            <a:ext cx="3532340" cy="523220"/>
          </a:xfrm>
          <a:prstGeom prst="rect">
            <a:avLst/>
          </a:prstGeom>
          <a:noFill/>
          <a:ln w="9525">
            <a:noFill/>
            <a:miter lim="800000"/>
            <a:headEnd/>
            <a:tailEnd/>
          </a:ln>
        </p:spPr>
        <p:txBody>
          <a:bodyPr wrap="square" anchor="ctr">
            <a:spAutoFit/>
          </a:bodyPr>
          <a:lstStyle/>
          <a:p>
            <a:r>
              <a:rPr lang="en-US" sz="1400" dirty="0"/>
              <a:t>A.Stavinsky.et al., </a:t>
            </a:r>
            <a:r>
              <a:rPr lang="en-US" sz="1400" dirty="0" err="1"/>
              <a:t>Phys.Rev.Lett</a:t>
            </a:r>
            <a:r>
              <a:rPr lang="en-US" sz="1400" dirty="0"/>
              <a:t>. 93,192301 (2004</a:t>
            </a:r>
            <a:r>
              <a:rPr lang="en-US" sz="1400" dirty="0" smtClean="0"/>
              <a:t>), CLAS-collaboration</a:t>
            </a:r>
            <a:endParaRPr lang="ru-RU" sz="1400" dirty="0"/>
          </a:p>
        </p:txBody>
      </p:sp>
      <p:sp>
        <p:nvSpPr>
          <p:cNvPr id="8" name="Прямоугольник 7"/>
          <p:cNvSpPr/>
          <p:nvPr/>
        </p:nvSpPr>
        <p:spPr>
          <a:xfrm>
            <a:off x="382044" y="4483698"/>
            <a:ext cx="2461364" cy="646331"/>
          </a:xfrm>
          <a:prstGeom prst="rect">
            <a:avLst/>
          </a:prstGeom>
        </p:spPr>
        <p:txBody>
          <a:bodyPr wrap="square">
            <a:spAutoFit/>
          </a:bodyPr>
          <a:lstStyle/>
          <a:p>
            <a:r>
              <a:rPr lang="en-US" dirty="0" smtClean="0"/>
              <a:t>JLAB: (</a:t>
            </a:r>
            <a:r>
              <a:rPr lang="en-US" dirty="0" err="1" smtClean="0"/>
              <a:t>e+A</a:t>
            </a:r>
            <a:r>
              <a:rPr lang="en-US" dirty="0" smtClean="0"/>
              <a:t>-&gt;</a:t>
            </a:r>
            <a:r>
              <a:rPr lang="en-US" dirty="0" err="1" smtClean="0"/>
              <a:t>e’ppX</a:t>
            </a:r>
            <a:r>
              <a:rPr lang="en-US" dirty="0" smtClean="0"/>
              <a:t>)</a:t>
            </a:r>
          </a:p>
          <a:p>
            <a:r>
              <a:rPr lang="en-US" dirty="0" smtClean="0"/>
              <a:t>N1+N2=N2~3</a:t>
            </a:r>
            <a:endParaRPr lang="ru-RU" dirty="0"/>
          </a:p>
        </p:txBody>
      </p:sp>
      <p:sp>
        <p:nvSpPr>
          <p:cNvPr id="10" name="Нижний колонтитул 9"/>
          <p:cNvSpPr>
            <a:spLocks noGrp="1"/>
          </p:cNvSpPr>
          <p:nvPr>
            <p:ph type="ftr" sz="quarter" idx="11"/>
          </p:nvPr>
        </p:nvSpPr>
        <p:spPr>
          <a:xfrm>
            <a:off x="2411412" y="6597650"/>
            <a:ext cx="6066543" cy="287338"/>
          </a:xfrm>
        </p:spPr>
        <p:txBody>
          <a:bodyPr/>
          <a:lstStyle/>
          <a:p>
            <a:pPr>
              <a:defRPr/>
            </a:pPr>
            <a:r>
              <a:rPr lang="en-US" dirty="0" err="1" smtClean="0"/>
              <a:t>A.Stavinskiy,July</a:t>
            </a:r>
            <a:r>
              <a:rPr lang="en-US" dirty="0" smtClean="0"/>
              <a:t> 2011,Triggered </a:t>
            </a:r>
            <a:r>
              <a:rPr lang="en-US" dirty="0" err="1" smtClean="0"/>
              <a:t>femtoscopy</a:t>
            </a:r>
            <a:r>
              <a:rPr lang="en-US" dirty="0" smtClean="0"/>
              <a:t> and DQM,Nantes,GDRE-11</a:t>
            </a:r>
            <a:endParaRPr lang="ru-RU" dirty="0"/>
          </a:p>
        </p:txBody>
      </p:sp>
      <p:sp>
        <p:nvSpPr>
          <p:cNvPr id="11" name="Text Box 8"/>
          <p:cNvSpPr txBox="1">
            <a:spLocks noChangeArrowheads="1"/>
          </p:cNvSpPr>
          <p:nvPr/>
        </p:nvSpPr>
        <p:spPr bwMode="auto">
          <a:xfrm>
            <a:off x="370966" y="6018428"/>
            <a:ext cx="8095701" cy="430887"/>
          </a:xfrm>
          <a:prstGeom prst="rect">
            <a:avLst/>
          </a:prstGeom>
          <a:noFill/>
          <a:ln w="9525">
            <a:noFill/>
            <a:miter lim="800000"/>
            <a:headEnd/>
            <a:tailEnd/>
          </a:ln>
        </p:spPr>
        <p:txBody>
          <a:bodyPr wrap="square" lIns="0" tIns="0" rIns="0" bIns="0">
            <a:spAutoFit/>
          </a:bodyPr>
          <a:lstStyle/>
          <a:p>
            <a:pPr defTabSz="828675" hangingPunct="0">
              <a:buClr>
                <a:srgbClr val="000000"/>
              </a:buClr>
              <a:buSzPct val="45000"/>
              <a:buFont typeface="StarSymbol" charset="0"/>
              <a:buNone/>
              <a:tabLst>
                <a:tab pos="657225" algn="l"/>
                <a:tab pos="1312863" algn="l"/>
              </a:tabLst>
            </a:pPr>
            <a:r>
              <a:rPr lang="en-GB" sz="2800" dirty="0" smtClean="0">
                <a:solidFill>
                  <a:srgbClr val="FF0000"/>
                </a:solidFill>
              </a:rPr>
              <a:t>If </a:t>
            </a:r>
            <a:r>
              <a:rPr lang="en-US" sz="2800" kern="0" dirty="0" smtClean="0">
                <a:solidFill>
                  <a:srgbClr val="FF0000"/>
                </a:solidFill>
                <a:latin typeface="Times New Roman" pitchFamily="18" charset="0"/>
                <a:cs typeface="Times New Roman" pitchFamily="18" charset="0"/>
              </a:rPr>
              <a:t>N1+N2&gt;5 and </a:t>
            </a:r>
            <a:r>
              <a:rPr lang="en-GB" sz="2800" dirty="0" smtClean="0">
                <a:solidFill>
                  <a:srgbClr val="FF0000"/>
                </a:solidFill>
              </a:rPr>
              <a:t>r</a:t>
            </a:r>
            <a:r>
              <a:rPr lang="en-GB" sz="2800" baseline="-25000" dirty="0" smtClean="0">
                <a:solidFill>
                  <a:srgbClr val="FF0000"/>
                </a:solidFill>
              </a:rPr>
              <a:t>f</a:t>
            </a:r>
            <a:r>
              <a:rPr lang="en-GB" sz="2800" dirty="0" smtClean="0">
                <a:solidFill>
                  <a:srgbClr val="FF0000"/>
                </a:solidFill>
              </a:rPr>
              <a:t>~1-1.5fm- </a:t>
            </a:r>
            <a:r>
              <a:rPr lang="en-GB" sz="2800" dirty="0" err="1" smtClean="0">
                <a:solidFill>
                  <a:srgbClr val="FF0000"/>
                </a:solidFill>
              </a:rPr>
              <a:t>multifermion</a:t>
            </a:r>
            <a:r>
              <a:rPr lang="en-GB" sz="2800" dirty="0" smtClean="0">
                <a:solidFill>
                  <a:srgbClr val="FF0000"/>
                </a:solidFill>
              </a:rPr>
              <a:t> effects</a:t>
            </a:r>
            <a:endParaRPr lang="en-GB" sz="2800" dirty="0">
              <a:solidFill>
                <a:srgbClr val="FF0000"/>
              </a:solidFill>
            </a:endParaRPr>
          </a:p>
        </p:txBody>
      </p:sp>
      <p:sp>
        <p:nvSpPr>
          <p:cNvPr id="12" name="Title 1"/>
          <p:cNvSpPr txBox="1">
            <a:spLocks/>
          </p:cNvSpPr>
          <p:nvPr/>
        </p:nvSpPr>
        <p:spPr>
          <a:xfrm>
            <a:off x="-1817511" y="875352"/>
            <a:ext cx="5068711" cy="566803"/>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noProof="0" dirty="0" smtClean="0">
                <a:ln>
                  <a:noFill/>
                </a:ln>
                <a:solidFill>
                  <a:srgbClr val="FF0000"/>
                </a:solidFill>
                <a:effectLst/>
                <a:uLnTx/>
                <a:uFillTx/>
                <a:latin typeface="Times New Roman" pitchFamily="18" charset="0"/>
                <a:ea typeface="+mj-ea"/>
                <a:cs typeface="Times New Roman" pitchFamily="18" charset="0"/>
              </a:rPr>
              <a:t> </a:t>
            </a:r>
            <a:endParaRPr kumimoji="0" lang="en-US" sz="3200" b="0" i="0" u="none" strike="noStrike" kern="0" cap="none" spc="0" normalizeH="0" baseline="0" noProof="0" dirty="0" smtClean="0">
              <a:ln>
                <a:noFill/>
              </a:ln>
              <a:solidFill>
                <a:srgbClr val="FF9933"/>
              </a:solidFill>
              <a:effectLst/>
              <a:uLnTx/>
              <a:uFillTx/>
              <a:latin typeface="+mj-lt"/>
              <a:ea typeface="+mj-ea"/>
              <a:cs typeface="+mj-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Номер слайда 5"/>
          <p:cNvSpPr>
            <a:spLocks noGrp="1"/>
          </p:cNvSpPr>
          <p:nvPr>
            <p:ph type="sldNum" sz="quarter" idx="12"/>
          </p:nvPr>
        </p:nvSpPr>
        <p:spPr>
          <a:noFill/>
        </p:spPr>
        <p:txBody>
          <a:bodyPr/>
          <a:lstStyle/>
          <a:p>
            <a:fld id="{77FFC256-91E1-4C90-9986-2E9DEE179A7A}" type="slidenum">
              <a:rPr lang="ru-RU">
                <a:latin typeface="Arial" charset="0"/>
              </a:rPr>
              <a:pPr/>
              <a:t>24</a:t>
            </a:fld>
            <a:endParaRPr lang="ru-RU">
              <a:latin typeface="Arial" charset="0"/>
            </a:endParaRPr>
          </a:p>
        </p:txBody>
      </p:sp>
      <p:sp>
        <p:nvSpPr>
          <p:cNvPr id="25605" name="Rectangle 2"/>
          <p:cNvSpPr>
            <a:spLocks noGrp="1" noChangeArrowheads="1"/>
          </p:cNvSpPr>
          <p:nvPr>
            <p:ph type="title"/>
          </p:nvPr>
        </p:nvSpPr>
        <p:spPr>
          <a:xfrm>
            <a:off x="1527175" y="223838"/>
            <a:ext cx="5762625" cy="1042987"/>
          </a:xfrm>
        </p:spPr>
        <p:txBody>
          <a:bodyPr/>
          <a:lstStyle/>
          <a:p>
            <a:pPr eaLnBrk="1" hangingPunct="1"/>
            <a:r>
              <a:rPr lang="en-US" sz="4000" smtClean="0"/>
              <a:t> </a:t>
            </a:r>
            <a:r>
              <a:rPr lang="en-US" sz="4000" smtClean="0">
                <a:solidFill>
                  <a:schemeClr val="hlink"/>
                </a:solidFill>
              </a:rPr>
              <a:t>Neutron detector for FLINT</a:t>
            </a:r>
            <a:endParaRPr lang="ru-RU" sz="4000" smtClean="0">
              <a:solidFill>
                <a:schemeClr val="hlink"/>
              </a:solidFill>
            </a:endParaRPr>
          </a:p>
        </p:txBody>
      </p:sp>
      <p:sp>
        <p:nvSpPr>
          <p:cNvPr id="25606" name="Rectangle 3"/>
          <p:cNvSpPr>
            <a:spLocks noGrp="1" noChangeArrowheads="1"/>
          </p:cNvSpPr>
          <p:nvPr>
            <p:ph type="body" idx="1"/>
          </p:nvPr>
        </p:nvSpPr>
        <p:spPr/>
        <p:txBody>
          <a:bodyPr/>
          <a:lstStyle/>
          <a:p>
            <a:pPr eaLnBrk="1" hangingPunct="1">
              <a:buFontTx/>
              <a:buNone/>
            </a:pPr>
            <a:r>
              <a:rPr lang="en-US" smtClean="0"/>
              <a:t> </a:t>
            </a:r>
            <a:endParaRPr lang="ru-RU" smtClean="0"/>
          </a:p>
        </p:txBody>
      </p:sp>
      <p:pic>
        <p:nvPicPr>
          <p:cNvPr id="25607" name="Picture 4" descr="2008-октябрь-ИТЭФ-2 022"/>
          <p:cNvPicPr>
            <a:picLocks noChangeAspect="1" noChangeArrowheads="1"/>
          </p:cNvPicPr>
          <p:nvPr/>
        </p:nvPicPr>
        <p:blipFill>
          <a:blip r:embed="rId2"/>
          <a:srcRect/>
          <a:stretch>
            <a:fillRect/>
          </a:stretch>
        </p:blipFill>
        <p:spPr bwMode="auto">
          <a:xfrm>
            <a:off x="0" y="1354138"/>
            <a:ext cx="3400425" cy="3179762"/>
          </a:xfrm>
          <a:prstGeom prst="rect">
            <a:avLst/>
          </a:prstGeom>
          <a:noFill/>
          <a:ln w="9525">
            <a:noFill/>
            <a:miter lim="800000"/>
            <a:headEnd/>
            <a:tailEnd/>
          </a:ln>
        </p:spPr>
      </p:pic>
      <p:sp>
        <p:nvSpPr>
          <p:cNvPr id="25608" name="Text Box 5"/>
          <p:cNvSpPr txBox="1">
            <a:spLocks noChangeArrowheads="1"/>
          </p:cNvSpPr>
          <p:nvPr/>
        </p:nvSpPr>
        <p:spPr bwMode="auto">
          <a:xfrm>
            <a:off x="188913" y="4545013"/>
            <a:ext cx="4327525" cy="2017712"/>
          </a:xfrm>
          <a:prstGeom prst="rect">
            <a:avLst/>
          </a:prstGeom>
          <a:noFill/>
          <a:ln w="9525">
            <a:noFill/>
            <a:miter lim="800000"/>
            <a:headEnd/>
            <a:tailEnd/>
          </a:ln>
        </p:spPr>
        <p:txBody>
          <a:bodyPr>
            <a:spAutoFit/>
          </a:bodyPr>
          <a:lstStyle/>
          <a:p>
            <a:pPr>
              <a:spcBef>
                <a:spcPct val="50000"/>
              </a:spcBef>
            </a:pPr>
            <a:r>
              <a:rPr lang="en-US">
                <a:ea typeface="ＭＳ Ｐゴシック" pitchFamily="34" charset="-128"/>
              </a:rPr>
              <a:t>Plastic Scintillator  96 * 96 * 128 mm</a:t>
            </a:r>
            <a:r>
              <a:rPr lang="en-US" baseline="30000">
                <a:ea typeface="ＭＳ Ｐゴシック" pitchFamily="34" charset="-128"/>
              </a:rPr>
              <a:t>3</a:t>
            </a:r>
          </a:p>
          <a:p>
            <a:pPr>
              <a:spcBef>
                <a:spcPct val="50000"/>
              </a:spcBef>
            </a:pPr>
            <a:r>
              <a:rPr lang="en-US">
                <a:ea typeface="ＭＳ Ｐゴシック" pitchFamily="34" charset="-128"/>
              </a:rPr>
              <a:t>Fiber: KYRARAY,Y-11,d =1mm, </a:t>
            </a:r>
          </a:p>
          <a:p>
            <a:pPr>
              <a:spcBef>
                <a:spcPct val="50000"/>
              </a:spcBef>
            </a:pPr>
            <a:r>
              <a:rPr lang="en-US">
                <a:ea typeface="ＭＳ Ｐゴシック" pitchFamily="34" charset="-128"/>
              </a:rPr>
              <a:t>wavelength shift </a:t>
            </a:r>
          </a:p>
          <a:p>
            <a:pPr>
              <a:spcBef>
                <a:spcPct val="50000"/>
              </a:spcBef>
            </a:pPr>
            <a:r>
              <a:rPr lang="en-US">
                <a:ea typeface="ＭＳ Ｐゴシック" pitchFamily="34" charset="-128"/>
              </a:rPr>
              <a:t>4 MRS APD &amp; Amplifier - CPTA(Golovin) </a:t>
            </a:r>
          </a:p>
          <a:p>
            <a:pPr>
              <a:spcBef>
                <a:spcPct val="50000"/>
              </a:spcBef>
            </a:pPr>
            <a:r>
              <a:rPr lang="en-US">
                <a:ea typeface="ＭＳ Ｐゴシック" pitchFamily="34" charset="-128"/>
              </a:rPr>
              <a:t>Efficiency (estimate) 15%</a:t>
            </a:r>
            <a:endParaRPr lang="ru-RU">
              <a:ea typeface="ＭＳ Ｐゴシック" pitchFamily="34" charset="-128"/>
            </a:endParaRPr>
          </a:p>
        </p:txBody>
      </p:sp>
      <p:sp>
        <p:nvSpPr>
          <p:cNvPr id="25609" name="Text Box 6"/>
          <p:cNvSpPr txBox="1">
            <a:spLocks noChangeArrowheads="1"/>
          </p:cNvSpPr>
          <p:nvPr/>
        </p:nvSpPr>
        <p:spPr bwMode="auto">
          <a:xfrm>
            <a:off x="4941888" y="5902325"/>
            <a:ext cx="3461204" cy="646331"/>
          </a:xfrm>
          <a:prstGeom prst="rect">
            <a:avLst/>
          </a:prstGeom>
          <a:noFill/>
          <a:ln w="9525">
            <a:noFill/>
            <a:miter lim="800000"/>
            <a:headEnd/>
            <a:tailEnd/>
          </a:ln>
        </p:spPr>
        <p:txBody>
          <a:bodyPr wrap="none">
            <a:spAutoFit/>
          </a:bodyPr>
          <a:lstStyle/>
          <a:p>
            <a:r>
              <a:rPr lang="en-US" dirty="0">
                <a:solidFill>
                  <a:srgbClr val="CC0000"/>
                </a:solidFill>
                <a:ea typeface="ＭＳ Ｐゴシック" pitchFamily="34" charset="-128"/>
              </a:rPr>
              <a:t>Matrix for FLINT </a:t>
            </a:r>
            <a:r>
              <a:rPr lang="en-US" dirty="0" smtClean="0">
                <a:solidFill>
                  <a:srgbClr val="CC0000"/>
                </a:solidFill>
                <a:ea typeface="ＭＳ Ｐゴシック" pitchFamily="34" charset="-128"/>
              </a:rPr>
              <a:t>7x8x8=448</a:t>
            </a:r>
            <a:endParaRPr lang="en-US" dirty="0">
              <a:solidFill>
                <a:srgbClr val="CC0000"/>
              </a:solidFill>
              <a:ea typeface="ＭＳ Ｐゴシック" pitchFamily="34" charset="-128"/>
            </a:endParaRPr>
          </a:p>
          <a:p>
            <a:r>
              <a:rPr lang="en-US" dirty="0">
                <a:solidFill>
                  <a:srgbClr val="CC0000"/>
                </a:solidFill>
                <a:ea typeface="ＭＳ Ｐゴシック" pitchFamily="34" charset="-128"/>
              </a:rPr>
              <a:t>Matrix for </a:t>
            </a:r>
            <a:r>
              <a:rPr lang="en-US" dirty="0" smtClean="0">
                <a:solidFill>
                  <a:srgbClr val="CC0000"/>
                </a:solidFill>
                <a:ea typeface="ＭＳ Ｐゴシック" pitchFamily="34" charset="-128"/>
              </a:rPr>
              <a:t>NICA-MPD(?) ~ 2000</a:t>
            </a:r>
            <a:endParaRPr lang="ru-RU" dirty="0">
              <a:solidFill>
                <a:srgbClr val="CC0000"/>
              </a:solidFill>
              <a:ea typeface="ＭＳ Ｐゴシック" pitchFamily="34" charset="-128"/>
            </a:endParaRPr>
          </a:p>
        </p:txBody>
      </p:sp>
      <p:pic>
        <p:nvPicPr>
          <p:cNvPr id="25610" name="Picture 7" descr="2009-5-a 031"/>
          <p:cNvPicPr>
            <a:picLocks noChangeAspect="1" noChangeArrowheads="1"/>
          </p:cNvPicPr>
          <p:nvPr/>
        </p:nvPicPr>
        <p:blipFill>
          <a:blip r:embed="rId3"/>
          <a:srcRect/>
          <a:stretch>
            <a:fillRect/>
          </a:stretch>
        </p:blipFill>
        <p:spPr bwMode="auto">
          <a:xfrm>
            <a:off x="4468813" y="2024063"/>
            <a:ext cx="4672012" cy="3562350"/>
          </a:xfrm>
          <a:prstGeom prst="rect">
            <a:avLst/>
          </a:prstGeom>
          <a:noFill/>
          <a:ln w="9525">
            <a:noFill/>
            <a:miter lim="800000"/>
            <a:headEnd/>
            <a:tailEnd/>
          </a:ln>
        </p:spPr>
      </p:pic>
      <p:pic>
        <p:nvPicPr>
          <p:cNvPr id="25611" name="Picture 8" descr="flint-2"/>
          <p:cNvPicPr>
            <a:picLocks noChangeAspect="1" noChangeArrowheads="1"/>
          </p:cNvPicPr>
          <p:nvPr/>
        </p:nvPicPr>
        <p:blipFill>
          <a:blip r:embed="rId4"/>
          <a:srcRect/>
          <a:stretch>
            <a:fillRect/>
          </a:stretch>
        </p:blipFill>
        <p:spPr bwMode="auto">
          <a:xfrm>
            <a:off x="7643813" y="0"/>
            <a:ext cx="1500187" cy="1314450"/>
          </a:xfrm>
          <a:prstGeom prst="rect">
            <a:avLst/>
          </a:prstGeom>
          <a:noFill/>
          <a:ln w="9525">
            <a:noFill/>
            <a:miter lim="800000"/>
            <a:headEnd/>
            <a:tailEnd/>
          </a:ln>
        </p:spPr>
      </p:pic>
      <p:sp>
        <p:nvSpPr>
          <p:cNvPr id="12" name="Нижний колонтитул 11"/>
          <p:cNvSpPr>
            <a:spLocks noGrp="1"/>
          </p:cNvSpPr>
          <p:nvPr>
            <p:ph type="ftr" sz="quarter" idx="11"/>
          </p:nvPr>
        </p:nvSpPr>
        <p:spPr>
          <a:xfrm>
            <a:off x="2411413" y="6597650"/>
            <a:ext cx="5931076" cy="287338"/>
          </a:xfrm>
        </p:spPr>
        <p:txBody>
          <a:bodyPr/>
          <a:lstStyle/>
          <a:p>
            <a:pPr>
              <a:defRPr/>
            </a:pPr>
            <a:r>
              <a:rPr lang="en-US" dirty="0" err="1" smtClean="0"/>
              <a:t>A.Stavinskiy,July</a:t>
            </a:r>
            <a:r>
              <a:rPr lang="en-US" dirty="0" smtClean="0"/>
              <a:t> 2011,Triggered </a:t>
            </a:r>
            <a:r>
              <a:rPr lang="en-US" dirty="0" err="1" smtClean="0"/>
              <a:t>femtoscopy</a:t>
            </a:r>
            <a:r>
              <a:rPr lang="en-US" dirty="0" smtClean="0"/>
              <a:t> and DQM,Nantes,GDRE-11</a:t>
            </a:r>
            <a:endParaRPr lang="ru-RU"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5"/>
          <p:cNvSpPr>
            <a:spLocks noGrp="1"/>
          </p:cNvSpPr>
          <p:nvPr>
            <p:ph type="sldNum" sz="quarter" idx="12"/>
          </p:nvPr>
        </p:nvSpPr>
        <p:spPr/>
        <p:txBody>
          <a:bodyPr/>
          <a:lstStyle/>
          <a:p>
            <a:pPr>
              <a:defRPr/>
            </a:pPr>
            <a:fld id="{74587BAF-360E-4235-A66E-41F7E893BCFA}" type="slidenum">
              <a:rPr lang="ru-RU" smtClean="0"/>
              <a:pPr>
                <a:defRPr/>
              </a:pPr>
              <a:t>25</a:t>
            </a:fld>
            <a:endParaRPr lang="ru-RU"/>
          </a:p>
        </p:txBody>
      </p:sp>
      <p:pic>
        <p:nvPicPr>
          <p:cNvPr id="145410" name="Picture 2"/>
          <p:cNvPicPr>
            <a:picLocks noChangeAspect="1" noChangeArrowheads="1"/>
          </p:cNvPicPr>
          <p:nvPr/>
        </p:nvPicPr>
        <p:blipFill>
          <a:blip r:embed="rId2"/>
          <a:srcRect/>
          <a:stretch>
            <a:fillRect/>
          </a:stretch>
        </p:blipFill>
        <p:spPr bwMode="auto">
          <a:xfrm>
            <a:off x="-1902505" y="11441452"/>
            <a:ext cx="11046505" cy="6840000"/>
          </a:xfrm>
          <a:prstGeom prst="rect">
            <a:avLst/>
          </a:prstGeom>
          <a:noFill/>
          <a:ln w="9525">
            <a:noFill/>
            <a:miter lim="800000"/>
            <a:headEnd/>
            <a:tailEnd/>
          </a:ln>
          <a:effectLst/>
        </p:spPr>
      </p:pic>
      <p:pic>
        <p:nvPicPr>
          <p:cNvPr id="145411" name="Picture 3"/>
          <p:cNvPicPr>
            <a:picLocks noChangeArrowheads="1"/>
          </p:cNvPicPr>
          <p:nvPr/>
        </p:nvPicPr>
        <p:blipFill>
          <a:blip r:embed="rId2"/>
          <a:srcRect/>
          <a:stretch>
            <a:fillRect/>
          </a:stretch>
        </p:blipFill>
        <p:spPr bwMode="auto">
          <a:xfrm>
            <a:off x="204324" y="726506"/>
            <a:ext cx="8726734" cy="5373670"/>
          </a:xfrm>
          <a:prstGeom prst="rect">
            <a:avLst/>
          </a:prstGeom>
          <a:noFill/>
          <a:ln w="9525">
            <a:noFill/>
            <a:miter lim="800000"/>
            <a:headEnd/>
            <a:tailEnd/>
          </a:ln>
          <a:effectLst/>
        </p:spPr>
      </p:pic>
      <p:sp>
        <p:nvSpPr>
          <p:cNvPr id="7" name="Нижний колонтитул 6"/>
          <p:cNvSpPr>
            <a:spLocks noGrp="1"/>
          </p:cNvSpPr>
          <p:nvPr>
            <p:ph type="ftr" sz="quarter" idx="11"/>
          </p:nvPr>
        </p:nvSpPr>
        <p:spPr/>
        <p:txBody>
          <a:bodyPr/>
          <a:lstStyle/>
          <a:p>
            <a:pPr>
              <a:defRPr/>
            </a:pPr>
            <a:r>
              <a:rPr lang="en-US" smtClean="0"/>
              <a:t>A.Stavinskiy,July 2011,Triggered femtoscopy and DQM,Nantes,GDRE-11</a:t>
            </a:r>
            <a:endParaRPr lang="ru-RU"/>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E24DFD85-E723-4E11-8488-0A87548EBE00}" type="slidenum">
              <a:rPr lang="ru-RU" smtClean="0"/>
              <a:pPr>
                <a:defRPr/>
              </a:pPr>
              <a:t>26</a:t>
            </a:fld>
            <a:endParaRPr lang="ru-RU"/>
          </a:p>
        </p:txBody>
      </p:sp>
      <p:pic>
        <p:nvPicPr>
          <p:cNvPr id="150530" name="Picture 2"/>
          <p:cNvPicPr>
            <a:picLocks noChangeAspect="1" noChangeArrowheads="1"/>
          </p:cNvPicPr>
          <p:nvPr/>
        </p:nvPicPr>
        <p:blipFill>
          <a:blip r:embed="rId2"/>
          <a:srcRect/>
          <a:stretch>
            <a:fillRect/>
          </a:stretch>
        </p:blipFill>
        <p:spPr bwMode="auto">
          <a:xfrm>
            <a:off x="248355" y="3239981"/>
            <a:ext cx="8726666" cy="3132000"/>
          </a:xfrm>
          <a:prstGeom prst="rect">
            <a:avLst/>
          </a:prstGeom>
          <a:noFill/>
          <a:ln w="9525">
            <a:noFill/>
            <a:miter lim="800000"/>
            <a:headEnd/>
            <a:tailEnd/>
          </a:ln>
          <a:effectLst/>
        </p:spPr>
      </p:pic>
      <p:sp>
        <p:nvSpPr>
          <p:cNvPr id="7" name="Прямоугольник 6"/>
          <p:cNvSpPr/>
          <p:nvPr/>
        </p:nvSpPr>
        <p:spPr>
          <a:xfrm>
            <a:off x="167832" y="1150903"/>
            <a:ext cx="6481324" cy="1477328"/>
          </a:xfrm>
          <a:prstGeom prst="rect">
            <a:avLst/>
          </a:prstGeom>
        </p:spPr>
        <p:txBody>
          <a:bodyPr wrap="square">
            <a:spAutoFit/>
          </a:bodyPr>
          <a:lstStyle/>
          <a:p>
            <a:r>
              <a:rPr lang="en-US" b="1" dirty="0" smtClean="0">
                <a:solidFill>
                  <a:srgbClr val="FF0000"/>
                </a:solidFill>
              </a:rPr>
              <a:t>Lattices just started (see, for example):</a:t>
            </a:r>
          </a:p>
          <a:p>
            <a:r>
              <a:rPr lang="en-US" dirty="0" smtClean="0"/>
              <a:t>Unitary Fermions on the Lattice</a:t>
            </a:r>
          </a:p>
          <a:p>
            <a:r>
              <a:rPr lang="en-US" i="1" dirty="0" smtClean="0"/>
              <a:t>With: Michael </a:t>
            </a:r>
            <a:r>
              <a:rPr lang="en-US" i="1" dirty="0" err="1" smtClean="0"/>
              <a:t>Endres</a:t>
            </a:r>
            <a:r>
              <a:rPr lang="en-US" i="1" dirty="0" smtClean="0"/>
              <a:t>, </a:t>
            </a:r>
            <a:r>
              <a:rPr lang="en-US" i="1" dirty="0" err="1" smtClean="0"/>
              <a:t>Jong</a:t>
            </a:r>
            <a:r>
              <a:rPr lang="en-US" i="1" dirty="0" smtClean="0"/>
              <a:t>-Wan Lee, Amy Nicholson</a:t>
            </a:r>
          </a:p>
          <a:p>
            <a:r>
              <a:rPr lang="en-US" dirty="0" smtClean="0"/>
              <a:t>Major outstanding problem in LGT: QCD at finite </a:t>
            </a:r>
            <a:r>
              <a:rPr lang="en-US" dirty="0" err="1" smtClean="0"/>
              <a:t>fermion</a:t>
            </a:r>
            <a:r>
              <a:rPr lang="en-US" dirty="0" smtClean="0"/>
              <a:t> number</a:t>
            </a:r>
            <a:endParaRPr lang="ru-RU" dirty="0"/>
          </a:p>
        </p:txBody>
      </p:sp>
      <p:sp>
        <p:nvSpPr>
          <p:cNvPr id="16" name="TextBox 15"/>
          <p:cNvSpPr txBox="1"/>
          <p:nvPr/>
        </p:nvSpPr>
        <p:spPr>
          <a:xfrm>
            <a:off x="2675467" y="417689"/>
            <a:ext cx="5198859" cy="461665"/>
          </a:xfrm>
          <a:prstGeom prst="rect">
            <a:avLst/>
          </a:prstGeom>
          <a:noFill/>
        </p:spPr>
        <p:txBody>
          <a:bodyPr wrap="none" rtlCol="0">
            <a:spAutoFit/>
          </a:bodyPr>
          <a:lstStyle/>
          <a:p>
            <a:r>
              <a:rPr lang="en-US" sz="2400" i="1" dirty="0" smtClean="0">
                <a:solidFill>
                  <a:srgbClr val="FF0000"/>
                </a:solidFill>
              </a:rPr>
              <a:t>Does the theory of DCM really exist?</a:t>
            </a:r>
            <a:endParaRPr lang="ru-RU" sz="2400" i="1" dirty="0">
              <a:solidFill>
                <a:srgbClr val="FF0000"/>
              </a:solidFill>
            </a:endParaRPr>
          </a:p>
        </p:txBody>
      </p:sp>
      <p:sp>
        <p:nvSpPr>
          <p:cNvPr id="8" name="Нижний колонтитул 7"/>
          <p:cNvSpPr>
            <a:spLocks noGrp="1"/>
          </p:cNvSpPr>
          <p:nvPr>
            <p:ph type="ftr" sz="quarter" idx="11"/>
          </p:nvPr>
        </p:nvSpPr>
        <p:spPr>
          <a:xfrm>
            <a:off x="2411412" y="6597650"/>
            <a:ext cx="6077832" cy="287338"/>
          </a:xfrm>
        </p:spPr>
        <p:txBody>
          <a:bodyPr/>
          <a:lstStyle/>
          <a:p>
            <a:pPr>
              <a:defRPr/>
            </a:pPr>
            <a:r>
              <a:rPr lang="en-US" dirty="0" err="1" smtClean="0"/>
              <a:t>A.Stavinskiy,July</a:t>
            </a:r>
            <a:r>
              <a:rPr lang="en-US" dirty="0" smtClean="0"/>
              <a:t> 2011,Triggered </a:t>
            </a:r>
            <a:r>
              <a:rPr lang="en-US" dirty="0" err="1" smtClean="0"/>
              <a:t>femtoscopy</a:t>
            </a:r>
            <a:r>
              <a:rPr lang="en-US" dirty="0" smtClean="0"/>
              <a:t> and DQM,Nantes,GDRE-11</a:t>
            </a:r>
            <a:endParaRPr lang="ru-RU"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Text Box 2"/>
          <p:cNvSpPr txBox="1">
            <a:spLocks noChangeArrowheads="1"/>
          </p:cNvSpPr>
          <p:nvPr/>
        </p:nvSpPr>
        <p:spPr bwMode="auto">
          <a:xfrm>
            <a:off x="8916988" y="6635750"/>
            <a:ext cx="63500" cy="141288"/>
          </a:xfrm>
          <a:prstGeom prst="rect">
            <a:avLst/>
          </a:prstGeom>
          <a:noFill/>
          <a:ln w="9525">
            <a:noFill/>
            <a:round/>
            <a:headEnd/>
            <a:tailEnd/>
          </a:ln>
          <a:effectLst/>
        </p:spPr>
        <p:txBody>
          <a:bodyPr wrap="none" lIns="0" tIns="0" rIns="0" bIns="0">
            <a:spAutoFit/>
          </a:bodyPr>
          <a:lstStyle/>
          <a:p>
            <a:pPr defTabSz="414338" hangingPunct="0">
              <a:lnSpc>
                <a:spcPct val="93000"/>
              </a:lnSpc>
              <a:buClr>
                <a:srgbClr val="000000"/>
              </a:buClr>
              <a:buSzPct val="45000"/>
              <a:buFont typeface="StarSymbol"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6388" algn="l"/>
                <a:tab pos="5805488" algn="l"/>
                <a:tab pos="6221413" algn="l"/>
                <a:tab pos="6635750" algn="l"/>
                <a:tab pos="7045325" algn="l"/>
                <a:tab pos="7462838" algn="l"/>
                <a:tab pos="7880350" algn="l"/>
                <a:tab pos="8294688" algn="l"/>
              </a:tabLst>
            </a:pPr>
            <a:fld id="{4D9863CC-64E7-440F-98D2-486DE9BD5C16}" type="slidenum">
              <a:rPr lang="en-GB" sz="1000" b="0">
                <a:solidFill>
                  <a:srgbClr val="0000FF"/>
                </a:solidFill>
                <a:latin typeface="Times New Roman" pitchFamily="18" charset="0"/>
              </a:rPr>
              <a:pPr defTabSz="414338" hangingPunct="0">
                <a:lnSpc>
                  <a:spcPct val="93000"/>
                </a:lnSpc>
                <a:buClr>
                  <a:srgbClr val="000000"/>
                </a:buClr>
                <a:buSzPct val="45000"/>
                <a:buFont typeface="StarSymbol"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86388" algn="l"/>
                  <a:tab pos="5805488" algn="l"/>
                  <a:tab pos="6221413" algn="l"/>
                  <a:tab pos="6635750" algn="l"/>
                  <a:tab pos="7045325" algn="l"/>
                  <a:tab pos="7462838" algn="l"/>
                  <a:tab pos="7880350" algn="l"/>
                  <a:tab pos="8294688" algn="l"/>
                </a:tabLst>
              </a:pPr>
              <a:t>27</a:t>
            </a:fld>
            <a:endParaRPr lang="en-GB" sz="1000" b="0">
              <a:solidFill>
                <a:srgbClr val="0000FF"/>
              </a:solidFill>
              <a:latin typeface="Times New Roman" pitchFamily="18" charset="0"/>
            </a:endParaRPr>
          </a:p>
        </p:txBody>
      </p:sp>
      <p:sp>
        <p:nvSpPr>
          <p:cNvPr id="369667" name="Line 3"/>
          <p:cNvSpPr>
            <a:spLocks noChangeShapeType="1"/>
          </p:cNvSpPr>
          <p:nvPr/>
        </p:nvSpPr>
        <p:spPr bwMode="auto">
          <a:xfrm>
            <a:off x="404813" y="6570663"/>
            <a:ext cx="8328025" cy="0"/>
          </a:xfrm>
          <a:prstGeom prst="line">
            <a:avLst/>
          </a:prstGeom>
          <a:noFill/>
          <a:ln w="9360">
            <a:solidFill>
              <a:srgbClr val="0000FF"/>
            </a:solidFill>
            <a:round/>
            <a:headEnd/>
            <a:tailEnd/>
          </a:ln>
          <a:effectLst/>
        </p:spPr>
        <p:txBody>
          <a:bodyPr/>
          <a:lstStyle/>
          <a:p>
            <a:endParaRPr lang="ru-RU"/>
          </a:p>
        </p:txBody>
      </p:sp>
      <p:sp>
        <p:nvSpPr>
          <p:cNvPr id="369668" name="Rectangle 4"/>
          <p:cNvSpPr>
            <a:spLocks noGrp="1" noChangeArrowheads="1"/>
          </p:cNvSpPr>
          <p:nvPr>
            <p:ph type="title"/>
          </p:nvPr>
        </p:nvSpPr>
        <p:spPr>
          <a:xfrm>
            <a:off x="914400" y="0"/>
            <a:ext cx="7772400" cy="1470025"/>
          </a:xfrm>
        </p:spPr>
        <p:txBody>
          <a:bodyPr/>
          <a:lstStyle/>
          <a:p>
            <a:pPr defTabSz="828675"/>
            <a:r>
              <a:rPr lang="en-US">
                <a:solidFill>
                  <a:schemeClr val="tx2"/>
                </a:solidFill>
              </a:rPr>
              <a:t> </a:t>
            </a:r>
          </a:p>
        </p:txBody>
      </p:sp>
      <p:sp>
        <p:nvSpPr>
          <p:cNvPr id="369669" name="Rectangle 5"/>
          <p:cNvSpPr>
            <a:spLocks noGrp="1" noChangeArrowheads="1"/>
          </p:cNvSpPr>
          <p:nvPr>
            <p:ph type="subTitle" idx="4294967295"/>
          </p:nvPr>
        </p:nvSpPr>
        <p:spPr bwMode="auto">
          <a:xfrm>
            <a:off x="1371600" y="3886200"/>
            <a:ext cx="6400800" cy="1752600"/>
          </a:xfrm>
          <a:prstGeom prst="rect">
            <a:avLst/>
          </a:prstGeom>
        </p:spPr>
        <p:txBody>
          <a:bodyPr/>
          <a:lstStyle/>
          <a:p>
            <a:pPr marL="0" indent="0" algn="ctr">
              <a:buFontTx/>
              <a:buNone/>
            </a:pPr>
            <a:r>
              <a:rPr lang="en-US"/>
              <a:t>  </a:t>
            </a:r>
            <a:endParaRPr lang="ru-RU"/>
          </a:p>
        </p:txBody>
      </p:sp>
      <p:pic>
        <p:nvPicPr>
          <p:cNvPr id="369670" name="Picture 6" descr="neutronstar"/>
          <p:cNvPicPr>
            <a:picLocks noChangeAspect="1" noChangeArrowheads="1"/>
          </p:cNvPicPr>
          <p:nvPr/>
        </p:nvPicPr>
        <p:blipFill>
          <a:blip r:embed="rId3"/>
          <a:srcRect/>
          <a:stretch>
            <a:fillRect/>
          </a:stretch>
        </p:blipFill>
        <p:spPr bwMode="auto">
          <a:xfrm>
            <a:off x="160338" y="1314450"/>
            <a:ext cx="5476875" cy="3956050"/>
          </a:xfrm>
          <a:prstGeom prst="rect">
            <a:avLst/>
          </a:prstGeom>
          <a:noFill/>
        </p:spPr>
      </p:pic>
      <p:sp>
        <p:nvSpPr>
          <p:cNvPr id="369671" name="Text Box 7"/>
          <p:cNvSpPr txBox="1">
            <a:spLocks noChangeArrowheads="1"/>
          </p:cNvSpPr>
          <p:nvPr/>
        </p:nvSpPr>
        <p:spPr bwMode="auto">
          <a:xfrm>
            <a:off x="390525" y="5294313"/>
            <a:ext cx="2809875" cy="1182687"/>
          </a:xfrm>
          <a:prstGeom prst="rect">
            <a:avLst/>
          </a:prstGeom>
          <a:noFill/>
          <a:ln w="9525">
            <a:noFill/>
            <a:miter lim="800000"/>
            <a:headEnd/>
            <a:tailEnd/>
          </a:ln>
          <a:effectLst/>
        </p:spPr>
        <p:txBody>
          <a:bodyPr lIns="82945" tIns="41473" rIns="82945" bIns="41473">
            <a:spAutoFit/>
          </a:bodyPr>
          <a:lstStyle/>
          <a:p>
            <a:pPr defTabSz="828675">
              <a:spcBef>
                <a:spcPct val="50000"/>
              </a:spcBef>
            </a:pPr>
            <a:r>
              <a:rPr lang="en-US" sz="1600" b="0"/>
              <a:t>A rendition of the structure and phases of a neutron star (courtesy of Dany Page)</a:t>
            </a:r>
          </a:p>
          <a:p>
            <a:pPr defTabSz="828675">
              <a:spcBef>
                <a:spcPct val="50000"/>
              </a:spcBef>
            </a:pPr>
            <a:r>
              <a:rPr lang="en-US" sz="1600" b="0"/>
              <a:t>nucl-th/0901.4475</a:t>
            </a:r>
            <a:endParaRPr lang="ru-RU" sz="1600" b="0"/>
          </a:p>
        </p:txBody>
      </p:sp>
      <p:pic>
        <p:nvPicPr>
          <p:cNvPr id="369672" name="Picture 8" descr="flint-2"/>
          <p:cNvPicPr>
            <a:picLocks noChangeAspect="1" noChangeArrowheads="1"/>
          </p:cNvPicPr>
          <p:nvPr/>
        </p:nvPicPr>
        <p:blipFill>
          <a:blip r:embed="rId4" cstate="print"/>
          <a:srcRect/>
          <a:stretch>
            <a:fillRect/>
          </a:stretch>
        </p:blipFill>
        <p:spPr bwMode="auto">
          <a:xfrm>
            <a:off x="7783513" y="0"/>
            <a:ext cx="1360487" cy="1192213"/>
          </a:xfrm>
          <a:prstGeom prst="rect">
            <a:avLst/>
          </a:prstGeom>
          <a:noFill/>
        </p:spPr>
      </p:pic>
      <p:sp>
        <p:nvSpPr>
          <p:cNvPr id="369673" name="Text Box 9"/>
          <p:cNvSpPr txBox="1">
            <a:spLocks noChangeArrowheads="1"/>
          </p:cNvSpPr>
          <p:nvPr/>
        </p:nvSpPr>
        <p:spPr bwMode="auto">
          <a:xfrm>
            <a:off x="3871913" y="1249363"/>
            <a:ext cx="5140325" cy="5000625"/>
          </a:xfrm>
          <a:prstGeom prst="rect">
            <a:avLst/>
          </a:prstGeom>
          <a:noFill/>
          <a:ln w="9525">
            <a:noFill/>
            <a:miter lim="800000"/>
            <a:headEnd/>
            <a:tailEnd/>
          </a:ln>
          <a:effectLst/>
        </p:spPr>
        <p:txBody>
          <a:bodyPr lIns="82945" tIns="41473" rIns="82945" bIns="41473">
            <a:spAutoFit/>
          </a:bodyPr>
          <a:lstStyle/>
          <a:p>
            <a:pPr defTabSz="828675"/>
            <a:r>
              <a:rPr lang="en-US" sz="2200" b="0"/>
              <a:t>The discovery of neutron stars in the form of pulsars </a:t>
            </a:r>
          </a:p>
          <a:p>
            <a:pPr defTabSz="828675"/>
            <a:r>
              <a:rPr lang="en-US" sz="2200" b="0"/>
              <a:t>has been a major stimulus to dense matter studies</a:t>
            </a:r>
          </a:p>
          <a:p>
            <a:pPr defTabSz="828675"/>
            <a:r>
              <a:rPr lang="en-US" sz="2200">
                <a:solidFill>
                  <a:srgbClr val="A50021"/>
                </a:solidFill>
              </a:rPr>
              <a:t>Observables:</a:t>
            </a:r>
          </a:p>
          <a:p>
            <a:pPr defTabSz="828675"/>
            <a:r>
              <a:rPr lang="en-US" sz="2200" b="0"/>
              <a:t>	</a:t>
            </a:r>
            <a:r>
              <a:rPr lang="en-US" sz="2200" b="0">
                <a:solidFill>
                  <a:srgbClr val="A50021"/>
                </a:solidFill>
              </a:rPr>
              <a:t>gravitational red shift</a:t>
            </a:r>
          </a:p>
          <a:p>
            <a:pPr defTabSz="828675"/>
            <a:r>
              <a:rPr lang="en-US" sz="2200" b="0">
                <a:solidFill>
                  <a:srgbClr val="A50021"/>
                </a:solidFill>
              </a:rPr>
              <a:t>	central density of the star</a:t>
            </a:r>
          </a:p>
          <a:p>
            <a:pPr defTabSz="828675"/>
            <a:r>
              <a:rPr lang="en-US" sz="2200" b="0">
                <a:solidFill>
                  <a:srgbClr val="A50021"/>
                </a:solidFill>
              </a:rPr>
              <a:t>	moments of inertia</a:t>
            </a:r>
          </a:p>
          <a:p>
            <a:pPr defTabSz="828675"/>
            <a:r>
              <a:rPr lang="en-US" sz="2200" b="0">
                <a:solidFill>
                  <a:srgbClr val="A50021"/>
                </a:solidFill>
              </a:rPr>
              <a:t>	pulsar timing</a:t>
            </a:r>
          </a:p>
          <a:p>
            <a:pPr defTabSz="828675"/>
            <a:r>
              <a:rPr lang="en-US" sz="2200" b="0"/>
              <a:t>These informations can be inferred from the </a:t>
            </a:r>
            <a:r>
              <a:rPr lang="en-US" sz="2200" b="0">
                <a:solidFill>
                  <a:srgbClr val="0000FF"/>
                </a:solidFill>
              </a:rPr>
              <a:t>photons,</a:t>
            </a:r>
            <a:r>
              <a:rPr lang="en-US" sz="2200" b="0"/>
              <a:t> randing from the radio waves to X-rays, and also those involving </a:t>
            </a:r>
            <a:r>
              <a:rPr lang="en-US" sz="2200" b="0">
                <a:solidFill>
                  <a:srgbClr val="0000FF"/>
                </a:solidFill>
              </a:rPr>
              <a:t>neutrinos </a:t>
            </a:r>
            <a:r>
              <a:rPr lang="en-US" sz="2200" b="0"/>
              <a:t>and </a:t>
            </a:r>
            <a:r>
              <a:rPr lang="en-US" sz="2200" b="0">
                <a:solidFill>
                  <a:srgbClr val="0000FF"/>
                </a:solidFill>
              </a:rPr>
              <a:t>gravity waves</a:t>
            </a:r>
          </a:p>
          <a:p>
            <a:pPr defTabSz="828675"/>
            <a:endParaRPr lang="en-US" sz="2200" b="0"/>
          </a:p>
          <a:p>
            <a:pPr defTabSz="828675"/>
            <a:r>
              <a:rPr lang="en-US" sz="1500" b="0"/>
              <a:t>[T.K.Jha,nucl-th/0902.0262]</a:t>
            </a:r>
            <a:endParaRPr lang="ru-RU" sz="1500" b="0"/>
          </a:p>
        </p:txBody>
      </p:sp>
      <p:sp>
        <p:nvSpPr>
          <p:cNvPr id="11" name="TextBox 10"/>
          <p:cNvSpPr txBox="1"/>
          <p:nvPr/>
        </p:nvSpPr>
        <p:spPr>
          <a:xfrm>
            <a:off x="1456267" y="349955"/>
            <a:ext cx="5865708" cy="646331"/>
          </a:xfrm>
          <a:prstGeom prst="rect">
            <a:avLst/>
          </a:prstGeom>
          <a:noFill/>
        </p:spPr>
        <p:txBody>
          <a:bodyPr wrap="none" rtlCol="0">
            <a:spAutoFit/>
          </a:bodyPr>
          <a:lstStyle/>
          <a:p>
            <a:r>
              <a:rPr lang="en-US" dirty="0" smtClean="0">
                <a:solidFill>
                  <a:srgbClr val="FF0000"/>
                </a:solidFill>
              </a:rPr>
              <a:t>Analogs(where we can see DCM except ion collisions?)</a:t>
            </a:r>
          </a:p>
          <a:p>
            <a:r>
              <a:rPr lang="en-US" dirty="0" smtClean="0">
                <a:solidFill>
                  <a:srgbClr val="FF0000"/>
                </a:solidFill>
              </a:rPr>
              <a:t>Neutron stars?</a:t>
            </a:r>
            <a:endParaRPr lang="ru-RU" dirty="0">
              <a:solidFill>
                <a:srgbClr val="FF0000"/>
              </a:solidFill>
            </a:endParaRPr>
          </a:p>
        </p:txBody>
      </p:sp>
      <p:sp>
        <p:nvSpPr>
          <p:cNvPr id="12" name="Номер слайда 11"/>
          <p:cNvSpPr>
            <a:spLocks noGrp="1"/>
          </p:cNvSpPr>
          <p:nvPr>
            <p:ph type="sldNum" sz="quarter" idx="12"/>
          </p:nvPr>
        </p:nvSpPr>
        <p:spPr/>
        <p:txBody>
          <a:bodyPr/>
          <a:lstStyle/>
          <a:p>
            <a:fld id="{991A2756-6E45-4846-84A0-D1DFF419CF3D}" type="slidenum">
              <a:rPr lang="ru-RU" smtClean="0"/>
              <a:pPr/>
              <a:t>27</a:t>
            </a:fld>
            <a:endParaRPr lang="ru-RU"/>
          </a:p>
        </p:txBody>
      </p:sp>
      <p:sp>
        <p:nvSpPr>
          <p:cNvPr id="13" name="Нижний колонтитул 12"/>
          <p:cNvSpPr>
            <a:spLocks noGrp="1"/>
          </p:cNvSpPr>
          <p:nvPr>
            <p:ph type="ftr" sz="quarter" idx="11"/>
          </p:nvPr>
        </p:nvSpPr>
        <p:spPr>
          <a:xfrm>
            <a:off x="2411413" y="6597650"/>
            <a:ext cx="6055254" cy="287338"/>
          </a:xfrm>
        </p:spPr>
        <p:txBody>
          <a:bodyPr/>
          <a:lstStyle/>
          <a:p>
            <a:r>
              <a:rPr lang="en-US" dirty="0" err="1" smtClean="0"/>
              <a:t>A.Stavinskiy,July</a:t>
            </a:r>
            <a:r>
              <a:rPr lang="en-US" dirty="0" smtClean="0"/>
              <a:t> 2011,Triggered </a:t>
            </a:r>
            <a:r>
              <a:rPr lang="en-US" dirty="0" err="1" smtClean="0"/>
              <a:t>femtoscopy</a:t>
            </a:r>
            <a:r>
              <a:rPr lang="en-US" dirty="0" smtClean="0"/>
              <a:t> and DQM,Nantes,GDRE-11</a:t>
            </a:r>
            <a:endParaRPr lang="ru-RU" dirty="0"/>
          </a:p>
        </p:txBody>
      </p:sp>
    </p:spTree>
  </p:cSld>
  <p:clrMapOvr>
    <a:masterClrMapping/>
  </p:clrMapOvr>
  <p:transition spd="med">
    <p:wipe dir="u"/>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E24DFD85-E723-4E11-8488-0A87548EBE00}" type="slidenum">
              <a:rPr lang="ru-RU" smtClean="0"/>
              <a:pPr>
                <a:defRPr/>
              </a:pPr>
              <a:t>28</a:t>
            </a:fld>
            <a:endParaRPr lang="ru-RU"/>
          </a:p>
        </p:txBody>
      </p:sp>
      <p:pic>
        <p:nvPicPr>
          <p:cNvPr id="145410" name="Picture 2"/>
          <p:cNvPicPr>
            <a:picLocks noChangeAspect="1" noChangeArrowheads="1"/>
          </p:cNvPicPr>
          <p:nvPr/>
        </p:nvPicPr>
        <p:blipFill>
          <a:blip r:embed="rId2"/>
          <a:srcRect/>
          <a:stretch>
            <a:fillRect/>
          </a:stretch>
        </p:blipFill>
        <p:spPr bwMode="auto">
          <a:xfrm>
            <a:off x="0" y="1269099"/>
            <a:ext cx="4521896" cy="5383210"/>
          </a:xfrm>
          <a:prstGeom prst="rect">
            <a:avLst/>
          </a:prstGeom>
          <a:noFill/>
          <a:ln w="9525">
            <a:noFill/>
            <a:miter lim="800000"/>
            <a:headEnd/>
            <a:tailEnd/>
          </a:ln>
          <a:effectLst/>
        </p:spPr>
      </p:pic>
      <p:sp>
        <p:nvSpPr>
          <p:cNvPr id="6" name="Прямоугольник 5"/>
          <p:cNvSpPr/>
          <p:nvPr/>
        </p:nvSpPr>
        <p:spPr>
          <a:xfrm>
            <a:off x="4039644" y="1656784"/>
            <a:ext cx="4453003" cy="3970318"/>
          </a:xfrm>
          <a:prstGeom prst="rect">
            <a:avLst/>
          </a:prstGeom>
        </p:spPr>
        <p:txBody>
          <a:bodyPr wrap="square">
            <a:spAutoFit/>
          </a:bodyPr>
          <a:lstStyle/>
          <a:p>
            <a:r>
              <a:rPr lang="en-US" dirty="0" smtClean="0"/>
              <a:t>Caption for figure 1: The experimental setup. A cold cloud of </a:t>
            </a:r>
            <a:r>
              <a:rPr lang="en-US" dirty="0" err="1" smtClean="0"/>
              <a:t>metastable</a:t>
            </a:r>
            <a:r>
              <a:rPr lang="en-US" dirty="0" smtClean="0"/>
              <a:t> helium</a:t>
            </a:r>
          </a:p>
          <a:p>
            <a:r>
              <a:rPr lang="en-US" dirty="0" smtClean="0"/>
              <a:t>atoms is released at the switch-off of a magnetic trap. The cloud expands and</a:t>
            </a:r>
          </a:p>
          <a:p>
            <a:r>
              <a:rPr lang="en-US" dirty="0" smtClean="0"/>
              <a:t>falls under the effect of gravity onto a time resolved and position sensitive</a:t>
            </a:r>
          </a:p>
          <a:p>
            <a:r>
              <a:rPr lang="en-US" dirty="0" smtClean="0"/>
              <a:t>detector (micro-channel plate and delay-line anode), that detects single atoms.</a:t>
            </a:r>
          </a:p>
          <a:p>
            <a:r>
              <a:rPr lang="en-US" dirty="0" smtClean="0"/>
              <a:t>The inset shows conceptually the two 2-particle amplitudes (in black or grey)</a:t>
            </a:r>
          </a:p>
          <a:p>
            <a:r>
              <a:rPr lang="en-US" dirty="0" smtClean="0"/>
              <a:t>that interfere to give bunching or </a:t>
            </a:r>
            <a:r>
              <a:rPr lang="en-US" dirty="0" err="1" smtClean="0"/>
              <a:t>antibunching</a:t>
            </a:r>
            <a:r>
              <a:rPr lang="en-US" dirty="0" smtClean="0"/>
              <a:t>: S1 and S2 refer to the initial</a:t>
            </a:r>
          </a:p>
          <a:p>
            <a:r>
              <a:rPr lang="en-US" dirty="0" smtClean="0"/>
              <a:t>positions of two identical atoms jointly detected at D1 and D2.</a:t>
            </a:r>
            <a:endParaRPr lang="ru-RU" dirty="0"/>
          </a:p>
        </p:txBody>
      </p:sp>
      <p:sp>
        <p:nvSpPr>
          <p:cNvPr id="7" name="TextBox 6"/>
          <p:cNvSpPr txBox="1"/>
          <p:nvPr/>
        </p:nvSpPr>
        <p:spPr>
          <a:xfrm>
            <a:off x="4538133" y="5768622"/>
            <a:ext cx="3852401" cy="369332"/>
          </a:xfrm>
          <a:prstGeom prst="rect">
            <a:avLst/>
          </a:prstGeom>
          <a:noFill/>
        </p:spPr>
        <p:txBody>
          <a:bodyPr wrap="none" rtlCol="0">
            <a:spAutoFit/>
          </a:bodyPr>
          <a:lstStyle/>
          <a:p>
            <a:r>
              <a:rPr lang="en-US" dirty="0" err="1" smtClean="0"/>
              <a:t>T.Jeltes</a:t>
            </a:r>
            <a:r>
              <a:rPr lang="en-US" dirty="0" smtClean="0"/>
              <a:t> et al.,Nature,</a:t>
            </a:r>
            <a:r>
              <a:rPr lang="en-US" b="1" dirty="0" smtClean="0"/>
              <a:t>445</a:t>
            </a:r>
            <a:r>
              <a:rPr lang="en-US" dirty="0" smtClean="0"/>
              <a:t>,402(2007)</a:t>
            </a:r>
            <a:endParaRPr lang="ru-RU" dirty="0"/>
          </a:p>
        </p:txBody>
      </p:sp>
      <p:sp>
        <p:nvSpPr>
          <p:cNvPr id="8" name="Прямоугольник 7"/>
          <p:cNvSpPr/>
          <p:nvPr/>
        </p:nvSpPr>
        <p:spPr>
          <a:xfrm>
            <a:off x="141110" y="229359"/>
            <a:ext cx="8619067" cy="1077218"/>
          </a:xfrm>
          <a:prstGeom prst="rect">
            <a:avLst/>
          </a:prstGeom>
        </p:spPr>
        <p:txBody>
          <a:bodyPr wrap="square">
            <a:spAutoFit/>
          </a:bodyPr>
          <a:lstStyle/>
          <a:p>
            <a:r>
              <a:rPr lang="en-US" sz="1600" b="1" dirty="0" smtClean="0">
                <a:solidFill>
                  <a:srgbClr val="FF0000"/>
                </a:solidFill>
              </a:rPr>
              <a:t>Condensed matter(not an analog in the state of matter but for </a:t>
            </a:r>
          </a:p>
          <a:p>
            <a:r>
              <a:rPr lang="en-US" sz="1600" b="1" dirty="0" smtClean="0">
                <a:solidFill>
                  <a:srgbClr val="FF0000"/>
                </a:solidFill>
              </a:rPr>
              <a:t>the statistical properties of the system):</a:t>
            </a:r>
          </a:p>
          <a:p>
            <a:r>
              <a:rPr lang="en-US" sz="1600" b="1" dirty="0" smtClean="0"/>
              <a:t>Advances in atom cooling and detection have led to the observation and full </a:t>
            </a:r>
            <a:r>
              <a:rPr lang="en-US" sz="1600" b="1" dirty="0" err="1" smtClean="0"/>
              <a:t>characterisation</a:t>
            </a:r>
            <a:r>
              <a:rPr lang="en-US" sz="1600" b="1" dirty="0" smtClean="0"/>
              <a:t> of the atomic analogue of the HBT effect</a:t>
            </a:r>
            <a:endParaRPr lang="ru-RU" sz="1600" dirty="0"/>
          </a:p>
        </p:txBody>
      </p:sp>
      <p:sp>
        <p:nvSpPr>
          <p:cNvPr id="9" name="Нижний колонтитул 8"/>
          <p:cNvSpPr>
            <a:spLocks noGrp="1"/>
          </p:cNvSpPr>
          <p:nvPr>
            <p:ph type="ftr" sz="quarter" idx="11"/>
          </p:nvPr>
        </p:nvSpPr>
        <p:spPr>
          <a:xfrm>
            <a:off x="2411413" y="6597650"/>
            <a:ext cx="6032676" cy="287338"/>
          </a:xfrm>
        </p:spPr>
        <p:txBody>
          <a:bodyPr/>
          <a:lstStyle/>
          <a:p>
            <a:pPr>
              <a:defRPr/>
            </a:pPr>
            <a:r>
              <a:rPr lang="en-US" dirty="0" err="1" smtClean="0"/>
              <a:t>A.Stavinskiy,July</a:t>
            </a:r>
            <a:r>
              <a:rPr lang="en-US" dirty="0" smtClean="0"/>
              <a:t> 2011,Triggered </a:t>
            </a:r>
            <a:r>
              <a:rPr lang="en-US" dirty="0" err="1" smtClean="0"/>
              <a:t>femtoscopy</a:t>
            </a:r>
            <a:r>
              <a:rPr lang="en-US" dirty="0" smtClean="0"/>
              <a:t> and DQM,Nantes,GDRE-11</a:t>
            </a:r>
            <a:endParaRPr lang="ru-RU"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E24DFD85-E723-4E11-8488-0A87548EBE00}" type="slidenum">
              <a:rPr lang="ru-RU" smtClean="0"/>
              <a:pPr>
                <a:defRPr/>
              </a:pPr>
              <a:t>29</a:t>
            </a:fld>
            <a:endParaRPr lang="ru-RU"/>
          </a:p>
        </p:txBody>
      </p:sp>
      <p:pic>
        <p:nvPicPr>
          <p:cNvPr id="146434" name="Picture 2"/>
          <p:cNvPicPr>
            <a:picLocks noChangeAspect="1" noChangeArrowheads="1"/>
          </p:cNvPicPr>
          <p:nvPr/>
        </p:nvPicPr>
        <p:blipFill>
          <a:blip r:embed="rId3"/>
          <a:srcRect/>
          <a:stretch>
            <a:fillRect/>
          </a:stretch>
        </p:blipFill>
        <p:spPr bwMode="auto">
          <a:xfrm>
            <a:off x="202765" y="951978"/>
            <a:ext cx="3692830" cy="5486400"/>
          </a:xfrm>
          <a:prstGeom prst="rect">
            <a:avLst/>
          </a:prstGeom>
          <a:noFill/>
          <a:ln w="9525">
            <a:noFill/>
            <a:miter lim="800000"/>
            <a:headEnd/>
            <a:tailEnd/>
          </a:ln>
          <a:effectLst/>
        </p:spPr>
      </p:pic>
      <p:sp>
        <p:nvSpPr>
          <p:cNvPr id="6" name="Прямоугольник 5"/>
          <p:cNvSpPr/>
          <p:nvPr/>
        </p:nvSpPr>
        <p:spPr>
          <a:xfrm>
            <a:off x="4377846" y="1141078"/>
            <a:ext cx="4572000" cy="4801314"/>
          </a:xfrm>
          <a:prstGeom prst="rect">
            <a:avLst/>
          </a:prstGeom>
        </p:spPr>
        <p:txBody>
          <a:bodyPr>
            <a:spAutoFit/>
          </a:bodyPr>
          <a:lstStyle/>
          <a:p>
            <a:r>
              <a:rPr lang="en-US" dirty="0" smtClean="0"/>
              <a:t>Caption for figure 2: </a:t>
            </a:r>
            <a:r>
              <a:rPr lang="en-US" dirty="0" err="1" smtClean="0"/>
              <a:t>Normalised</a:t>
            </a:r>
            <a:r>
              <a:rPr lang="en-US" dirty="0" smtClean="0"/>
              <a:t> correlation functions for 4He* (bosons) in the</a:t>
            </a:r>
          </a:p>
          <a:p>
            <a:r>
              <a:rPr lang="en-US" dirty="0" smtClean="0"/>
              <a:t>upper graph, and 3He* (fermions) in the lower graph. Both functions are</a:t>
            </a:r>
          </a:p>
          <a:p>
            <a:r>
              <a:rPr lang="en-US" dirty="0" smtClean="0"/>
              <a:t>measured at the same cloud temperature (0.5 </a:t>
            </a:r>
            <a:r>
              <a:rPr lang="en-US" dirty="0" err="1" smtClean="0"/>
              <a:t>μK</a:t>
            </a:r>
            <a:r>
              <a:rPr lang="en-US" dirty="0" smtClean="0"/>
              <a:t>), and with identical trap</a:t>
            </a:r>
          </a:p>
          <a:p>
            <a:r>
              <a:rPr lang="en-US" dirty="0" smtClean="0"/>
              <a:t>parameters. Error bars correspond to the root of the number of pairs in each</a:t>
            </a:r>
          </a:p>
          <a:p>
            <a:r>
              <a:rPr lang="en-US" dirty="0" smtClean="0"/>
              <a:t>bin. The line is a fit to a Gaussian function. The bosons show a bunching effect;</a:t>
            </a:r>
          </a:p>
          <a:p>
            <a:r>
              <a:rPr lang="en-US" dirty="0" smtClean="0"/>
              <a:t>the fermions anti-bunching. The correlation length for 3He* is expected to be</a:t>
            </a:r>
          </a:p>
          <a:p>
            <a:r>
              <a:rPr lang="en-US" dirty="0" smtClean="0"/>
              <a:t>33% larger than that for 4He* due to the smaller mass. We find 1/e values for</a:t>
            </a:r>
          </a:p>
          <a:p>
            <a:r>
              <a:rPr lang="en-US" dirty="0" smtClean="0"/>
              <a:t>the correlation lengths of 0.75±0.07 mm and 0.56±0.08 mm for fermions and</a:t>
            </a:r>
          </a:p>
          <a:p>
            <a:r>
              <a:rPr lang="en-US" dirty="0" smtClean="0"/>
              <a:t>bosons respectively.</a:t>
            </a:r>
            <a:endParaRPr lang="ru-RU" dirty="0"/>
          </a:p>
        </p:txBody>
      </p:sp>
      <p:sp>
        <p:nvSpPr>
          <p:cNvPr id="7" name="TextBox 6"/>
          <p:cNvSpPr txBox="1"/>
          <p:nvPr/>
        </p:nvSpPr>
        <p:spPr>
          <a:xfrm>
            <a:off x="4538133" y="6073422"/>
            <a:ext cx="3852401" cy="369332"/>
          </a:xfrm>
          <a:prstGeom prst="rect">
            <a:avLst/>
          </a:prstGeom>
          <a:noFill/>
        </p:spPr>
        <p:txBody>
          <a:bodyPr wrap="none" rtlCol="0">
            <a:spAutoFit/>
          </a:bodyPr>
          <a:lstStyle/>
          <a:p>
            <a:r>
              <a:rPr lang="en-US" dirty="0" err="1" smtClean="0"/>
              <a:t>T.Jeltes</a:t>
            </a:r>
            <a:r>
              <a:rPr lang="en-US" dirty="0" smtClean="0"/>
              <a:t> et al.,Nature,</a:t>
            </a:r>
            <a:r>
              <a:rPr lang="en-US" b="1" dirty="0" smtClean="0"/>
              <a:t>445</a:t>
            </a:r>
            <a:r>
              <a:rPr lang="en-US" dirty="0" smtClean="0"/>
              <a:t>,402(2007)</a:t>
            </a:r>
            <a:endParaRPr lang="ru-RU" dirty="0"/>
          </a:p>
        </p:txBody>
      </p:sp>
      <p:sp>
        <p:nvSpPr>
          <p:cNvPr id="8" name="Нижний колонтитул 7"/>
          <p:cNvSpPr>
            <a:spLocks noGrp="1"/>
          </p:cNvSpPr>
          <p:nvPr>
            <p:ph type="ftr" sz="quarter" idx="11"/>
          </p:nvPr>
        </p:nvSpPr>
        <p:spPr>
          <a:xfrm>
            <a:off x="2411413" y="6597650"/>
            <a:ext cx="6314898" cy="287338"/>
          </a:xfrm>
        </p:spPr>
        <p:txBody>
          <a:bodyPr/>
          <a:lstStyle/>
          <a:p>
            <a:pPr>
              <a:defRPr/>
            </a:pPr>
            <a:r>
              <a:rPr lang="en-US" dirty="0" err="1" smtClean="0"/>
              <a:t>A.Stavinskiy,July</a:t>
            </a:r>
            <a:r>
              <a:rPr lang="en-US" dirty="0" smtClean="0"/>
              <a:t> 2011,Triggered </a:t>
            </a:r>
            <a:r>
              <a:rPr lang="en-US" dirty="0" err="1" smtClean="0"/>
              <a:t>femtoscopy</a:t>
            </a:r>
            <a:r>
              <a:rPr lang="en-US" dirty="0" smtClean="0"/>
              <a:t> and DQM,Nantes,GDRE-11</a:t>
            </a:r>
            <a:endParaRPr lang="ru-RU"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E24DFD85-E723-4E11-8488-0A87548EBE00}" type="slidenum">
              <a:rPr lang="ru-RU" smtClean="0"/>
              <a:pPr>
                <a:defRPr/>
              </a:pPr>
              <a:t>3</a:t>
            </a:fld>
            <a:endParaRPr lang="ru-RU"/>
          </a:p>
        </p:txBody>
      </p:sp>
      <p:pic>
        <p:nvPicPr>
          <p:cNvPr id="6" name="Picture 7"/>
          <p:cNvPicPr>
            <a:picLocks noChangeAspect="1" noChangeArrowheads="1"/>
          </p:cNvPicPr>
          <p:nvPr/>
        </p:nvPicPr>
        <p:blipFill>
          <a:blip r:embed="rId2">
            <a:clrChange>
              <a:clrFrom>
                <a:srgbClr val="FFFFFF"/>
              </a:clrFrom>
              <a:clrTo>
                <a:srgbClr val="FFFFFF">
                  <a:alpha val="0"/>
                </a:srgbClr>
              </a:clrTo>
            </a:clrChange>
            <a:lum contrast="6000"/>
          </a:blip>
          <a:srcRect/>
          <a:stretch>
            <a:fillRect/>
          </a:stretch>
        </p:blipFill>
        <p:spPr bwMode="auto">
          <a:xfrm>
            <a:off x="3369502" y="970136"/>
            <a:ext cx="4985359" cy="4985357"/>
          </a:xfrm>
          <a:prstGeom prst="rect">
            <a:avLst/>
          </a:prstGeom>
          <a:noFill/>
          <a:ln w="9525">
            <a:noFill/>
            <a:miter lim="800000"/>
            <a:headEnd/>
            <a:tailEnd/>
          </a:ln>
        </p:spPr>
      </p:pic>
      <p:sp>
        <p:nvSpPr>
          <p:cNvPr id="7" name="Rectangle 6"/>
          <p:cNvSpPr>
            <a:spLocks noChangeArrowheads="1"/>
          </p:cNvSpPr>
          <p:nvPr/>
        </p:nvSpPr>
        <p:spPr bwMode="auto">
          <a:xfrm>
            <a:off x="187890" y="5169596"/>
            <a:ext cx="3532340" cy="523220"/>
          </a:xfrm>
          <a:prstGeom prst="rect">
            <a:avLst/>
          </a:prstGeom>
          <a:noFill/>
          <a:ln w="9525">
            <a:noFill/>
            <a:miter lim="800000"/>
            <a:headEnd/>
            <a:tailEnd/>
          </a:ln>
        </p:spPr>
        <p:txBody>
          <a:bodyPr wrap="square" anchor="ctr">
            <a:spAutoFit/>
          </a:bodyPr>
          <a:lstStyle/>
          <a:p>
            <a:r>
              <a:rPr lang="en-US" sz="1400" dirty="0"/>
              <a:t>A.Stavinsky.et al., </a:t>
            </a:r>
            <a:r>
              <a:rPr lang="en-US" sz="1400" dirty="0" err="1"/>
              <a:t>Phys.Rev.Lett</a:t>
            </a:r>
            <a:r>
              <a:rPr lang="en-US" sz="1400" dirty="0"/>
              <a:t>. 93,192301 (2004</a:t>
            </a:r>
            <a:r>
              <a:rPr lang="en-US" sz="1400" dirty="0" smtClean="0"/>
              <a:t>), CLAS-collaboration</a:t>
            </a:r>
            <a:endParaRPr lang="ru-RU" sz="1400" dirty="0"/>
          </a:p>
        </p:txBody>
      </p:sp>
      <p:sp>
        <p:nvSpPr>
          <p:cNvPr id="8" name="Прямоугольник 7"/>
          <p:cNvSpPr/>
          <p:nvPr/>
        </p:nvSpPr>
        <p:spPr>
          <a:xfrm>
            <a:off x="382044" y="4483698"/>
            <a:ext cx="2461364" cy="369332"/>
          </a:xfrm>
          <a:prstGeom prst="rect">
            <a:avLst/>
          </a:prstGeom>
        </p:spPr>
        <p:txBody>
          <a:bodyPr wrap="square">
            <a:spAutoFit/>
          </a:bodyPr>
          <a:lstStyle/>
          <a:p>
            <a:r>
              <a:rPr lang="en-US" dirty="0" smtClean="0"/>
              <a:t>JLAB: (</a:t>
            </a:r>
            <a:r>
              <a:rPr lang="en-US" dirty="0" err="1" smtClean="0"/>
              <a:t>e+A</a:t>
            </a:r>
            <a:r>
              <a:rPr lang="en-US" dirty="0" smtClean="0"/>
              <a:t>-&gt;</a:t>
            </a:r>
            <a:r>
              <a:rPr lang="en-US" dirty="0" err="1" smtClean="0"/>
              <a:t>e’ppX</a:t>
            </a:r>
            <a:r>
              <a:rPr lang="en-US" dirty="0" smtClean="0"/>
              <a:t>)</a:t>
            </a:r>
            <a:endParaRPr lang="en-US" dirty="0" smtClean="0"/>
          </a:p>
        </p:txBody>
      </p:sp>
      <p:sp>
        <p:nvSpPr>
          <p:cNvPr id="10" name="Нижний колонтитул 9"/>
          <p:cNvSpPr>
            <a:spLocks noGrp="1"/>
          </p:cNvSpPr>
          <p:nvPr>
            <p:ph type="ftr" sz="quarter" idx="11"/>
          </p:nvPr>
        </p:nvSpPr>
        <p:spPr>
          <a:xfrm>
            <a:off x="2411412" y="6597650"/>
            <a:ext cx="6066543" cy="287338"/>
          </a:xfrm>
        </p:spPr>
        <p:txBody>
          <a:bodyPr/>
          <a:lstStyle/>
          <a:p>
            <a:pPr>
              <a:defRPr/>
            </a:pPr>
            <a:r>
              <a:rPr lang="en-US" dirty="0" err="1" smtClean="0"/>
              <a:t>A.Stavinskiy,July</a:t>
            </a:r>
            <a:r>
              <a:rPr lang="en-US" dirty="0" smtClean="0"/>
              <a:t> 2011,Triggered </a:t>
            </a:r>
            <a:r>
              <a:rPr lang="en-US" dirty="0" err="1" smtClean="0"/>
              <a:t>femtoscopy</a:t>
            </a:r>
            <a:r>
              <a:rPr lang="en-US" dirty="0" smtClean="0"/>
              <a:t> and DQM,Nantes,GDRE-11</a:t>
            </a:r>
            <a:endParaRPr lang="ru-RU" dirty="0"/>
          </a:p>
        </p:txBody>
      </p:sp>
      <p:sp>
        <p:nvSpPr>
          <p:cNvPr id="12" name="Title 1"/>
          <p:cNvSpPr txBox="1">
            <a:spLocks/>
          </p:cNvSpPr>
          <p:nvPr/>
        </p:nvSpPr>
        <p:spPr>
          <a:xfrm>
            <a:off x="-1817511" y="875352"/>
            <a:ext cx="5068711" cy="566803"/>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noProof="0" dirty="0" smtClean="0">
                <a:ln>
                  <a:noFill/>
                </a:ln>
                <a:solidFill>
                  <a:srgbClr val="FF0000"/>
                </a:solidFill>
                <a:effectLst/>
                <a:uLnTx/>
                <a:uFillTx/>
                <a:latin typeface="Times New Roman" pitchFamily="18" charset="0"/>
                <a:ea typeface="+mj-ea"/>
                <a:cs typeface="Times New Roman" pitchFamily="18" charset="0"/>
              </a:rPr>
              <a:t> </a:t>
            </a:r>
            <a:endParaRPr kumimoji="0" lang="en-US" sz="3200" b="0" i="0" u="none" strike="noStrike" kern="0" cap="none" spc="0" normalizeH="0" baseline="0" noProof="0" dirty="0" smtClean="0">
              <a:ln>
                <a:noFill/>
              </a:ln>
              <a:solidFill>
                <a:srgbClr val="FF9933"/>
              </a:solidFill>
              <a:effectLst/>
              <a:uLnTx/>
              <a:uFillTx/>
              <a:latin typeface="+mj-lt"/>
              <a:ea typeface="+mj-ea"/>
              <a:cs typeface="+mj-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E24DFD85-E723-4E11-8488-0A87548EBE00}" type="slidenum">
              <a:rPr lang="ru-RU" smtClean="0"/>
              <a:pPr>
                <a:defRPr/>
              </a:pPr>
              <a:t>30</a:t>
            </a:fld>
            <a:endParaRPr lang="ru-RU"/>
          </a:p>
        </p:txBody>
      </p:sp>
      <p:pic>
        <p:nvPicPr>
          <p:cNvPr id="151554" name="Picture 2"/>
          <p:cNvPicPr>
            <a:picLocks noChangeAspect="1" noChangeArrowheads="1"/>
          </p:cNvPicPr>
          <p:nvPr/>
        </p:nvPicPr>
        <p:blipFill>
          <a:blip r:embed="rId2"/>
          <a:srcRect/>
          <a:stretch>
            <a:fillRect/>
          </a:stretch>
        </p:blipFill>
        <p:spPr bwMode="auto">
          <a:xfrm>
            <a:off x="430036" y="575734"/>
            <a:ext cx="4250549" cy="5874808"/>
          </a:xfrm>
          <a:prstGeom prst="rect">
            <a:avLst/>
          </a:prstGeom>
          <a:noFill/>
          <a:ln w="9525">
            <a:noFill/>
            <a:miter lim="800000"/>
            <a:headEnd/>
            <a:tailEnd/>
          </a:ln>
          <a:effectLst/>
        </p:spPr>
      </p:pic>
      <p:sp>
        <p:nvSpPr>
          <p:cNvPr id="6" name="Прямоугольник 5"/>
          <p:cNvSpPr/>
          <p:nvPr/>
        </p:nvSpPr>
        <p:spPr>
          <a:xfrm>
            <a:off x="4820357" y="3388227"/>
            <a:ext cx="3984977" cy="3170099"/>
          </a:xfrm>
          <a:prstGeom prst="rect">
            <a:avLst/>
          </a:prstGeom>
        </p:spPr>
        <p:txBody>
          <a:bodyPr wrap="square">
            <a:spAutoFit/>
          </a:bodyPr>
          <a:lstStyle/>
          <a:p>
            <a:r>
              <a:rPr lang="en-US" sz="1400" dirty="0" smtClean="0"/>
              <a:t>Fig. 2. (A) Normalized correlation functions</a:t>
            </a:r>
          </a:p>
          <a:p>
            <a:r>
              <a:rPr lang="en-US" sz="1400" dirty="0" smtClean="0"/>
              <a:t>along the vertical (z) axis for thermal gases</a:t>
            </a:r>
          </a:p>
          <a:p>
            <a:r>
              <a:rPr lang="en-US" sz="1400" dirty="0" smtClean="0"/>
              <a:t>at three different temperatures and for a BEC.</a:t>
            </a:r>
          </a:p>
          <a:p>
            <a:r>
              <a:rPr lang="en-US" sz="1400" dirty="0" smtClean="0"/>
              <a:t>For the thermal clouds, each plot corresponds</a:t>
            </a:r>
          </a:p>
          <a:p>
            <a:r>
              <a:rPr lang="en-US" sz="1400" dirty="0" smtClean="0"/>
              <a:t>to the average of a large number of clouds</a:t>
            </a:r>
          </a:p>
          <a:p>
            <a:r>
              <a:rPr lang="en-US" sz="1400" dirty="0" smtClean="0"/>
              <a:t>at the same temperature. Error bars correspond</a:t>
            </a:r>
          </a:p>
          <a:p>
            <a:r>
              <a:rPr lang="en-US" sz="1400" dirty="0" smtClean="0"/>
              <a:t>to the square root of the number of pairs. </a:t>
            </a:r>
            <a:r>
              <a:rPr lang="en-US" sz="1400" dirty="0" err="1" smtClean="0"/>
              <a:t>a.u</a:t>
            </a:r>
            <a:r>
              <a:rPr lang="en-US" sz="1400" dirty="0" smtClean="0"/>
              <a:t>., arbitrary units. (B) Normalized correlation</a:t>
            </a:r>
          </a:p>
          <a:p>
            <a:r>
              <a:rPr lang="en-US" sz="1400" dirty="0" smtClean="0"/>
              <a:t>functions in the </a:t>
            </a:r>
            <a:r>
              <a:rPr lang="en-US" sz="1400" dirty="0" err="1" smtClean="0"/>
              <a:t>Dx</a:t>
            </a:r>
            <a:r>
              <a:rPr lang="en-US" sz="1400" dirty="0" smtClean="0"/>
              <a:t> j </a:t>
            </a:r>
            <a:r>
              <a:rPr lang="en-US" sz="1400" dirty="0" err="1" smtClean="0"/>
              <a:t>Dy</a:t>
            </a:r>
            <a:r>
              <a:rPr lang="en-US" sz="1400" dirty="0" smtClean="0"/>
              <a:t> plane for the</a:t>
            </a:r>
          </a:p>
          <a:p>
            <a:r>
              <a:rPr lang="en-US" sz="1400" dirty="0" smtClean="0"/>
              <a:t>three thermal gas runs. The arrows at the bottom show the 45- rotation of our coordinate</a:t>
            </a:r>
          </a:p>
          <a:p>
            <a:r>
              <a:rPr lang="en-US" sz="1400" dirty="0" smtClean="0"/>
              <a:t>system with respect to the axes of the detector.</a:t>
            </a:r>
          </a:p>
          <a:p>
            <a:r>
              <a:rPr lang="en-US" sz="1400" dirty="0" smtClean="0"/>
              <a:t>The inverted </a:t>
            </a:r>
            <a:r>
              <a:rPr lang="en-US" sz="1400" dirty="0" err="1" smtClean="0"/>
              <a:t>ellipticity</a:t>
            </a:r>
            <a:r>
              <a:rPr lang="en-US" sz="1400" dirty="0" smtClean="0"/>
              <a:t> of the correlation function relative to the trapped cloud is visible</a:t>
            </a:r>
            <a:r>
              <a:rPr lang="en-US" dirty="0" smtClean="0"/>
              <a:t>.</a:t>
            </a:r>
            <a:endParaRPr lang="ru-RU" dirty="0"/>
          </a:p>
        </p:txBody>
      </p:sp>
      <p:sp>
        <p:nvSpPr>
          <p:cNvPr id="7" name="Прямоугольник 6"/>
          <p:cNvSpPr/>
          <p:nvPr/>
        </p:nvSpPr>
        <p:spPr>
          <a:xfrm>
            <a:off x="4899377" y="168196"/>
            <a:ext cx="3979333" cy="3170099"/>
          </a:xfrm>
          <a:prstGeom prst="rect">
            <a:avLst/>
          </a:prstGeom>
        </p:spPr>
        <p:txBody>
          <a:bodyPr wrap="square">
            <a:spAutoFit/>
          </a:bodyPr>
          <a:lstStyle/>
          <a:p>
            <a:r>
              <a:rPr lang="en-US" sz="1400" b="1" dirty="0" err="1" smtClean="0"/>
              <a:t>Hanbury</a:t>
            </a:r>
            <a:r>
              <a:rPr lang="en-US" sz="1400" b="1" dirty="0" smtClean="0"/>
              <a:t> Brown </a:t>
            </a:r>
            <a:r>
              <a:rPr lang="en-US" sz="1400" b="1" dirty="0" err="1" smtClean="0"/>
              <a:t>Twiss</a:t>
            </a:r>
            <a:r>
              <a:rPr lang="en-US" sz="1400" b="1" dirty="0" smtClean="0"/>
              <a:t> Effect for </a:t>
            </a:r>
            <a:r>
              <a:rPr lang="en-US" sz="1400" b="1" dirty="0" err="1" smtClean="0"/>
              <a:t>Ultracold</a:t>
            </a:r>
            <a:r>
              <a:rPr lang="en-US" sz="1400" b="1" dirty="0" smtClean="0"/>
              <a:t> Quantum Gases</a:t>
            </a:r>
          </a:p>
          <a:p>
            <a:r>
              <a:rPr lang="sv-SE" sz="1400" b="1" dirty="0" smtClean="0"/>
              <a:t>M. Schellekens,R. Hoppeler,A. Perrin,J. Viana Gomes,</a:t>
            </a:r>
            <a:r>
              <a:rPr lang="en-US" sz="1400" b="1" dirty="0" smtClean="0"/>
              <a:t>D. </a:t>
            </a:r>
            <a:r>
              <a:rPr lang="en-US" sz="1400" b="1" dirty="0" err="1" smtClean="0"/>
              <a:t>Boiron</a:t>
            </a:r>
            <a:r>
              <a:rPr lang="en-US" sz="1400" b="1" dirty="0" smtClean="0"/>
              <a:t>, A. Aspect, C. I. Westbrook</a:t>
            </a:r>
          </a:p>
          <a:p>
            <a:r>
              <a:rPr lang="en-US" sz="1400" b="1" dirty="0" smtClean="0">
                <a:solidFill>
                  <a:srgbClr val="FF0000"/>
                </a:solidFill>
              </a:rPr>
              <a:t>We have studied two-body correlations of atoms in an expanding cloud above and below the Bose-Einstein condensation threshold. The observed correlation function for a thermal cloud shows a bunching behavior, whereas the correlation is flat for a coherent sample. These quantum correlations are the atomic analog of the </a:t>
            </a:r>
            <a:r>
              <a:rPr lang="en-US" sz="1400" b="1" dirty="0" err="1" smtClean="0">
                <a:solidFill>
                  <a:srgbClr val="FF0000"/>
                </a:solidFill>
              </a:rPr>
              <a:t>Hanbury</a:t>
            </a:r>
            <a:r>
              <a:rPr lang="en-US" sz="1400" b="1" dirty="0" smtClean="0">
                <a:solidFill>
                  <a:srgbClr val="FF0000"/>
                </a:solidFill>
              </a:rPr>
              <a:t> Brown </a:t>
            </a:r>
            <a:r>
              <a:rPr lang="en-US" sz="1400" b="1" dirty="0" err="1" smtClean="0">
                <a:solidFill>
                  <a:srgbClr val="FF0000"/>
                </a:solidFill>
              </a:rPr>
              <a:t>Twiss</a:t>
            </a:r>
            <a:r>
              <a:rPr lang="en-US" sz="1400" b="1" dirty="0" smtClean="0">
                <a:solidFill>
                  <a:srgbClr val="FF0000"/>
                </a:solidFill>
              </a:rPr>
              <a:t> effect</a:t>
            </a:r>
            <a:r>
              <a:rPr lang="en-US" b="1" dirty="0" smtClean="0">
                <a:solidFill>
                  <a:srgbClr val="FF0000"/>
                </a:solidFill>
              </a:rPr>
              <a:t>.</a:t>
            </a:r>
            <a:endParaRPr lang="ru-RU" b="1" dirty="0">
              <a:solidFill>
                <a:srgbClr val="FF0000"/>
              </a:solidFill>
            </a:endParaRPr>
          </a:p>
        </p:txBody>
      </p:sp>
      <p:sp>
        <p:nvSpPr>
          <p:cNvPr id="8" name="Нижний колонтитул 7"/>
          <p:cNvSpPr>
            <a:spLocks noGrp="1"/>
          </p:cNvSpPr>
          <p:nvPr>
            <p:ph type="ftr" sz="quarter" idx="11"/>
          </p:nvPr>
        </p:nvSpPr>
        <p:spPr>
          <a:xfrm>
            <a:off x="2411412" y="6597650"/>
            <a:ext cx="6247165" cy="287338"/>
          </a:xfrm>
        </p:spPr>
        <p:txBody>
          <a:bodyPr/>
          <a:lstStyle/>
          <a:p>
            <a:pPr>
              <a:defRPr/>
            </a:pPr>
            <a:r>
              <a:rPr lang="en-US" dirty="0" err="1" smtClean="0"/>
              <a:t>A.Stavinskiy,July</a:t>
            </a:r>
            <a:r>
              <a:rPr lang="en-US" dirty="0" smtClean="0"/>
              <a:t> 2011,Triggered </a:t>
            </a:r>
            <a:r>
              <a:rPr lang="en-US" dirty="0" err="1" smtClean="0"/>
              <a:t>femtoscopy</a:t>
            </a:r>
            <a:r>
              <a:rPr lang="en-US" dirty="0" smtClean="0"/>
              <a:t> and DQM,Nantes,GDRE-11</a:t>
            </a:r>
            <a:endParaRPr lang="ru-RU"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E24DFD85-E723-4E11-8488-0A87548EBE00}" type="slidenum">
              <a:rPr lang="ru-RU" smtClean="0"/>
              <a:pPr>
                <a:defRPr/>
              </a:pPr>
              <a:t>31</a:t>
            </a:fld>
            <a:endParaRPr lang="ru-RU"/>
          </a:p>
        </p:txBody>
      </p:sp>
      <p:sp>
        <p:nvSpPr>
          <p:cNvPr id="5" name="Прямоугольник 4"/>
          <p:cNvSpPr/>
          <p:nvPr/>
        </p:nvSpPr>
        <p:spPr>
          <a:xfrm>
            <a:off x="575734" y="5684925"/>
            <a:ext cx="7913511" cy="646331"/>
          </a:xfrm>
          <a:prstGeom prst="rect">
            <a:avLst/>
          </a:prstGeom>
        </p:spPr>
        <p:txBody>
          <a:bodyPr wrap="square">
            <a:spAutoFit/>
          </a:bodyPr>
          <a:lstStyle/>
          <a:p>
            <a:r>
              <a:rPr lang="en-US" dirty="0" smtClean="0">
                <a:solidFill>
                  <a:srgbClr val="FF0000"/>
                </a:solidFill>
              </a:rPr>
              <a:t>At this magnetic field, the</a:t>
            </a:r>
            <a:r>
              <a:rPr lang="ru-RU" dirty="0" smtClean="0">
                <a:solidFill>
                  <a:srgbClr val="FF0000"/>
                </a:solidFill>
              </a:rPr>
              <a:t> </a:t>
            </a:r>
            <a:r>
              <a:rPr lang="en-US" dirty="0" smtClean="0">
                <a:solidFill>
                  <a:srgbClr val="FF0000"/>
                </a:solidFill>
              </a:rPr>
              <a:t>molecule size is one order of magnitude</a:t>
            </a:r>
            <a:r>
              <a:rPr lang="ru-RU" dirty="0" smtClean="0">
                <a:solidFill>
                  <a:srgbClr val="FF0000"/>
                </a:solidFill>
              </a:rPr>
              <a:t> </a:t>
            </a:r>
            <a:r>
              <a:rPr lang="en-US" dirty="0" smtClean="0">
                <a:solidFill>
                  <a:srgbClr val="FF0000"/>
                </a:solidFill>
              </a:rPr>
              <a:t>smaller than the calculated</a:t>
            </a:r>
            <a:r>
              <a:rPr lang="ru-RU" dirty="0" smtClean="0">
                <a:solidFill>
                  <a:srgbClr val="FF0000"/>
                </a:solidFill>
              </a:rPr>
              <a:t> </a:t>
            </a:r>
            <a:r>
              <a:rPr lang="en-US" dirty="0" smtClean="0">
                <a:solidFill>
                  <a:srgbClr val="FF0000"/>
                </a:solidFill>
              </a:rPr>
              <a:t>intermolecular distance.</a:t>
            </a:r>
            <a:endParaRPr lang="ru-RU" dirty="0">
              <a:solidFill>
                <a:srgbClr val="FF0000"/>
              </a:solidFill>
            </a:endParaRPr>
          </a:p>
        </p:txBody>
      </p:sp>
      <p:pic>
        <p:nvPicPr>
          <p:cNvPr id="144385" name="Picture 1"/>
          <p:cNvPicPr>
            <a:picLocks noChangeAspect="1" noChangeArrowheads="1"/>
          </p:cNvPicPr>
          <p:nvPr/>
        </p:nvPicPr>
        <p:blipFill>
          <a:blip r:embed="rId2"/>
          <a:srcRect/>
          <a:stretch>
            <a:fillRect/>
          </a:stretch>
        </p:blipFill>
        <p:spPr bwMode="auto">
          <a:xfrm>
            <a:off x="1204383" y="328436"/>
            <a:ext cx="6057900" cy="2114550"/>
          </a:xfrm>
          <a:prstGeom prst="rect">
            <a:avLst/>
          </a:prstGeom>
          <a:noFill/>
          <a:ln w="9525">
            <a:noFill/>
            <a:miter lim="800000"/>
            <a:headEnd/>
            <a:tailEnd/>
          </a:ln>
          <a:effectLst/>
        </p:spPr>
      </p:pic>
      <p:sp>
        <p:nvSpPr>
          <p:cNvPr id="7" name="Прямоугольник 6"/>
          <p:cNvSpPr/>
          <p:nvPr/>
        </p:nvSpPr>
        <p:spPr>
          <a:xfrm>
            <a:off x="191911" y="2661864"/>
            <a:ext cx="8692445" cy="1815882"/>
          </a:xfrm>
          <a:prstGeom prst="rect">
            <a:avLst/>
          </a:prstGeom>
        </p:spPr>
        <p:txBody>
          <a:bodyPr wrap="square">
            <a:spAutoFit/>
          </a:bodyPr>
          <a:lstStyle/>
          <a:p>
            <a:r>
              <a:rPr lang="en-US" sz="1600" dirty="0" smtClean="0"/>
              <a:t>Figure 1 Time-of-flight images of the molecular cloud, taken with a probe beam along the</a:t>
            </a:r>
          </a:p>
          <a:p>
            <a:r>
              <a:rPr lang="en-US" sz="1600" dirty="0" smtClean="0"/>
              <a:t>axial direction after 20 ms of free expansion. Data are shown for temperatures above and</a:t>
            </a:r>
          </a:p>
          <a:p>
            <a:r>
              <a:rPr lang="en-US" sz="1600" dirty="0" smtClean="0"/>
              <a:t>below the critical temperature for Bose–Einstein condensation. Surface plot of the</a:t>
            </a:r>
          </a:p>
          <a:p>
            <a:r>
              <a:rPr lang="en-US" sz="1600" dirty="0" smtClean="0"/>
              <a:t>optical density for a molecule sample created by applying a magnetic-field sweep to an</a:t>
            </a:r>
          </a:p>
          <a:p>
            <a:r>
              <a:rPr lang="en-US" sz="1600" dirty="0" smtClean="0"/>
              <a:t>atomic Fermi gas with an initial temperature of 0.19TF (0.06TF) for the left (right) image.</a:t>
            </a:r>
          </a:p>
          <a:p>
            <a:r>
              <a:rPr lang="en-US" sz="1600" dirty="0" smtClean="0"/>
              <a:t>The total molecule number was 470,000 (200,000) for the left (right) picture. The surface plots are the averages of ten images.</a:t>
            </a:r>
            <a:endParaRPr lang="ru-RU" sz="1600" dirty="0"/>
          </a:p>
        </p:txBody>
      </p:sp>
      <p:sp>
        <p:nvSpPr>
          <p:cNvPr id="8" name="Прямоугольник 7"/>
          <p:cNvSpPr/>
          <p:nvPr/>
        </p:nvSpPr>
        <p:spPr>
          <a:xfrm>
            <a:off x="203200" y="238457"/>
            <a:ext cx="5328356" cy="584775"/>
          </a:xfrm>
          <a:prstGeom prst="rect">
            <a:avLst/>
          </a:prstGeom>
        </p:spPr>
        <p:txBody>
          <a:bodyPr wrap="square">
            <a:spAutoFit/>
          </a:bodyPr>
          <a:lstStyle/>
          <a:p>
            <a:r>
              <a:rPr lang="en-US" sz="1600" dirty="0" smtClean="0"/>
              <a:t>Markus Greiner1, Cindy A. Regal1 &amp; Deborah S. Jin2</a:t>
            </a:r>
            <a:endParaRPr lang="ru-RU" sz="1600" dirty="0" smtClean="0"/>
          </a:p>
          <a:p>
            <a:r>
              <a:rPr lang="en-US" sz="1600" dirty="0" smtClean="0"/>
              <a:t>NATURE ,426, p.537,2003 |</a:t>
            </a:r>
            <a:endParaRPr lang="ru-RU" sz="1600" dirty="0"/>
          </a:p>
        </p:txBody>
      </p:sp>
      <p:sp>
        <p:nvSpPr>
          <p:cNvPr id="9" name="Нижний колонтитул 8"/>
          <p:cNvSpPr>
            <a:spLocks noGrp="1"/>
          </p:cNvSpPr>
          <p:nvPr>
            <p:ph type="ftr" sz="quarter" idx="11"/>
          </p:nvPr>
        </p:nvSpPr>
        <p:spPr>
          <a:xfrm>
            <a:off x="2411412" y="6597650"/>
            <a:ext cx="6202009" cy="287338"/>
          </a:xfrm>
        </p:spPr>
        <p:txBody>
          <a:bodyPr/>
          <a:lstStyle/>
          <a:p>
            <a:pPr>
              <a:defRPr/>
            </a:pPr>
            <a:r>
              <a:rPr lang="en-US" dirty="0" err="1" smtClean="0"/>
              <a:t>A.Stavinskiy,July</a:t>
            </a:r>
            <a:r>
              <a:rPr lang="en-US" dirty="0" smtClean="0"/>
              <a:t> 2011,Triggered </a:t>
            </a:r>
            <a:r>
              <a:rPr lang="en-US" dirty="0" err="1" smtClean="0"/>
              <a:t>femtoscopy</a:t>
            </a:r>
            <a:r>
              <a:rPr lang="en-US" dirty="0" smtClean="0"/>
              <a:t> and DQM,Nantes,GDRE-11</a:t>
            </a:r>
            <a:endParaRPr lang="ru-RU"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E24DFD85-E723-4E11-8488-0A87548EBE00}" type="slidenum">
              <a:rPr lang="ru-RU" smtClean="0"/>
              <a:pPr>
                <a:defRPr/>
              </a:pPr>
              <a:t>32</a:t>
            </a:fld>
            <a:endParaRPr lang="ru-RU"/>
          </a:p>
        </p:txBody>
      </p:sp>
      <p:sp>
        <p:nvSpPr>
          <p:cNvPr id="5" name="Прямоугольник 4"/>
          <p:cNvSpPr/>
          <p:nvPr/>
        </p:nvSpPr>
        <p:spPr>
          <a:xfrm>
            <a:off x="203199" y="58847"/>
            <a:ext cx="8726311" cy="2308324"/>
          </a:xfrm>
          <a:prstGeom prst="rect">
            <a:avLst/>
          </a:prstGeom>
        </p:spPr>
        <p:txBody>
          <a:bodyPr wrap="square">
            <a:spAutoFit/>
          </a:bodyPr>
          <a:lstStyle/>
          <a:p>
            <a:r>
              <a:rPr lang="en-US" b="1" dirty="0" smtClean="0"/>
              <a:t>The Pauli Exclusion Effect in </a:t>
            </a:r>
            <a:r>
              <a:rPr lang="en-US" b="1" dirty="0" err="1" smtClean="0"/>
              <a:t>Multiparticle</a:t>
            </a:r>
            <a:r>
              <a:rPr lang="en-US" b="1" dirty="0" smtClean="0"/>
              <a:t> and Hole State Densities</a:t>
            </a:r>
          </a:p>
          <a:p>
            <a:r>
              <a:rPr lang="en-US" b="1" dirty="0" smtClean="0"/>
              <a:t>J.S. Zhang and X.J. Yang,</a:t>
            </a:r>
            <a:r>
              <a:rPr lang="en-US" dirty="0" smtClean="0"/>
              <a:t> Z. Phys. A Atomic Nuclei 329, 69-76 (1988)</a:t>
            </a:r>
            <a:endParaRPr lang="en-US" b="1" dirty="0" smtClean="0"/>
          </a:p>
          <a:p>
            <a:endParaRPr lang="en-US" dirty="0" smtClean="0"/>
          </a:p>
          <a:p>
            <a:r>
              <a:rPr lang="en-US" dirty="0" smtClean="0"/>
              <a:t>A method to calculate the effect of the Pauli exclusion principle in </a:t>
            </a:r>
            <a:r>
              <a:rPr lang="en-US" dirty="0" err="1" smtClean="0"/>
              <a:t>multiparticle</a:t>
            </a:r>
            <a:r>
              <a:rPr lang="en-US" dirty="0" smtClean="0"/>
              <a:t> and</a:t>
            </a:r>
          </a:p>
          <a:p>
            <a:r>
              <a:rPr lang="en-US" dirty="0" smtClean="0"/>
              <a:t>hole state densities is proposed. The model-independent method can be essentially</a:t>
            </a:r>
          </a:p>
          <a:p>
            <a:r>
              <a:rPr lang="en-US" dirty="0" smtClean="0"/>
              <a:t>extended to any multi-</a:t>
            </a:r>
            <a:r>
              <a:rPr lang="en-US" dirty="0" err="1" smtClean="0"/>
              <a:t>fermion</a:t>
            </a:r>
            <a:r>
              <a:rPr lang="en-US" dirty="0" smtClean="0"/>
              <a:t> system. The enhancement of the exact Pauli exclusion correlation implies that the Pauli exclusion principle plays a quite important role in state densities.</a:t>
            </a:r>
            <a:endParaRPr lang="ru-RU" dirty="0"/>
          </a:p>
        </p:txBody>
      </p:sp>
      <p:sp>
        <p:nvSpPr>
          <p:cNvPr id="6" name="Прямоугольник 5"/>
          <p:cNvSpPr/>
          <p:nvPr/>
        </p:nvSpPr>
        <p:spPr>
          <a:xfrm>
            <a:off x="208844" y="2973572"/>
            <a:ext cx="8720668" cy="2585323"/>
          </a:xfrm>
          <a:prstGeom prst="rect">
            <a:avLst/>
          </a:prstGeom>
        </p:spPr>
        <p:txBody>
          <a:bodyPr wrap="square">
            <a:spAutoFit/>
          </a:bodyPr>
          <a:lstStyle/>
          <a:p>
            <a:r>
              <a:rPr lang="en-US" dirty="0" smtClean="0">
                <a:solidFill>
                  <a:srgbClr val="FF0000"/>
                </a:solidFill>
              </a:rPr>
              <a:t>According to the Pauli exclusion principle, it does not allow more than two identical particles to occupy one microscopic state. The labels of the single particle and hole in the configuration summation of the state density must differ from each other. That is the so-called restricted summation. But mathematically, we can write the summation in an independent form, then subtract the terms in which more than two identical labels are involved to avoid double counting. This type of term is called the Pauli exclusion correction (PEC) term. It turns out that Young patterns can be employed to describe the complete set of PEC terms and a formula to evaluate</a:t>
            </a:r>
          </a:p>
          <a:p>
            <a:r>
              <a:rPr lang="en-US" dirty="0" smtClean="0">
                <a:solidFill>
                  <a:srgbClr val="FF0000"/>
                </a:solidFill>
              </a:rPr>
              <a:t>the coefficients of the PEC terms is obtained.</a:t>
            </a:r>
            <a:endParaRPr lang="ru-RU" dirty="0">
              <a:solidFill>
                <a:srgbClr val="FF0000"/>
              </a:solidFill>
            </a:endParaRPr>
          </a:p>
        </p:txBody>
      </p:sp>
      <p:sp>
        <p:nvSpPr>
          <p:cNvPr id="7" name="Нижний колонтитул 6"/>
          <p:cNvSpPr>
            <a:spLocks noGrp="1"/>
          </p:cNvSpPr>
          <p:nvPr>
            <p:ph type="ftr" sz="quarter" idx="11"/>
          </p:nvPr>
        </p:nvSpPr>
        <p:spPr>
          <a:xfrm>
            <a:off x="1456268" y="6597650"/>
            <a:ext cx="6773332" cy="287338"/>
          </a:xfrm>
        </p:spPr>
        <p:txBody>
          <a:bodyPr/>
          <a:lstStyle/>
          <a:p>
            <a:pPr>
              <a:defRPr/>
            </a:pPr>
            <a:r>
              <a:rPr lang="en-US" dirty="0" err="1" smtClean="0"/>
              <a:t>A.Stavinskiy,July</a:t>
            </a:r>
            <a:r>
              <a:rPr lang="en-US" dirty="0" smtClean="0"/>
              <a:t> 2011,Triggered </a:t>
            </a:r>
            <a:r>
              <a:rPr lang="en-US" dirty="0" err="1" smtClean="0"/>
              <a:t>femtoscopy</a:t>
            </a:r>
            <a:r>
              <a:rPr lang="en-US" dirty="0" smtClean="0"/>
              <a:t> and DQM,Nantes,GDRE-11</a:t>
            </a:r>
            <a:endParaRPr lang="ru-RU"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E24DFD85-E723-4E11-8488-0A87548EBE00}" type="slidenum">
              <a:rPr lang="ru-RU" smtClean="0"/>
              <a:pPr>
                <a:defRPr/>
              </a:pPr>
              <a:t>33</a:t>
            </a:fld>
            <a:endParaRPr lang="ru-RU"/>
          </a:p>
        </p:txBody>
      </p:sp>
      <p:sp>
        <p:nvSpPr>
          <p:cNvPr id="12" name="Прямоугольник 11"/>
          <p:cNvSpPr/>
          <p:nvPr/>
        </p:nvSpPr>
        <p:spPr>
          <a:xfrm>
            <a:off x="1156183" y="1674841"/>
            <a:ext cx="6858000" cy="4216539"/>
          </a:xfrm>
          <a:prstGeom prst="rect">
            <a:avLst/>
          </a:prstGeom>
        </p:spPr>
        <p:txBody>
          <a:bodyPr wrap="square">
            <a:spAutoFit/>
          </a:bodyPr>
          <a:lstStyle/>
          <a:p>
            <a:pPr algn="just"/>
            <a:r>
              <a:rPr lang="en-US" dirty="0" smtClean="0"/>
              <a:t>Our purpose here is to point out that if a </a:t>
            </a:r>
            <a:r>
              <a:rPr lang="en-US" dirty="0" err="1" smtClean="0"/>
              <a:t>manyboson</a:t>
            </a:r>
            <a:r>
              <a:rPr lang="en-US" dirty="0" smtClean="0"/>
              <a:t> or many-</a:t>
            </a:r>
            <a:r>
              <a:rPr lang="en-US" dirty="0" err="1" smtClean="0"/>
              <a:t>fermion</a:t>
            </a:r>
            <a:r>
              <a:rPr lang="en-US" dirty="0" smtClean="0"/>
              <a:t> system exhibits opposite sign correlations, then the state in question necessarily has a certain complexity. For example,</a:t>
            </a:r>
          </a:p>
          <a:p>
            <a:pPr algn="just"/>
            <a:r>
              <a:rPr lang="en-US" dirty="0" smtClean="0"/>
              <a:t>consider a </a:t>
            </a:r>
            <a:r>
              <a:rPr lang="en-US" dirty="0" err="1" smtClean="0"/>
              <a:t>fermion</a:t>
            </a:r>
            <a:r>
              <a:rPr lang="en-US" dirty="0" smtClean="0"/>
              <a:t> gas. If the gas exhibits any positive pair correlations when it has been prepared in a certain state, then that state cannot be represented by a simple Slater determinant </a:t>
            </a:r>
            <a:r>
              <a:rPr lang="en-US" dirty="0" err="1" smtClean="0"/>
              <a:t>wavefunction</a:t>
            </a:r>
            <a:r>
              <a:rPr lang="en-US" dirty="0" smtClean="0"/>
              <a:t>. </a:t>
            </a:r>
            <a:r>
              <a:rPr lang="en-US" dirty="0" smtClean="0">
                <a:solidFill>
                  <a:srgbClr val="FF0000"/>
                </a:solidFill>
              </a:rPr>
              <a:t>In general, if one probes a many-boson or many-</a:t>
            </a:r>
            <a:r>
              <a:rPr lang="en-US" dirty="0" err="1" smtClean="0">
                <a:solidFill>
                  <a:srgbClr val="FF0000"/>
                </a:solidFill>
              </a:rPr>
              <a:t>fermion</a:t>
            </a:r>
            <a:r>
              <a:rPr lang="en-US" dirty="0" smtClean="0">
                <a:solidFill>
                  <a:srgbClr val="FF0000"/>
                </a:solidFill>
              </a:rPr>
              <a:t> state and finds that it exhibits opposite sign correlations, then, even without any model for the unknown state, one may infer that it is not a “free” state, </a:t>
            </a:r>
            <a:r>
              <a:rPr lang="en-US" dirty="0" smtClean="0"/>
              <a:t>i.e., it does not have the form of a grand canonical ensemble for </a:t>
            </a:r>
            <a:r>
              <a:rPr lang="en-US" dirty="0" err="1" smtClean="0"/>
              <a:t>noninteracting</a:t>
            </a:r>
            <a:r>
              <a:rPr lang="en-US" dirty="0" smtClean="0"/>
              <a:t> indistinguishable particles. We believe that opposite sign correlations can be observed in current experimental setups and may even have already been observed and passed unnoticed</a:t>
            </a:r>
            <a:r>
              <a:rPr lang="ru-RU" dirty="0" smtClean="0"/>
              <a:t>.</a:t>
            </a:r>
          </a:p>
          <a:p>
            <a:pPr algn="just"/>
            <a:r>
              <a:rPr lang="en-US" sz="1600" dirty="0" err="1" smtClean="0"/>
              <a:t>Ref.:Alex</a:t>
            </a:r>
            <a:r>
              <a:rPr lang="en-US" sz="1600" dirty="0" smtClean="0"/>
              <a:t> D. Gottlieb</a:t>
            </a:r>
            <a:r>
              <a:rPr lang="ru-RU" sz="1600" dirty="0" smtClean="0"/>
              <a:t> </a:t>
            </a:r>
            <a:r>
              <a:rPr lang="en-US" sz="1600" dirty="0" smtClean="0"/>
              <a:t>and Thorsten </a:t>
            </a:r>
            <a:r>
              <a:rPr lang="en-US" sz="1600" dirty="0" err="1" smtClean="0"/>
              <a:t>Schumm</a:t>
            </a:r>
            <a:r>
              <a:rPr lang="en-US" sz="1600" dirty="0" smtClean="0"/>
              <a:t>, arXiv:0705.3491 [quant-ph]</a:t>
            </a:r>
            <a:endParaRPr lang="ru-RU" sz="1600" dirty="0"/>
          </a:p>
        </p:txBody>
      </p:sp>
      <p:sp>
        <p:nvSpPr>
          <p:cNvPr id="8" name="Нижний колонтитул 7"/>
          <p:cNvSpPr>
            <a:spLocks noGrp="1"/>
          </p:cNvSpPr>
          <p:nvPr>
            <p:ph type="ftr" sz="quarter" idx="11"/>
          </p:nvPr>
        </p:nvSpPr>
        <p:spPr>
          <a:xfrm>
            <a:off x="801512" y="6597650"/>
            <a:ext cx="7326488" cy="287338"/>
          </a:xfrm>
        </p:spPr>
        <p:txBody>
          <a:bodyPr/>
          <a:lstStyle/>
          <a:p>
            <a:pPr>
              <a:defRPr/>
            </a:pPr>
            <a:r>
              <a:rPr lang="en-US" dirty="0" err="1" smtClean="0"/>
              <a:t>A.Stavinskiy,July</a:t>
            </a:r>
            <a:r>
              <a:rPr lang="en-US" dirty="0" smtClean="0"/>
              <a:t> 2011,Triggered </a:t>
            </a:r>
            <a:r>
              <a:rPr lang="en-US" dirty="0" err="1" smtClean="0"/>
              <a:t>femtoscopy</a:t>
            </a:r>
            <a:r>
              <a:rPr lang="en-US" dirty="0" smtClean="0"/>
              <a:t> and DQM,Nantes,GDRE-11</a:t>
            </a:r>
            <a:endParaRPr lang="ru-RU" dirty="0"/>
          </a:p>
        </p:txBody>
      </p:sp>
      <p:sp>
        <p:nvSpPr>
          <p:cNvPr id="10" name="TextBox 9"/>
          <p:cNvSpPr txBox="1"/>
          <p:nvPr/>
        </p:nvSpPr>
        <p:spPr>
          <a:xfrm>
            <a:off x="1072443" y="790222"/>
            <a:ext cx="5418667" cy="461665"/>
          </a:xfrm>
          <a:prstGeom prst="rect">
            <a:avLst/>
          </a:prstGeom>
          <a:noFill/>
        </p:spPr>
        <p:txBody>
          <a:bodyPr wrap="square" rtlCol="0">
            <a:spAutoFit/>
          </a:bodyPr>
          <a:lstStyle/>
          <a:p>
            <a:r>
              <a:rPr lang="en-US" sz="2400" dirty="0" smtClean="0">
                <a:solidFill>
                  <a:srgbClr val="FF0000"/>
                </a:solidFill>
              </a:rPr>
              <a:t>Opposite sign correlations</a:t>
            </a:r>
            <a:endParaRPr lang="ru-RU" sz="24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Номер слайда 5"/>
          <p:cNvSpPr>
            <a:spLocks noGrp="1"/>
          </p:cNvSpPr>
          <p:nvPr>
            <p:ph type="sldNum" sz="quarter" idx="12"/>
          </p:nvPr>
        </p:nvSpPr>
        <p:spPr>
          <a:noFill/>
        </p:spPr>
        <p:txBody>
          <a:bodyPr/>
          <a:lstStyle/>
          <a:p>
            <a:fld id="{208B4CC4-9BFE-473B-AFBA-C882F869907C}" type="slidenum">
              <a:rPr lang="ru-RU">
                <a:latin typeface="Arial" charset="0"/>
              </a:rPr>
              <a:pPr/>
              <a:t>34</a:t>
            </a:fld>
            <a:endParaRPr lang="ru-RU">
              <a:latin typeface="Arial" charset="0"/>
            </a:endParaRPr>
          </a:p>
        </p:txBody>
      </p:sp>
      <p:sp>
        <p:nvSpPr>
          <p:cNvPr id="30725" name="Rectangle 2"/>
          <p:cNvSpPr>
            <a:spLocks noGrp="1" noChangeArrowheads="1"/>
          </p:cNvSpPr>
          <p:nvPr>
            <p:ph type="title"/>
          </p:nvPr>
        </p:nvSpPr>
        <p:spPr/>
        <p:txBody>
          <a:bodyPr/>
          <a:lstStyle/>
          <a:p>
            <a:pPr eaLnBrk="1" hangingPunct="1"/>
            <a:r>
              <a:rPr lang="en-US" smtClean="0"/>
              <a:t>Conclusion</a:t>
            </a:r>
            <a:endParaRPr lang="ru-RU" smtClean="0"/>
          </a:p>
        </p:txBody>
      </p:sp>
      <p:sp>
        <p:nvSpPr>
          <p:cNvPr id="30729" name="Text Box 9"/>
          <p:cNvSpPr txBox="1">
            <a:spLocks noChangeArrowheads="1"/>
          </p:cNvSpPr>
          <p:nvPr/>
        </p:nvSpPr>
        <p:spPr bwMode="auto">
          <a:xfrm>
            <a:off x="855663" y="1957388"/>
            <a:ext cx="7304087" cy="3600986"/>
          </a:xfrm>
          <a:prstGeom prst="rect">
            <a:avLst/>
          </a:prstGeom>
          <a:noFill/>
          <a:ln w="9525">
            <a:noFill/>
            <a:miter lim="800000"/>
            <a:headEnd/>
            <a:tailEnd/>
          </a:ln>
          <a:effectLst/>
        </p:spPr>
        <p:txBody>
          <a:bodyPr>
            <a:spAutoFit/>
          </a:bodyPr>
          <a:lstStyle/>
          <a:p>
            <a:pPr marL="342900" indent="-342900">
              <a:spcBef>
                <a:spcPct val="50000"/>
              </a:spcBef>
              <a:buFontTx/>
              <a:buAutoNum type="arabicPeriod"/>
            </a:pPr>
            <a:r>
              <a:rPr lang="en-US" sz="2400" dirty="0" smtClean="0"/>
              <a:t>Triggered </a:t>
            </a:r>
            <a:r>
              <a:rPr lang="en-US" sz="2400" dirty="0" err="1" smtClean="0"/>
              <a:t>femtoscopy</a:t>
            </a:r>
            <a:r>
              <a:rPr lang="en-US" sz="2400" dirty="0" smtClean="0"/>
              <a:t>- possible next step.</a:t>
            </a:r>
          </a:p>
          <a:p>
            <a:pPr marL="342900" indent="-342900">
              <a:spcBef>
                <a:spcPct val="50000"/>
              </a:spcBef>
              <a:buFontTx/>
              <a:buAutoNum type="arabicPeriod"/>
            </a:pPr>
            <a:r>
              <a:rPr lang="en-US" sz="2400" dirty="0" smtClean="0"/>
              <a:t>New </a:t>
            </a:r>
            <a:r>
              <a:rPr lang="en-US" sz="2400" dirty="0"/>
              <a:t>phase diagram sector </a:t>
            </a:r>
            <a:r>
              <a:rPr lang="en-US" sz="2400" dirty="0" smtClean="0"/>
              <a:t>– DCM proposed </a:t>
            </a:r>
            <a:r>
              <a:rPr lang="en-US" sz="2400" dirty="0"/>
              <a:t>for the study. It potentially create new wide experimental program</a:t>
            </a:r>
            <a:r>
              <a:rPr lang="en-US" sz="2400" dirty="0" smtClean="0"/>
              <a:t>.</a:t>
            </a:r>
          </a:p>
          <a:p>
            <a:pPr marL="342900" indent="-342900">
              <a:spcBef>
                <a:spcPct val="50000"/>
              </a:spcBef>
            </a:pPr>
            <a:r>
              <a:rPr lang="en-US" sz="2400" dirty="0" smtClean="0"/>
              <a:t>3. A lot of open questions: reaction mechanism, few nucleon system as a matter, </a:t>
            </a:r>
            <a:r>
              <a:rPr lang="en-US" sz="2400" dirty="0" err="1" smtClean="0"/>
              <a:t>multifermion</a:t>
            </a:r>
            <a:r>
              <a:rPr lang="en-US" sz="2400" dirty="0" smtClean="0"/>
              <a:t> effects etc.</a:t>
            </a:r>
            <a:endParaRPr lang="en-US" sz="2400" dirty="0"/>
          </a:p>
          <a:p>
            <a:pPr marL="342900" indent="-342900">
              <a:spcBef>
                <a:spcPct val="50000"/>
              </a:spcBef>
            </a:pPr>
            <a:r>
              <a:rPr lang="en-US" sz="2400" dirty="0"/>
              <a:t>4</a:t>
            </a:r>
            <a:r>
              <a:rPr lang="en-US" sz="2400" dirty="0" smtClean="0"/>
              <a:t>. Cooperation </a:t>
            </a:r>
            <a:r>
              <a:rPr lang="en-US" sz="2400" dirty="0"/>
              <a:t>are welcome. </a:t>
            </a:r>
            <a:endParaRPr lang="ru-RU" sz="2400" dirty="0"/>
          </a:p>
        </p:txBody>
      </p:sp>
      <p:pic>
        <p:nvPicPr>
          <p:cNvPr id="6" name="Picture 9"/>
          <p:cNvPicPr>
            <a:picLocks noChangeAspect="1" noChangeArrowheads="1"/>
          </p:cNvPicPr>
          <p:nvPr/>
        </p:nvPicPr>
        <p:blipFill>
          <a:blip r:embed="rId2"/>
          <a:srcRect/>
          <a:stretch>
            <a:fillRect/>
          </a:stretch>
        </p:blipFill>
        <p:spPr bwMode="auto">
          <a:xfrm>
            <a:off x="7562850" y="0"/>
            <a:ext cx="1581150" cy="1385888"/>
          </a:xfrm>
          <a:prstGeom prst="rect">
            <a:avLst/>
          </a:prstGeom>
          <a:noFill/>
          <a:ln w="9525">
            <a:noFill/>
            <a:miter lim="800000"/>
            <a:headEnd/>
            <a:tailEnd/>
          </a:ln>
        </p:spPr>
      </p:pic>
      <p:sp>
        <p:nvSpPr>
          <p:cNvPr id="8" name="Нижний колонтитул 7"/>
          <p:cNvSpPr>
            <a:spLocks noGrp="1"/>
          </p:cNvSpPr>
          <p:nvPr>
            <p:ph type="ftr" sz="quarter" idx="11"/>
          </p:nvPr>
        </p:nvSpPr>
        <p:spPr>
          <a:xfrm>
            <a:off x="1693333" y="6597650"/>
            <a:ext cx="6750756" cy="287338"/>
          </a:xfrm>
        </p:spPr>
        <p:txBody>
          <a:bodyPr/>
          <a:lstStyle/>
          <a:p>
            <a:pPr>
              <a:defRPr/>
            </a:pPr>
            <a:r>
              <a:rPr lang="en-US" dirty="0" err="1" smtClean="0"/>
              <a:t>A.Stavinskiy,July</a:t>
            </a:r>
            <a:r>
              <a:rPr lang="en-US" dirty="0" smtClean="0"/>
              <a:t> 2011,Triggered </a:t>
            </a:r>
            <a:r>
              <a:rPr lang="en-US" dirty="0" err="1" smtClean="0"/>
              <a:t>femtoscopy</a:t>
            </a:r>
            <a:r>
              <a:rPr lang="en-US" dirty="0" smtClean="0"/>
              <a:t> and DQM,Nantes,GDRE-11</a:t>
            </a:r>
            <a:endParaRPr lang="ru-RU"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Дата 3"/>
          <p:cNvSpPr txBox="1">
            <a:spLocks noGrp="1"/>
          </p:cNvSpPr>
          <p:nvPr/>
        </p:nvSpPr>
        <p:spPr bwMode="auto">
          <a:xfrm>
            <a:off x="34925" y="6545263"/>
            <a:ext cx="2133600" cy="268287"/>
          </a:xfrm>
          <a:prstGeom prst="rect">
            <a:avLst/>
          </a:prstGeom>
          <a:noFill/>
          <a:ln w="9525">
            <a:noFill/>
            <a:miter lim="800000"/>
            <a:headEnd/>
            <a:tailEnd/>
          </a:ln>
        </p:spPr>
        <p:txBody>
          <a:bodyPr/>
          <a:lstStyle/>
          <a:p>
            <a:fld id="{E51271E0-F3D3-4600-9EF1-529833B44A0E}" type="datetime1">
              <a:rPr lang="ru-RU" sz="1400"/>
              <a:pPr/>
              <a:t>12.07.2011</a:t>
            </a:fld>
            <a:endParaRPr lang="ru-RU" sz="1400"/>
          </a:p>
        </p:txBody>
      </p:sp>
      <p:sp>
        <p:nvSpPr>
          <p:cNvPr id="128003" name="Номер слайда 5"/>
          <p:cNvSpPr txBox="1">
            <a:spLocks noGrp="1"/>
          </p:cNvSpPr>
          <p:nvPr/>
        </p:nvSpPr>
        <p:spPr bwMode="auto">
          <a:xfrm>
            <a:off x="8459788" y="6453188"/>
            <a:ext cx="684212" cy="404812"/>
          </a:xfrm>
          <a:prstGeom prst="rect">
            <a:avLst/>
          </a:prstGeom>
          <a:noFill/>
          <a:ln w="9525">
            <a:noFill/>
            <a:miter lim="800000"/>
            <a:headEnd/>
            <a:tailEnd/>
          </a:ln>
        </p:spPr>
        <p:txBody>
          <a:bodyPr/>
          <a:lstStyle/>
          <a:p>
            <a:pPr algn="r"/>
            <a:fld id="{94F0E6AB-5ADF-46C4-B046-4AD0F2002074}" type="slidenum">
              <a:rPr lang="ru-RU" sz="1400"/>
              <a:pPr algn="r"/>
              <a:t>35</a:t>
            </a:fld>
            <a:endParaRPr lang="ru-RU" sz="1400"/>
          </a:p>
        </p:txBody>
      </p:sp>
      <p:sp>
        <p:nvSpPr>
          <p:cNvPr id="128004" name="Rectangle 2"/>
          <p:cNvSpPr>
            <a:spLocks noGrp="1" noChangeArrowheads="1"/>
          </p:cNvSpPr>
          <p:nvPr>
            <p:ph type="title" idx="4294967295"/>
          </p:nvPr>
        </p:nvSpPr>
        <p:spPr/>
        <p:txBody>
          <a:bodyPr/>
          <a:lstStyle/>
          <a:p>
            <a:pPr eaLnBrk="1" hangingPunct="1"/>
            <a:r>
              <a:rPr lang="en-US" smtClean="0"/>
              <a:t>Extra slides</a:t>
            </a:r>
            <a:endParaRPr lang="ru-RU" smtClean="0"/>
          </a:p>
        </p:txBody>
      </p:sp>
      <p:sp>
        <p:nvSpPr>
          <p:cNvPr id="6" name="Номер слайда 5"/>
          <p:cNvSpPr>
            <a:spLocks noGrp="1"/>
          </p:cNvSpPr>
          <p:nvPr>
            <p:ph type="sldNum" sz="quarter" idx="12"/>
          </p:nvPr>
        </p:nvSpPr>
        <p:spPr/>
        <p:txBody>
          <a:bodyPr/>
          <a:lstStyle/>
          <a:p>
            <a:pPr>
              <a:defRPr/>
            </a:pPr>
            <a:fld id="{E24DFD85-E723-4E11-8488-0A87548EBE00}" type="slidenum">
              <a:rPr lang="ru-RU" smtClean="0"/>
              <a:pPr>
                <a:defRPr/>
              </a:pPr>
              <a:t>35</a:t>
            </a:fld>
            <a:endParaRPr lang="ru-RU"/>
          </a:p>
        </p:txBody>
      </p:sp>
      <p:sp>
        <p:nvSpPr>
          <p:cNvPr id="8" name="Нижний колонтитул 7"/>
          <p:cNvSpPr>
            <a:spLocks noGrp="1"/>
          </p:cNvSpPr>
          <p:nvPr>
            <p:ph type="ftr" sz="quarter" idx="11"/>
          </p:nvPr>
        </p:nvSpPr>
        <p:spPr/>
        <p:txBody>
          <a:bodyPr/>
          <a:lstStyle/>
          <a:p>
            <a:pPr>
              <a:defRPr/>
            </a:pPr>
            <a:r>
              <a:rPr lang="en-US" smtClean="0"/>
              <a:t>A.Stavinskiy,July 2011,Triggered femtoscopy and DQM,Nantes,GDRE-11</a:t>
            </a:r>
            <a:endParaRPr lang="ru-RU"/>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E24DFD85-E723-4E11-8488-0A87548EBE00}" type="slidenum">
              <a:rPr lang="ru-RU" smtClean="0"/>
              <a:pPr>
                <a:defRPr/>
              </a:pPr>
              <a:t>36</a:t>
            </a:fld>
            <a:endParaRPr lang="ru-RU"/>
          </a:p>
        </p:txBody>
      </p:sp>
      <p:pic>
        <p:nvPicPr>
          <p:cNvPr id="5" name="Picture 2"/>
          <p:cNvPicPr>
            <a:picLocks noChangeAspect="1" noChangeArrowheads="1"/>
          </p:cNvPicPr>
          <p:nvPr/>
        </p:nvPicPr>
        <p:blipFill>
          <a:blip r:embed="rId2"/>
          <a:srcRect/>
          <a:stretch>
            <a:fillRect/>
          </a:stretch>
        </p:blipFill>
        <p:spPr bwMode="auto">
          <a:xfrm>
            <a:off x="214489" y="496711"/>
            <a:ext cx="6634103" cy="5404556"/>
          </a:xfrm>
          <a:prstGeom prst="rect">
            <a:avLst/>
          </a:prstGeom>
          <a:noFill/>
          <a:ln w="9525">
            <a:noFill/>
            <a:miter lim="800000"/>
            <a:headEnd/>
            <a:tailEnd/>
          </a:ln>
        </p:spPr>
      </p:pic>
      <p:sp>
        <p:nvSpPr>
          <p:cNvPr id="7" name="TextBox 6"/>
          <p:cNvSpPr txBox="1"/>
          <p:nvPr/>
        </p:nvSpPr>
        <p:spPr>
          <a:xfrm>
            <a:off x="970844" y="5937956"/>
            <a:ext cx="5283200" cy="369332"/>
          </a:xfrm>
          <a:prstGeom prst="rect">
            <a:avLst/>
          </a:prstGeom>
          <a:noFill/>
        </p:spPr>
        <p:txBody>
          <a:bodyPr wrap="square" rtlCol="0">
            <a:spAutoFit/>
          </a:bodyPr>
          <a:lstStyle/>
          <a:p>
            <a:r>
              <a:rPr lang="en-US" dirty="0" smtClean="0"/>
              <a:t>A.Adare,ALICE,QM2011,Annecy</a:t>
            </a:r>
            <a:endParaRPr lang="ru-RU" dirty="0"/>
          </a:p>
        </p:txBody>
      </p:sp>
      <p:sp>
        <p:nvSpPr>
          <p:cNvPr id="8" name="Нижний колонтитул 7"/>
          <p:cNvSpPr>
            <a:spLocks noGrp="1"/>
          </p:cNvSpPr>
          <p:nvPr>
            <p:ph type="ftr" sz="quarter" idx="11"/>
          </p:nvPr>
        </p:nvSpPr>
        <p:spPr>
          <a:xfrm>
            <a:off x="2411412" y="6597650"/>
            <a:ext cx="6077831" cy="287338"/>
          </a:xfrm>
        </p:spPr>
        <p:txBody>
          <a:bodyPr/>
          <a:lstStyle/>
          <a:p>
            <a:pPr>
              <a:defRPr/>
            </a:pPr>
            <a:r>
              <a:rPr lang="en-US" dirty="0" err="1" smtClean="0"/>
              <a:t>A.Stavinskiy,July</a:t>
            </a:r>
            <a:r>
              <a:rPr lang="en-US" dirty="0" smtClean="0"/>
              <a:t> 2011,Triggered </a:t>
            </a:r>
            <a:r>
              <a:rPr lang="en-US" dirty="0" err="1" smtClean="0"/>
              <a:t>femtoscopy</a:t>
            </a:r>
            <a:r>
              <a:rPr lang="en-US" dirty="0" smtClean="0"/>
              <a:t> and DQM,Nantes,GDRE-11</a:t>
            </a:r>
            <a:endParaRPr lang="ru-RU" dirty="0"/>
          </a:p>
        </p:txBody>
      </p:sp>
      <p:sp>
        <p:nvSpPr>
          <p:cNvPr id="6" name="Прямоугольник 5"/>
          <p:cNvSpPr/>
          <p:nvPr/>
        </p:nvSpPr>
        <p:spPr>
          <a:xfrm>
            <a:off x="6722534" y="1682043"/>
            <a:ext cx="2421466" cy="3231654"/>
          </a:xfrm>
          <a:prstGeom prst="rect">
            <a:avLst/>
          </a:prstGeom>
        </p:spPr>
        <p:txBody>
          <a:bodyPr wrap="square">
            <a:spAutoFit/>
          </a:bodyPr>
          <a:lstStyle/>
          <a:p>
            <a:r>
              <a:rPr lang="en-US" sz="1200" b="1" dirty="0" smtClean="0"/>
              <a:t>Dataset</a:t>
            </a:r>
          </a:p>
          <a:p>
            <a:endParaRPr lang="en-US" sz="1200" b="1" dirty="0" smtClean="0"/>
          </a:p>
          <a:p>
            <a:r>
              <a:rPr lang="en-US" sz="1200" b="1" dirty="0" err="1" smtClean="0"/>
              <a:t>Pb-Pb</a:t>
            </a:r>
            <a:r>
              <a:rPr lang="en-US" sz="1200" b="1" dirty="0" smtClean="0"/>
              <a:t> </a:t>
            </a:r>
            <a:r>
              <a:rPr lang="en-US" sz="1200" b="1" dirty="0" smtClean="0"/>
              <a:t>at 2.76 </a:t>
            </a:r>
            <a:r>
              <a:rPr lang="en-US" sz="1200" b="1" dirty="0" err="1" smtClean="0"/>
              <a:t>TeV</a:t>
            </a:r>
            <a:endParaRPr lang="en-US" sz="1200" b="1" dirty="0" smtClean="0"/>
          </a:p>
          <a:p>
            <a:r>
              <a:rPr lang="en-US" sz="1200" b="1" dirty="0" smtClean="0"/>
              <a:t>13.5 M events after </a:t>
            </a:r>
            <a:endParaRPr lang="en-US" sz="1200" b="1" dirty="0" smtClean="0"/>
          </a:p>
          <a:p>
            <a:r>
              <a:rPr lang="en-US" sz="1200" b="1" dirty="0" smtClean="0"/>
              <a:t>Physics selection </a:t>
            </a:r>
            <a:r>
              <a:rPr lang="en-US" sz="1200" b="1" dirty="0" smtClean="0"/>
              <a:t>in 0-90%</a:t>
            </a:r>
          </a:p>
          <a:p>
            <a:r>
              <a:rPr lang="da-DK" sz="1200" b="1" dirty="0" smtClean="0"/>
              <a:t>pp reference at 2.76 TeV</a:t>
            </a:r>
          </a:p>
          <a:p>
            <a:endParaRPr lang="en-US" sz="1200" b="1" dirty="0" smtClean="0"/>
          </a:p>
          <a:p>
            <a:r>
              <a:rPr lang="en-US" sz="1200" b="1" dirty="0" smtClean="0"/>
              <a:t>Centrality</a:t>
            </a:r>
            <a:endParaRPr lang="en-US" sz="1200" b="1" dirty="0" smtClean="0"/>
          </a:p>
          <a:p>
            <a:r>
              <a:rPr lang="en-US" sz="1200" b="1" dirty="0" smtClean="0"/>
              <a:t>VZERO</a:t>
            </a:r>
          </a:p>
          <a:p>
            <a:r>
              <a:rPr lang="en-US" sz="1200" b="1" dirty="0" smtClean="0"/>
              <a:t>Enables 1% binning</a:t>
            </a:r>
          </a:p>
          <a:p>
            <a:endParaRPr lang="en-US" sz="1200" b="1" dirty="0" smtClean="0"/>
          </a:p>
          <a:p>
            <a:r>
              <a:rPr lang="en-US" sz="1200" b="1" dirty="0" smtClean="0"/>
              <a:t>Tracking</a:t>
            </a:r>
            <a:endParaRPr lang="en-US" sz="1200" b="1" dirty="0" smtClean="0"/>
          </a:p>
          <a:p>
            <a:r>
              <a:rPr lang="en-US" sz="1200" b="1" dirty="0" smtClean="0"/>
              <a:t>TPC points + ITS vertex</a:t>
            </a:r>
          </a:p>
          <a:p>
            <a:r>
              <a:rPr lang="en-US" sz="1200" b="1" dirty="0" smtClean="0"/>
              <a:t>= optimum acceptance +</a:t>
            </a:r>
          </a:p>
          <a:p>
            <a:r>
              <a:rPr lang="en-US" sz="1200" b="1" dirty="0" smtClean="0"/>
              <a:t>precision for </a:t>
            </a:r>
            <a:r>
              <a:rPr lang="en-US" sz="1200" b="1" dirty="0" smtClean="0"/>
              <a:t>correlations </a:t>
            </a:r>
            <a:r>
              <a:rPr lang="ru-RU" sz="1200" b="1" dirty="0" smtClean="0"/>
              <a:t>2</a:t>
            </a:r>
            <a:endParaRPr lang="ru-RU" sz="1200" b="1" dirty="0" smtClean="0"/>
          </a:p>
          <a:p>
            <a:r>
              <a:rPr lang="en-US" sz="1200" b="1" dirty="0" smtClean="0"/>
              <a:t>N. of SPD clusters </a:t>
            </a:r>
            <a:endParaRPr lang="en-US" sz="1200" b="1" dirty="0" smtClean="0"/>
          </a:p>
          <a:p>
            <a:r>
              <a:rPr lang="en-US" sz="1200" b="1" dirty="0" smtClean="0"/>
              <a:t>(outer layer) </a:t>
            </a:r>
            <a:r>
              <a:rPr lang="ru-RU" sz="1200" b="1" dirty="0" smtClean="0"/>
              <a:t>0</a:t>
            </a:r>
            <a:endParaRPr lang="ru-RU" sz="12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E24DFD85-E723-4E11-8488-0A87548EBE00}" type="slidenum">
              <a:rPr lang="ru-RU" smtClean="0"/>
              <a:pPr>
                <a:defRPr/>
              </a:pPr>
              <a:t>37</a:t>
            </a:fld>
            <a:endParaRPr lang="ru-RU"/>
          </a:p>
        </p:txBody>
      </p:sp>
      <p:sp>
        <p:nvSpPr>
          <p:cNvPr id="5" name="Прямоугольник 4"/>
          <p:cNvSpPr/>
          <p:nvPr/>
        </p:nvSpPr>
        <p:spPr>
          <a:xfrm>
            <a:off x="169333" y="270933"/>
            <a:ext cx="8782755" cy="6001643"/>
          </a:xfrm>
          <a:prstGeom prst="rect">
            <a:avLst/>
          </a:prstGeom>
        </p:spPr>
        <p:txBody>
          <a:bodyPr wrap="square">
            <a:spAutoFit/>
          </a:bodyPr>
          <a:lstStyle/>
          <a:p>
            <a:endParaRPr lang="ru-RU" sz="1200" dirty="0" smtClean="0"/>
          </a:p>
          <a:p>
            <a:r>
              <a:rPr lang="en-US" sz="1200" dirty="0" smtClean="0"/>
              <a:t> </a:t>
            </a:r>
            <a:r>
              <a:rPr lang="en-US" sz="1200" b="1" dirty="0" smtClean="0"/>
              <a:t>Quantum Correlations with </a:t>
            </a:r>
            <a:r>
              <a:rPr lang="en-US" sz="1200" b="1" dirty="0" err="1" smtClean="0"/>
              <a:t>Metastable</a:t>
            </a:r>
            <a:r>
              <a:rPr lang="en-US" sz="1200" b="1" dirty="0" smtClean="0"/>
              <a:t> Helium Atoms </a:t>
            </a:r>
          </a:p>
          <a:p>
            <a:r>
              <a:rPr lang="en-US" sz="1200" dirty="0" smtClean="0"/>
              <a:t>K.G.H. Baldwin </a:t>
            </a:r>
          </a:p>
          <a:p>
            <a:r>
              <a:rPr lang="en-US" sz="1200" dirty="0" smtClean="0"/>
              <a:t>Helium in the long-lived </a:t>
            </a:r>
            <a:r>
              <a:rPr lang="en-US" sz="1200" dirty="0" err="1" smtClean="0"/>
              <a:t>metastable</a:t>
            </a:r>
            <a:r>
              <a:rPr lang="en-US" sz="1200" dirty="0" smtClean="0"/>
              <a:t> state (He*) has the unique property amongst other BEC species that single atoms can be detected with nanosecond temporal resolution (1). This enables experiments that measure the quantum statistical properties of atoms in the same way that quantum optics opened up a new way to study light following the development of the laser. The seminal work of </a:t>
            </a:r>
            <a:r>
              <a:rPr lang="en-US" sz="1200" dirty="0" err="1" smtClean="0"/>
              <a:t>Glauber</a:t>
            </a:r>
            <a:r>
              <a:rPr lang="en-US" sz="1200" dirty="0" smtClean="0"/>
              <a:t> (2) used quantum theory to describe the coherence properties of photon statistics beyond classical theory: distinguishing between classical, first-order coherence of the light intensity and the quantum coherence between n multiple photons (nth-order correlations) - a perfectly coherent source is coherent to all orders. </a:t>
            </a:r>
          </a:p>
          <a:p>
            <a:r>
              <a:rPr lang="en-US" sz="1200" dirty="0" smtClean="0"/>
              <a:t>For example, measurement of the arrival time of individual photons at a detector enables the correlation between pairs (second-order), triplets (third-order), and higher-order groups of photons to be determined. An incoherent source of light will exhibit </a:t>
            </a:r>
            <a:r>
              <a:rPr lang="en-US" sz="1200" dirty="0" err="1" smtClean="0"/>
              <a:t>bosonic</a:t>
            </a:r>
            <a:r>
              <a:rPr lang="en-US" sz="1200" dirty="0" smtClean="0"/>
              <a:t> photon bunching— that is, an enhanced probability of groups of photons arriving within an interval that defines the coherence time of the source. Second-order correlations were first demonstrated in the famous </a:t>
            </a:r>
            <a:r>
              <a:rPr lang="en-US" sz="1200" dirty="0" err="1" smtClean="0"/>
              <a:t>Hanbury</a:t>
            </a:r>
            <a:r>
              <a:rPr lang="en-US" sz="1200" dirty="0" smtClean="0"/>
              <a:t> Brown and </a:t>
            </a:r>
            <a:r>
              <a:rPr lang="en-US" sz="1200" dirty="0" err="1" smtClean="0"/>
              <a:t>Twiss</a:t>
            </a:r>
            <a:r>
              <a:rPr lang="en-US" sz="1200" dirty="0" smtClean="0"/>
              <a:t> (HBT) experiment (3). Conversely, a highly coherent light source such as a laser will exhibit no bunching, with a uniform arrival-time probability for pairs, triplets, and larger groupings of photons; this indicates long-range coherence to all orders in the correlation functions. </a:t>
            </a:r>
          </a:p>
          <a:p>
            <a:r>
              <a:rPr lang="en-US" sz="1200" dirty="0" smtClean="0"/>
              <a:t>The same concepts can be applied to the quantum statistics of matter waves. Specifically, incoherent sources of </a:t>
            </a:r>
            <a:r>
              <a:rPr lang="en-US" sz="1200" dirty="0" err="1" smtClean="0"/>
              <a:t>bosonic</a:t>
            </a:r>
            <a:r>
              <a:rPr lang="en-US" sz="1200" dirty="0" smtClean="0"/>
              <a:t> atoms have also been shown to exhibit HBT-like (second-order) bunching behavior (4), whereas incoherent </a:t>
            </a:r>
            <a:r>
              <a:rPr lang="en-US" sz="1200" dirty="0" err="1" smtClean="0"/>
              <a:t>fermionic</a:t>
            </a:r>
            <a:r>
              <a:rPr lang="en-US" sz="1200" dirty="0" smtClean="0"/>
              <a:t> sources exhibit anti-bunching (a reduced probability of particles being found close together) (5) as a consequence of the Pauli exclusion principle. </a:t>
            </a:r>
          </a:p>
          <a:p>
            <a:r>
              <a:rPr lang="en-US" sz="1200" dirty="0" smtClean="0"/>
              <a:t>Fig. 1. Experimental setup for measuring atom correlations: An ensemble of He* atoms (red spheres) falls under gravity onto the MCP detector creating a series of detection events (yellow) separated in space and time. Third-order correlations measure arrival time differences between three atoms (right). </a:t>
            </a:r>
          </a:p>
          <a:p>
            <a:r>
              <a:rPr lang="en-US" sz="1200" dirty="0" smtClean="0"/>
              <a:t>In this talk we will also present recent experiments in our laboratory which have measured atomic correlation functions to demonstrate the higher order coherence of a BEC (in analogy to the laser) [6], and which demonstrate the link between atomic speckle and temporal correlation functions [7]. </a:t>
            </a:r>
          </a:p>
          <a:p>
            <a:r>
              <a:rPr lang="en-US" sz="1200" b="1" dirty="0" smtClean="0"/>
              <a:t>References </a:t>
            </a:r>
          </a:p>
          <a:p>
            <a:r>
              <a:rPr lang="en-US" sz="1200" dirty="0" smtClean="0"/>
              <a:t>[1] K.G.H. Baldwin, </a:t>
            </a:r>
            <a:r>
              <a:rPr lang="en-US" sz="1200" i="1" dirty="0" smtClean="0"/>
              <a:t>Contemp. Phys. </a:t>
            </a:r>
            <a:r>
              <a:rPr lang="en-US" sz="1200" b="1" i="1" dirty="0" smtClean="0"/>
              <a:t>46, 105 (2005). </a:t>
            </a:r>
            <a:r>
              <a:rPr lang="de-DE" sz="1200" dirty="0" smtClean="0"/>
              <a:t>[2] R.J. Glauber, </a:t>
            </a:r>
            <a:r>
              <a:rPr lang="de-DE" sz="1200" i="1" dirty="0" smtClean="0"/>
              <a:t>Phys. </a:t>
            </a:r>
            <a:r>
              <a:rPr lang="de-DE" sz="1200" i="1" dirty="0" err="1" smtClean="0"/>
              <a:t>Rev</a:t>
            </a:r>
            <a:r>
              <a:rPr lang="de-DE" sz="1200" i="1" dirty="0" smtClean="0"/>
              <a:t>. </a:t>
            </a:r>
            <a:r>
              <a:rPr lang="de-DE" sz="1200" b="1" i="1" dirty="0" smtClean="0"/>
              <a:t>130, 2529 (1963). </a:t>
            </a:r>
          </a:p>
          <a:p>
            <a:r>
              <a:rPr lang="en-US" sz="1200" dirty="0" smtClean="0"/>
              <a:t>[3] R. </a:t>
            </a:r>
            <a:r>
              <a:rPr lang="en-US" sz="1200" dirty="0" err="1" smtClean="0"/>
              <a:t>Hanbury</a:t>
            </a:r>
            <a:r>
              <a:rPr lang="en-US" sz="1200" dirty="0" smtClean="0"/>
              <a:t> Brown and R.Q. </a:t>
            </a:r>
            <a:r>
              <a:rPr lang="en-US" sz="1200" dirty="0" err="1" smtClean="0"/>
              <a:t>Twiss</a:t>
            </a:r>
            <a:r>
              <a:rPr lang="en-US" sz="1200" dirty="0" smtClean="0"/>
              <a:t>, </a:t>
            </a:r>
            <a:r>
              <a:rPr lang="en-US" sz="1200" i="1" dirty="0" smtClean="0"/>
              <a:t>Nature </a:t>
            </a:r>
            <a:r>
              <a:rPr lang="en-US" sz="1200" b="1" i="1" dirty="0" smtClean="0"/>
              <a:t>177, 27 (1956). </a:t>
            </a:r>
            <a:r>
              <a:rPr lang="fr-FR" sz="1200" dirty="0" smtClean="0"/>
              <a:t>[4] M. Schellekens et al., </a:t>
            </a:r>
            <a:r>
              <a:rPr lang="fr-FR" sz="1200" i="1" dirty="0" smtClean="0"/>
              <a:t>Science </a:t>
            </a:r>
            <a:r>
              <a:rPr lang="fr-FR" sz="1200" b="1" i="1" dirty="0" smtClean="0"/>
              <a:t>310, 648 (2005). </a:t>
            </a:r>
          </a:p>
          <a:p>
            <a:r>
              <a:rPr lang="da-DK" sz="1200" dirty="0" smtClean="0"/>
              <a:t>[5] T. Jeltes et al., </a:t>
            </a:r>
            <a:r>
              <a:rPr lang="da-DK" sz="1200" i="1" dirty="0" smtClean="0"/>
              <a:t>Nature </a:t>
            </a:r>
            <a:r>
              <a:rPr lang="da-DK" sz="1200" b="1" i="1" dirty="0" smtClean="0"/>
              <a:t>445, 402 (2007). </a:t>
            </a:r>
            <a:r>
              <a:rPr lang="fr-FR" sz="1200" dirty="0" smtClean="0"/>
              <a:t>[6] S.S. Hodgman et al., </a:t>
            </a:r>
            <a:r>
              <a:rPr lang="fr-FR" sz="1200" i="1" dirty="0" smtClean="0"/>
              <a:t>Science </a:t>
            </a:r>
            <a:r>
              <a:rPr lang="fr-FR" sz="1200" b="1" i="1" dirty="0" smtClean="0"/>
              <a:t>331, 1046 (2011). </a:t>
            </a:r>
          </a:p>
          <a:p>
            <a:r>
              <a:rPr lang="fr-FR" sz="1200" dirty="0" smtClean="0"/>
              <a:t>[7] R.G. Dall et al., </a:t>
            </a:r>
            <a:r>
              <a:rPr lang="fr-FR" sz="1200" i="1" dirty="0" smtClean="0"/>
              <a:t>Nature Communications </a:t>
            </a:r>
            <a:r>
              <a:rPr lang="fr-FR" sz="1200" b="1" i="1" dirty="0" smtClean="0"/>
              <a:t>2, article 291 (2011).</a:t>
            </a:r>
            <a:endParaRPr lang="ru-RU" sz="1200" dirty="0"/>
          </a:p>
        </p:txBody>
      </p:sp>
      <p:sp>
        <p:nvSpPr>
          <p:cNvPr id="6" name="Нижний колонтитул 5"/>
          <p:cNvSpPr>
            <a:spLocks noGrp="1"/>
          </p:cNvSpPr>
          <p:nvPr>
            <p:ph type="ftr" sz="quarter" idx="11"/>
          </p:nvPr>
        </p:nvSpPr>
        <p:spPr/>
        <p:txBody>
          <a:bodyPr/>
          <a:lstStyle/>
          <a:p>
            <a:pPr>
              <a:defRPr/>
            </a:pPr>
            <a:r>
              <a:rPr lang="en-US" smtClean="0"/>
              <a:t>A.Stavinskiy,July 2011,Triggered femtoscopy and DQM,Nantes,GDRE-11</a:t>
            </a:r>
            <a:endParaRPr lang="ru-RU"/>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E24DFD85-E723-4E11-8488-0A87548EBE00}" type="slidenum">
              <a:rPr lang="ru-RU" smtClean="0"/>
              <a:pPr>
                <a:defRPr/>
              </a:pPr>
              <a:t>38</a:t>
            </a:fld>
            <a:endParaRPr lang="ru-RU"/>
          </a:p>
        </p:txBody>
      </p:sp>
      <p:pic>
        <p:nvPicPr>
          <p:cNvPr id="149506" name="Picture 2"/>
          <p:cNvPicPr>
            <a:picLocks noChangeAspect="1" noChangeArrowheads="1"/>
          </p:cNvPicPr>
          <p:nvPr/>
        </p:nvPicPr>
        <p:blipFill>
          <a:blip r:embed="rId2"/>
          <a:srcRect/>
          <a:stretch>
            <a:fillRect/>
          </a:stretch>
        </p:blipFill>
        <p:spPr bwMode="auto">
          <a:xfrm>
            <a:off x="203201" y="1781351"/>
            <a:ext cx="8658578" cy="4333875"/>
          </a:xfrm>
          <a:prstGeom prst="rect">
            <a:avLst/>
          </a:prstGeom>
          <a:noFill/>
          <a:ln w="9525">
            <a:noFill/>
            <a:miter lim="800000"/>
            <a:headEnd/>
            <a:tailEnd/>
          </a:ln>
          <a:effectLst/>
        </p:spPr>
      </p:pic>
      <p:sp>
        <p:nvSpPr>
          <p:cNvPr id="6" name="Прямоугольник 5"/>
          <p:cNvSpPr/>
          <p:nvPr/>
        </p:nvSpPr>
        <p:spPr>
          <a:xfrm>
            <a:off x="265288" y="766001"/>
            <a:ext cx="8314267" cy="646331"/>
          </a:xfrm>
          <a:prstGeom prst="rect">
            <a:avLst/>
          </a:prstGeom>
        </p:spPr>
        <p:txBody>
          <a:bodyPr wrap="square">
            <a:spAutoFit/>
          </a:bodyPr>
          <a:lstStyle/>
          <a:p>
            <a:r>
              <a:rPr lang="en-US" dirty="0" smtClean="0"/>
              <a:t> </a:t>
            </a:r>
            <a:r>
              <a:rPr lang="en-US" b="1" dirty="0" smtClean="0"/>
              <a:t>Quantum Correlations with </a:t>
            </a:r>
            <a:r>
              <a:rPr lang="en-US" b="1" dirty="0" err="1" smtClean="0"/>
              <a:t>Metastable</a:t>
            </a:r>
            <a:r>
              <a:rPr lang="en-US" b="1" dirty="0" smtClean="0"/>
              <a:t> Helium Atoms </a:t>
            </a:r>
          </a:p>
          <a:p>
            <a:r>
              <a:rPr lang="en-US" dirty="0" smtClean="0"/>
              <a:t>K.G.H. Baldwin (continued)</a:t>
            </a:r>
          </a:p>
        </p:txBody>
      </p:sp>
      <p:sp>
        <p:nvSpPr>
          <p:cNvPr id="7" name="Нижний колонтитул 6"/>
          <p:cNvSpPr>
            <a:spLocks noGrp="1"/>
          </p:cNvSpPr>
          <p:nvPr>
            <p:ph type="ftr" sz="quarter" idx="11"/>
          </p:nvPr>
        </p:nvSpPr>
        <p:spPr/>
        <p:txBody>
          <a:bodyPr/>
          <a:lstStyle/>
          <a:p>
            <a:pPr>
              <a:defRPr/>
            </a:pPr>
            <a:r>
              <a:rPr lang="en-US" smtClean="0"/>
              <a:t>A.Stavinskiy,July 2011,Triggered femtoscopy and DQM,Nantes,GDRE-11</a:t>
            </a:r>
            <a:endParaRPr lang="ru-RU"/>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Номер слайда 5"/>
          <p:cNvSpPr>
            <a:spLocks noGrp="1"/>
          </p:cNvSpPr>
          <p:nvPr>
            <p:ph type="sldNum" sz="quarter" idx="12"/>
          </p:nvPr>
        </p:nvSpPr>
        <p:spPr>
          <a:noFill/>
        </p:spPr>
        <p:txBody>
          <a:bodyPr/>
          <a:lstStyle/>
          <a:p>
            <a:fld id="{34D2D04E-28FD-4E0E-8A06-617C5A323DAA}" type="slidenum">
              <a:rPr lang="ru-RU">
                <a:latin typeface="Arial" charset="0"/>
              </a:rPr>
              <a:pPr/>
              <a:t>39</a:t>
            </a:fld>
            <a:endParaRPr lang="ru-RU">
              <a:latin typeface="Arial" charset="0"/>
            </a:endParaRPr>
          </a:p>
        </p:txBody>
      </p:sp>
      <p:sp>
        <p:nvSpPr>
          <p:cNvPr id="34821" name="Rectangle 1026"/>
          <p:cNvSpPr>
            <a:spLocks noGrp="1" noChangeArrowheads="1"/>
          </p:cNvSpPr>
          <p:nvPr>
            <p:ph type="title"/>
          </p:nvPr>
        </p:nvSpPr>
        <p:spPr>
          <a:xfrm>
            <a:off x="0" y="-300446"/>
            <a:ext cx="6359751" cy="1143000"/>
          </a:xfrm>
        </p:spPr>
        <p:txBody>
          <a:bodyPr/>
          <a:lstStyle/>
          <a:p>
            <a:pPr eaLnBrk="1" hangingPunct="1"/>
            <a:r>
              <a:rPr lang="en-US" dirty="0" smtClean="0">
                <a:latin typeface="Copperplate Gothic Bold" pitchFamily="34" charset="0"/>
              </a:rPr>
              <a:t>   </a:t>
            </a:r>
            <a:endParaRPr lang="ru-RU" dirty="0" smtClean="0">
              <a:latin typeface="Copperplate Gothic Bold" pitchFamily="34" charset="0"/>
            </a:endParaRPr>
          </a:p>
        </p:txBody>
      </p:sp>
      <p:sp>
        <p:nvSpPr>
          <p:cNvPr id="34822" name="Text Box 1025"/>
          <p:cNvSpPr txBox="1">
            <a:spLocks noChangeArrowheads="1"/>
          </p:cNvSpPr>
          <p:nvPr/>
        </p:nvSpPr>
        <p:spPr bwMode="auto">
          <a:xfrm>
            <a:off x="7904163" y="5489575"/>
            <a:ext cx="1239837" cy="822325"/>
          </a:xfrm>
          <a:prstGeom prst="rect">
            <a:avLst/>
          </a:prstGeom>
          <a:noFill/>
          <a:ln w="9525">
            <a:noFill/>
            <a:miter lim="800000"/>
            <a:headEnd/>
            <a:tailEnd/>
          </a:ln>
        </p:spPr>
        <p:txBody>
          <a:bodyPr wrap="none">
            <a:spAutoFit/>
          </a:bodyPr>
          <a:lstStyle/>
          <a:p>
            <a:r>
              <a:rPr lang="en-US" sz="1200"/>
              <a:t>FAS @ ITEP</a:t>
            </a:r>
          </a:p>
          <a:p>
            <a:r>
              <a:rPr lang="en-US" sz="1200"/>
              <a:t>(Boyarinov et.al</a:t>
            </a:r>
          </a:p>
          <a:p>
            <a:r>
              <a:rPr lang="en-US" sz="1200"/>
              <a:t>Yad.Fiz 57</a:t>
            </a:r>
          </a:p>
          <a:p>
            <a:r>
              <a:rPr lang="en-US" sz="1200"/>
              <a:t>(1994) 1452)</a:t>
            </a:r>
            <a:endParaRPr lang="ru-RU" sz="1200"/>
          </a:p>
        </p:txBody>
      </p:sp>
      <p:sp>
        <p:nvSpPr>
          <p:cNvPr id="34823" name="Text Box 1024"/>
          <p:cNvSpPr txBox="1">
            <a:spLocks noChangeArrowheads="1"/>
          </p:cNvSpPr>
          <p:nvPr/>
        </p:nvSpPr>
        <p:spPr bwMode="auto">
          <a:xfrm>
            <a:off x="4489450" y="5751513"/>
            <a:ext cx="3316288" cy="641350"/>
          </a:xfrm>
          <a:prstGeom prst="rect">
            <a:avLst/>
          </a:prstGeom>
          <a:noFill/>
          <a:ln w="9525">
            <a:noFill/>
            <a:miter lim="800000"/>
            <a:headEnd/>
            <a:tailEnd/>
          </a:ln>
        </p:spPr>
        <p:txBody>
          <a:bodyPr>
            <a:spAutoFit/>
          </a:bodyPr>
          <a:lstStyle/>
          <a:p>
            <a:pPr algn="ctr"/>
            <a:r>
              <a:rPr lang="en-US"/>
              <a:t>X – minimal target mass [ m</a:t>
            </a:r>
            <a:r>
              <a:rPr lang="en-US" baseline="-25000"/>
              <a:t>N </a:t>
            </a:r>
            <a:r>
              <a:rPr lang="en-US"/>
              <a:t>] needed to produce particle</a:t>
            </a:r>
            <a:endParaRPr lang="ru-RU" baseline="-25000"/>
          </a:p>
        </p:txBody>
      </p:sp>
      <p:grpSp>
        <p:nvGrpSpPr>
          <p:cNvPr id="34824" name="Group 2049"/>
          <p:cNvGrpSpPr>
            <a:grpSpLocks/>
          </p:cNvGrpSpPr>
          <p:nvPr/>
        </p:nvGrpSpPr>
        <p:grpSpPr bwMode="auto">
          <a:xfrm>
            <a:off x="3157538" y="1052513"/>
            <a:ext cx="5903912" cy="5003800"/>
            <a:chOff x="1989" y="663"/>
            <a:chExt cx="3719" cy="3152"/>
          </a:xfrm>
        </p:grpSpPr>
        <p:pic>
          <p:nvPicPr>
            <p:cNvPr id="34826" name="Picture 1024" descr="P_Pi_K_AP"/>
            <p:cNvPicPr>
              <a:picLocks noChangeAspect="1" noChangeArrowheads="1"/>
            </p:cNvPicPr>
            <p:nvPr/>
          </p:nvPicPr>
          <p:blipFill>
            <a:blip r:embed="rId3"/>
            <a:srcRect/>
            <a:stretch>
              <a:fillRect/>
            </a:stretch>
          </p:blipFill>
          <p:spPr bwMode="auto">
            <a:xfrm>
              <a:off x="1989" y="663"/>
              <a:ext cx="3719" cy="3152"/>
            </a:xfrm>
            <a:prstGeom prst="rect">
              <a:avLst/>
            </a:prstGeom>
            <a:noFill/>
            <a:ln w="9525">
              <a:noFill/>
              <a:miter lim="800000"/>
              <a:headEnd/>
              <a:tailEnd/>
            </a:ln>
          </p:spPr>
        </p:pic>
        <p:sp>
          <p:nvSpPr>
            <p:cNvPr id="34827" name="Text Box 1024"/>
            <p:cNvSpPr txBox="1">
              <a:spLocks noChangeArrowheads="1"/>
            </p:cNvSpPr>
            <p:nvPr/>
          </p:nvSpPr>
          <p:spPr bwMode="auto">
            <a:xfrm>
              <a:off x="5110" y="1203"/>
              <a:ext cx="189" cy="231"/>
            </a:xfrm>
            <a:prstGeom prst="rect">
              <a:avLst/>
            </a:prstGeom>
            <a:noFill/>
            <a:ln w="9525">
              <a:noFill/>
              <a:miter lim="800000"/>
              <a:headEnd/>
              <a:tailEnd/>
            </a:ln>
          </p:spPr>
          <p:txBody>
            <a:bodyPr wrap="none">
              <a:spAutoFit/>
            </a:bodyPr>
            <a:lstStyle/>
            <a:p>
              <a:r>
                <a:rPr lang="el-GR">
                  <a:latin typeface="Times New Roman" pitchFamily="18" charset="0"/>
                  <a:cs typeface="Times New Roman" pitchFamily="18" charset="0"/>
                </a:rPr>
                <a:t>π</a:t>
              </a:r>
            </a:p>
          </p:txBody>
        </p:sp>
        <p:sp>
          <p:nvSpPr>
            <p:cNvPr id="34828" name="Text Box 1025"/>
            <p:cNvSpPr txBox="1">
              <a:spLocks noChangeArrowheads="1"/>
            </p:cNvSpPr>
            <p:nvPr/>
          </p:nvSpPr>
          <p:spPr bwMode="auto">
            <a:xfrm>
              <a:off x="5106" y="1344"/>
              <a:ext cx="257" cy="231"/>
            </a:xfrm>
            <a:prstGeom prst="rect">
              <a:avLst/>
            </a:prstGeom>
            <a:noFill/>
            <a:ln w="9525">
              <a:noFill/>
              <a:miter lim="800000"/>
              <a:headEnd/>
              <a:tailEnd/>
            </a:ln>
          </p:spPr>
          <p:txBody>
            <a:bodyPr wrap="none">
              <a:spAutoFit/>
            </a:bodyPr>
            <a:lstStyle/>
            <a:p>
              <a:pPr algn="ctr"/>
              <a:r>
                <a:rPr lang="el-GR">
                  <a:latin typeface="Times New Roman" pitchFamily="18" charset="0"/>
                  <a:cs typeface="Times New Roman" pitchFamily="18" charset="0"/>
                </a:rPr>
                <a:t>π</a:t>
              </a:r>
              <a:r>
                <a:rPr lang="en-US" baseline="30000">
                  <a:latin typeface="Times New Roman" pitchFamily="18" charset="0"/>
                  <a:cs typeface="Times New Roman" pitchFamily="18" charset="0"/>
                </a:rPr>
                <a:t>-</a:t>
              </a:r>
              <a:r>
                <a:rPr lang="en-US">
                  <a:latin typeface="Times New Roman" pitchFamily="18" charset="0"/>
                  <a:cs typeface="Times New Roman" pitchFamily="18" charset="0"/>
                </a:rPr>
                <a:t> </a:t>
              </a:r>
              <a:endParaRPr lang="el-GR">
                <a:latin typeface="Times New Roman" pitchFamily="18" charset="0"/>
                <a:cs typeface="Times New Roman" pitchFamily="18" charset="0"/>
              </a:endParaRPr>
            </a:p>
          </p:txBody>
        </p:sp>
        <p:sp>
          <p:nvSpPr>
            <p:cNvPr id="34829" name="Text Box 1026"/>
            <p:cNvSpPr txBox="1">
              <a:spLocks noChangeArrowheads="1"/>
            </p:cNvSpPr>
            <p:nvPr/>
          </p:nvSpPr>
          <p:spPr bwMode="auto">
            <a:xfrm>
              <a:off x="3640" y="1803"/>
              <a:ext cx="282" cy="231"/>
            </a:xfrm>
            <a:prstGeom prst="rect">
              <a:avLst/>
            </a:prstGeom>
            <a:noFill/>
            <a:ln w="9525">
              <a:noFill/>
              <a:miter lim="800000"/>
              <a:headEnd/>
              <a:tailEnd/>
            </a:ln>
          </p:spPr>
          <p:txBody>
            <a:bodyPr wrap="none">
              <a:spAutoFit/>
            </a:bodyPr>
            <a:lstStyle/>
            <a:p>
              <a:pPr algn="ctr"/>
              <a:r>
                <a:rPr lang="el-GR">
                  <a:solidFill>
                    <a:srgbClr val="990099"/>
                  </a:solidFill>
                  <a:latin typeface="Times New Roman" pitchFamily="18" charset="0"/>
                  <a:cs typeface="Times New Roman" pitchFamily="18" charset="0"/>
                </a:rPr>
                <a:t>π</a:t>
              </a:r>
              <a:r>
                <a:rPr lang="en-US" sz="2000" b="1" baseline="30000">
                  <a:solidFill>
                    <a:srgbClr val="990099"/>
                  </a:solidFill>
                  <a:latin typeface="Times New Roman" pitchFamily="18" charset="0"/>
                  <a:cs typeface="Times New Roman" pitchFamily="18" charset="0"/>
                </a:rPr>
                <a:t>±</a:t>
              </a:r>
              <a:r>
                <a:rPr lang="en-US">
                  <a:solidFill>
                    <a:srgbClr val="990099"/>
                  </a:solidFill>
                  <a:latin typeface="Times New Roman" pitchFamily="18" charset="0"/>
                  <a:cs typeface="Times New Roman" pitchFamily="18" charset="0"/>
                </a:rPr>
                <a:t> </a:t>
              </a:r>
              <a:endParaRPr lang="el-GR">
                <a:solidFill>
                  <a:srgbClr val="990099"/>
                </a:solidFill>
                <a:latin typeface="Times New Roman" pitchFamily="18" charset="0"/>
                <a:cs typeface="Times New Roman" pitchFamily="18" charset="0"/>
              </a:endParaRPr>
            </a:p>
          </p:txBody>
        </p:sp>
      </p:grpSp>
      <p:sp>
        <p:nvSpPr>
          <p:cNvPr id="34825" name="Text Box 2051"/>
          <p:cNvSpPr txBox="1">
            <a:spLocks noChangeArrowheads="1"/>
          </p:cNvSpPr>
          <p:nvPr/>
        </p:nvSpPr>
        <p:spPr bwMode="auto">
          <a:xfrm>
            <a:off x="401683" y="5656344"/>
            <a:ext cx="3311525" cy="954107"/>
          </a:xfrm>
          <a:prstGeom prst="rect">
            <a:avLst/>
          </a:prstGeom>
          <a:noFill/>
          <a:ln w="9525">
            <a:noFill/>
            <a:miter lim="800000"/>
            <a:headEnd/>
            <a:tailEnd/>
          </a:ln>
        </p:spPr>
        <p:txBody>
          <a:bodyPr wrap="square">
            <a:spAutoFit/>
          </a:bodyPr>
          <a:lstStyle/>
          <a:p>
            <a:pPr>
              <a:buFontTx/>
              <a:buChar char="•"/>
            </a:pPr>
            <a:r>
              <a:rPr lang="en-US" sz="2800" dirty="0" err="1" smtClean="0">
                <a:solidFill>
                  <a:srgbClr val="00B0F0"/>
                </a:solidFill>
              </a:rPr>
              <a:t>Multinucleon</a:t>
            </a:r>
            <a:r>
              <a:rPr lang="en-US" sz="2800" dirty="0" smtClean="0">
                <a:solidFill>
                  <a:srgbClr val="00B0F0"/>
                </a:solidFill>
              </a:rPr>
              <a:t> effect</a:t>
            </a:r>
            <a:endParaRPr lang="ru-RU" sz="2800" dirty="0">
              <a:solidFill>
                <a:srgbClr val="00B0F0"/>
              </a:solidFill>
            </a:endParaRPr>
          </a:p>
          <a:p>
            <a:pPr>
              <a:buFontTx/>
              <a:buChar char="•"/>
            </a:pPr>
            <a:r>
              <a:rPr lang="en-US" sz="2800" dirty="0" smtClean="0">
                <a:solidFill>
                  <a:srgbClr val="00B0F0"/>
                </a:solidFill>
              </a:rPr>
              <a:t>Locality</a:t>
            </a:r>
            <a:endParaRPr lang="ru-RU" sz="2800" dirty="0">
              <a:solidFill>
                <a:srgbClr val="00B0F0"/>
              </a:solidFill>
            </a:endParaRPr>
          </a:p>
        </p:txBody>
      </p:sp>
      <p:sp>
        <p:nvSpPr>
          <p:cNvPr id="14" name="Прямоугольник 13"/>
          <p:cNvSpPr/>
          <p:nvPr/>
        </p:nvSpPr>
        <p:spPr>
          <a:xfrm>
            <a:off x="773758" y="4210985"/>
            <a:ext cx="1800493" cy="523220"/>
          </a:xfrm>
          <a:prstGeom prst="rect">
            <a:avLst/>
          </a:prstGeom>
        </p:spPr>
        <p:txBody>
          <a:bodyPr wrap="none">
            <a:spAutoFit/>
          </a:bodyPr>
          <a:lstStyle/>
          <a:p>
            <a:pPr defTabSz="828675" hangingPunct="0">
              <a:buClr>
                <a:srgbClr val="000000"/>
              </a:buClr>
              <a:buSzPct val="45000"/>
              <a:buFont typeface="StarSymbol" charset="0"/>
              <a:buNone/>
              <a:tabLst>
                <a:tab pos="657225" algn="l"/>
                <a:tab pos="1312863" algn="l"/>
              </a:tabLst>
            </a:pPr>
            <a:r>
              <a:rPr lang="en-GB" sz="2800" dirty="0" smtClean="0">
                <a:solidFill>
                  <a:srgbClr val="990099"/>
                </a:solidFill>
              </a:rPr>
              <a:t>r</a:t>
            </a:r>
            <a:r>
              <a:rPr lang="en-GB" sz="2800" baseline="-25000" dirty="0" smtClean="0">
                <a:solidFill>
                  <a:srgbClr val="990099"/>
                </a:solidFill>
              </a:rPr>
              <a:t>f</a:t>
            </a:r>
            <a:r>
              <a:rPr lang="en-GB" sz="2800" dirty="0" smtClean="0">
                <a:solidFill>
                  <a:srgbClr val="990099"/>
                </a:solidFill>
              </a:rPr>
              <a:t>~1-1.5fm</a:t>
            </a:r>
            <a:endParaRPr lang="en-GB" sz="2800" dirty="0">
              <a:solidFill>
                <a:srgbClr val="990099"/>
              </a:solidFill>
            </a:endParaRPr>
          </a:p>
        </p:txBody>
      </p:sp>
      <p:sp>
        <p:nvSpPr>
          <p:cNvPr id="16" name="Прямоугольник 15"/>
          <p:cNvSpPr/>
          <p:nvPr/>
        </p:nvSpPr>
        <p:spPr>
          <a:xfrm>
            <a:off x="0" y="5375908"/>
            <a:ext cx="4572000" cy="307777"/>
          </a:xfrm>
          <a:prstGeom prst="rect">
            <a:avLst/>
          </a:prstGeom>
        </p:spPr>
        <p:txBody>
          <a:bodyPr>
            <a:spAutoFit/>
          </a:bodyPr>
          <a:lstStyle/>
          <a:p>
            <a:r>
              <a:rPr lang="en-US" sz="1400" dirty="0" smtClean="0"/>
              <a:t>A.S.et al.</a:t>
            </a:r>
            <a:r>
              <a:rPr lang="ru-RU" sz="1400" dirty="0" smtClean="0"/>
              <a:t>(</a:t>
            </a:r>
            <a:r>
              <a:rPr lang="en-US" sz="1400" dirty="0" smtClean="0"/>
              <a:t>CLAS), </a:t>
            </a:r>
            <a:r>
              <a:rPr lang="en-US" sz="1400" dirty="0" err="1" smtClean="0"/>
              <a:t>Phys.Rev.Lett</a:t>
            </a:r>
            <a:r>
              <a:rPr lang="en-US" sz="1400" dirty="0" smtClean="0"/>
              <a:t>. 93,192301 (2004)</a:t>
            </a:r>
            <a:endParaRPr lang="ru-RU" sz="1400" dirty="0"/>
          </a:p>
        </p:txBody>
      </p:sp>
      <p:pic>
        <p:nvPicPr>
          <p:cNvPr id="17" name="Picture 2050"/>
          <p:cNvPicPr>
            <a:picLocks noChangeAspect="1" noChangeArrowheads="1"/>
          </p:cNvPicPr>
          <p:nvPr/>
        </p:nvPicPr>
        <p:blipFill>
          <a:blip r:embed="rId4"/>
          <a:srcRect/>
          <a:stretch>
            <a:fillRect/>
          </a:stretch>
        </p:blipFill>
        <p:spPr bwMode="auto">
          <a:xfrm>
            <a:off x="7562850" y="0"/>
            <a:ext cx="1579563" cy="1384300"/>
          </a:xfrm>
          <a:prstGeom prst="rect">
            <a:avLst/>
          </a:prstGeom>
          <a:noFill/>
          <a:ln w="9525">
            <a:noFill/>
            <a:miter lim="800000"/>
            <a:headEnd/>
            <a:tailEnd/>
          </a:ln>
        </p:spPr>
      </p:pic>
      <p:pic>
        <p:nvPicPr>
          <p:cNvPr id="18" name="Picture 7"/>
          <p:cNvPicPr>
            <a:picLocks noChangeAspect="1" noChangeArrowheads="1"/>
          </p:cNvPicPr>
          <p:nvPr/>
        </p:nvPicPr>
        <p:blipFill>
          <a:blip r:embed="rId5">
            <a:clrChange>
              <a:clrFrom>
                <a:srgbClr val="FFFFFF"/>
              </a:clrFrom>
              <a:clrTo>
                <a:srgbClr val="FFFFFF">
                  <a:alpha val="0"/>
                </a:srgbClr>
              </a:clrTo>
            </a:clrChange>
            <a:lum contrast="6000"/>
          </a:blip>
          <a:srcRect/>
          <a:stretch>
            <a:fillRect/>
          </a:stretch>
        </p:blipFill>
        <p:spPr bwMode="auto">
          <a:xfrm>
            <a:off x="0" y="499338"/>
            <a:ext cx="3713163" cy="3713162"/>
          </a:xfrm>
          <a:prstGeom prst="rect">
            <a:avLst/>
          </a:prstGeom>
          <a:noFill/>
          <a:ln w="9525">
            <a:noFill/>
            <a:miter lim="800000"/>
            <a:headEnd/>
            <a:tailEnd/>
          </a:ln>
        </p:spPr>
      </p:pic>
      <p:sp>
        <p:nvSpPr>
          <p:cNvPr id="20" name="Содержимое 8"/>
          <p:cNvSpPr>
            <a:spLocks noGrp="1"/>
          </p:cNvSpPr>
          <p:nvPr>
            <p:ph idx="1"/>
          </p:nvPr>
        </p:nvSpPr>
        <p:spPr>
          <a:xfrm>
            <a:off x="200415" y="159707"/>
            <a:ext cx="7271359" cy="692063"/>
          </a:xfrm>
        </p:spPr>
        <p:txBody>
          <a:bodyPr/>
          <a:lstStyle/>
          <a:p>
            <a:r>
              <a:rPr lang="en-US" dirty="0" smtClean="0"/>
              <a:t>Cumulative effect</a:t>
            </a:r>
            <a:endParaRPr lang="ru-RU" dirty="0"/>
          </a:p>
        </p:txBody>
      </p:sp>
      <p:sp>
        <p:nvSpPr>
          <p:cNvPr id="21" name="Нижний колонтитул 20"/>
          <p:cNvSpPr>
            <a:spLocks noGrp="1"/>
          </p:cNvSpPr>
          <p:nvPr>
            <p:ph type="ftr" sz="quarter" idx="11"/>
          </p:nvPr>
        </p:nvSpPr>
        <p:spPr/>
        <p:txBody>
          <a:bodyPr/>
          <a:lstStyle/>
          <a:p>
            <a:pPr>
              <a:defRPr/>
            </a:pPr>
            <a:r>
              <a:rPr lang="en-US" smtClean="0"/>
              <a:t>A.Stavinskiy,July 2011,Triggered femtoscopy and DQM,Nantes,GDRE-11</a:t>
            </a:r>
            <a:endParaRPr lang="ru-RU"/>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1"/>
          </p:nvPr>
        </p:nvSpPr>
        <p:spPr>
          <a:xfrm>
            <a:off x="2411413" y="6597650"/>
            <a:ext cx="6055254" cy="287338"/>
          </a:xfrm>
        </p:spPr>
        <p:txBody>
          <a:bodyPr/>
          <a:lstStyle/>
          <a:p>
            <a:pPr>
              <a:defRPr/>
            </a:pPr>
            <a:r>
              <a:rPr lang="en-US" dirty="0" err="1" smtClean="0"/>
              <a:t>A.Stavinskiy,July</a:t>
            </a:r>
            <a:r>
              <a:rPr lang="en-US" dirty="0" smtClean="0"/>
              <a:t> 2011,Triggered </a:t>
            </a:r>
            <a:r>
              <a:rPr lang="en-US" dirty="0" err="1" smtClean="0"/>
              <a:t>femtoscopy</a:t>
            </a:r>
            <a:r>
              <a:rPr lang="en-US" dirty="0" smtClean="0"/>
              <a:t> and DQM,Nantes,GDRE-11</a:t>
            </a:r>
            <a:endParaRPr lang="ru-RU" dirty="0"/>
          </a:p>
        </p:txBody>
      </p:sp>
      <p:sp>
        <p:nvSpPr>
          <p:cNvPr id="3" name="Номер слайда 2"/>
          <p:cNvSpPr>
            <a:spLocks noGrp="1"/>
          </p:cNvSpPr>
          <p:nvPr>
            <p:ph type="sldNum" sz="quarter" idx="12"/>
          </p:nvPr>
        </p:nvSpPr>
        <p:spPr/>
        <p:txBody>
          <a:bodyPr/>
          <a:lstStyle/>
          <a:p>
            <a:pPr>
              <a:defRPr/>
            </a:pPr>
            <a:fld id="{E24DFD85-E723-4E11-8488-0A87548EBE00}" type="slidenum">
              <a:rPr lang="ru-RU" smtClean="0"/>
              <a:pPr>
                <a:defRPr/>
              </a:pPr>
              <a:t>4</a:t>
            </a:fld>
            <a:endParaRPr lang="ru-RU"/>
          </a:p>
        </p:txBody>
      </p:sp>
      <p:pic>
        <p:nvPicPr>
          <p:cNvPr id="6" name="Рисунок 5" descr="cebaf.png"/>
          <p:cNvPicPr>
            <a:picLocks noChangeAspect="1"/>
          </p:cNvPicPr>
          <p:nvPr/>
        </p:nvPicPr>
        <p:blipFill>
          <a:blip r:embed="rId2"/>
          <a:stretch>
            <a:fillRect/>
          </a:stretch>
        </p:blipFill>
        <p:spPr>
          <a:xfrm>
            <a:off x="3242652" y="1332088"/>
            <a:ext cx="5559819" cy="5232400"/>
          </a:xfrm>
          <a:prstGeom prst="rect">
            <a:avLst/>
          </a:prstGeom>
        </p:spPr>
      </p:pic>
      <p:sp>
        <p:nvSpPr>
          <p:cNvPr id="7" name="Прямоугольник 6"/>
          <p:cNvSpPr/>
          <p:nvPr/>
        </p:nvSpPr>
        <p:spPr>
          <a:xfrm>
            <a:off x="366888" y="325735"/>
            <a:ext cx="6925734" cy="646331"/>
          </a:xfrm>
          <a:prstGeom prst="rect">
            <a:avLst/>
          </a:prstGeom>
        </p:spPr>
        <p:txBody>
          <a:bodyPr wrap="square">
            <a:spAutoFit/>
          </a:bodyPr>
          <a:lstStyle/>
          <a:p>
            <a:r>
              <a:rPr lang="en-US" i="1" dirty="0" err="1" smtClean="0"/>
              <a:t>eA</a:t>
            </a:r>
            <a:r>
              <a:rPr lang="en-US" i="1" dirty="0" smtClean="0"/>
              <a:t>(</a:t>
            </a:r>
            <a:r>
              <a:rPr lang="en-US" i="1" baseline="30000" dirty="0" smtClean="0"/>
              <a:t>3</a:t>
            </a:r>
            <a:r>
              <a:rPr lang="en-US" i="1" dirty="0" smtClean="0"/>
              <a:t>He</a:t>
            </a:r>
            <a:r>
              <a:rPr lang="en-US" i="1" dirty="0" smtClean="0"/>
              <a:t>; </a:t>
            </a:r>
            <a:r>
              <a:rPr lang="en-US" i="1" baseline="30000" dirty="0" smtClean="0"/>
              <a:t>4</a:t>
            </a:r>
            <a:r>
              <a:rPr lang="en-US" i="1" dirty="0" smtClean="0"/>
              <a:t>He; C; Fe </a:t>
            </a:r>
            <a:r>
              <a:rPr lang="en-US" i="1" dirty="0" smtClean="0"/>
              <a:t>)</a:t>
            </a:r>
            <a:r>
              <a:rPr lang="en-US" i="1" dirty="0" smtClean="0">
                <a:latin typeface="Arial"/>
                <a:cs typeface="Arial"/>
              </a:rPr>
              <a:t>→ </a:t>
            </a:r>
            <a:r>
              <a:rPr lang="en-US" i="1" dirty="0" err="1" smtClean="0"/>
              <a:t>e’ppX</a:t>
            </a:r>
            <a:r>
              <a:rPr lang="en-US" i="1" dirty="0" smtClean="0"/>
              <a:t> </a:t>
            </a:r>
            <a:r>
              <a:rPr lang="en-US" i="1" dirty="0" smtClean="0"/>
              <a:t>reaction at E</a:t>
            </a:r>
            <a:r>
              <a:rPr lang="en-US" i="1" baseline="-25000" dirty="0" smtClean="0"/>
              <a:t>0</a:t>
            </a:r>
            <a:r>
              <a:rPr lang="en-US" i="1" dirty="0" smtClean="0"/>
              <a:t>  </a:t>
            </a:r>
            <a:r>
              <a:rPr lang="en-US" i="1" dirty="0" smtClean="0"/>
              <a:t>4.46 </a:t>
            </a:r>
            <a:r>
              <a:rPr lang="en-US" i="1" dirty="0" err="1" smtClean="0"/>
              <a:t>GeV</a:t>
            </a:r>
            <a:r>
              <a:rPr lang="en-US" i="1" dirty="0" smtClean="0"/>
              <a:t> </a:t>
            </a:r>
          </a:p>
          <a:p>
            <a:r>
              <a:rPr lang="en-US" i="1" dirty="0" smtClean="0"/>
              <a:t> </a:t>
            </a:r>
            <a:r>
              <a:rPr lang="en-US" i="1" dirty="0" smtClean="0"/>
              <a:t>CLAS @</a:t>
            </a:r>
            <a:r>
              <a:rPr lang="en-US" i="1" dirty="0" smtClean="0"/>
              <a:t> </a:t>
            </a:r>
            <a:r>
              <a:rPr lang="en-US" i="1" dirty="0" smtClean="0"/>
              <a:t>Jefferson </a:t>
            </a:r>
            <a:r>
              <a:rPr lang="en-US" i="1" dirty="0" smtClean="0"/>
              <a:t>Lab(2004).</a:t>
            </a:r>
            <a:endParaRPr lang="ru-RU" dirty="0"/>
          </a:p>
        </p:txBody>
      </p:sp>
      <p:sp>
        <p:nvSpPr>
          <p:cNvPr id="8" name="Прямоугольник 7"/>
          <p:cNvSpPr/>
          <p:nvPr/>
        </p:nvSpPr>
        <p:spPr>
          <a:xfrm>
            <a:off x="310444" y="2018227"/>
            <a:ext cx="3245556" cy="1754326"/>
          </a:xfrm>
          <a:prstGeom prst="rect">
            <a:avLst/>
          </a:prstGeom>
        </p:spPr>
        <p:txBody>
          <a:bodyPr wrap="square">
            <a:spAutoFit/>
          </a:bodyPr>
          <a:lstStyle/>
          <a:p>
            <a:r>
              <a:rPr lang="en-US" dirty="0" err="1" smtClean="0"/>
              <a:t>FIG.The</a:t>
            </a:r>
            <a:r>
              <a:rPr lang="en-US" dirty="0" smtClean="0"/>
              <a:t> </a:t>
            </a:r>
            <a:r>
              <a:rPr lang="en-US" dirty="0" smtClean="0"/>
              <a:t>size parameter </a:t>
            </a:r>
            <a:r>
              <a:rPr lang="en-US" i="1" dirty="0" err="1" smtClean="0"/>
              <a:t>r</a:t>
            </a:r>
            <a:r>
              <a:rPr lang="en-US" i="1" baseline="-25000" dirty="0" err="1" smtClean="0"/>
              <a:t>rms</a:t>
            </a:r>
            <a:r>
              <a:rPr lang="en-US" i="1" dirty="0" smtClean="0"/>
              <a:t> as a function of the mean</a:t>
            </a:r>
          </a:p>
          <a:p>
            <a:r>
              <a:rPr lang="en-US" dirty="0" smtClean="0"/>
              <a:t>pair momentum </a:t>
            </a:r>
            <a:r>
              <a:rPr lang="en-US" i="1" dirty="0" smtClean="0"/>
              <a:t>p </a:t>
            </a:r>
            <a:r>
              <a:rPr lang="en-US" i="1" dirty="0" smtClean="0"/>
              <a:t>= p</a:t>
            </a:r>
            <a:r>
              <a:rPr lang="en-US" i="1" baseline="-25000" dirty="0" smtClean="0"/>
              <a:t>1</a:t>
            </a:r>
            <a:r>
              <a:rPr lang="en-US" i="1" dirty="0" smtClean="0"/>
              <a:t>+ p</a:t>
            </a:r>
            <a:r>
              <a:rPr lang="en-US" i="1" baseline="-25000" dirty="0" smtClean="0"/>
              <a:t>2</a:t>
            </a:r>
            <a:r>
              <a:rPr lang="en-US" i="1" dirty="0" smtClean="0"/>
              <a:t>. </a:t>
            </a:r>
            <a:r>
              <a:rPr lang="en-US" i="1" dirty="0" smtClean="0"/>
              <a:t>Data [</a:t>
            </a:r>
            <a:r>
              <a:rPr lang="en-US" i="1" dirty="0" smtClean="0"/>
              <a:t>19](ARGUS)correspond </a:t>
            </a:r>
            <a:r>
              <a:rPr lang="en-US" dirty="0" smtClean="0"/>
              <a:t>to </a:t>
            </a:r>
            <a:r>
              <a:rPr lang="en-US" i="1" dirty="0" smtClean="0"/>
              <a:t>e</a:t>
            </a:r>
            <a:r>
              <a:rPr lang="en-US" i="1" baseline="30000" dirty="0" smtClean="0"/>
              <a:t>16</a:t>
            </a:r>
            <a:r>
              <a:rPr lang="en-US" i="1" dirty="0" smtClean="0"/>
              <a:t>O interactions at initial energy </a:t>
            </a:r>
            <a:r>
              <a:rPr lang="en-US" i="1" dirty="0" smtClean="0"/>
              <a:t>5 </a:t>
            </a:r>
            <a:r>
              <a:rPr lang="en-US" i="1" dirty="0" err="1" smtClean="0"/>
              <a:t>GeV</a:t>
            </a:r>
            <a:r>
              <a:rPr lang="en-US" i="1" dirty="0" smtClean="0"/>
              <a:t> </a:t>
            </a:r>
            <a:r>
              <a:rPr lang="en-US" i="1" dirty="0" smtClean="0"/>
              <a:t>,Q2 &lt;</a:t>
            </a:r>
            <a:r>
              <a:rPr lang="en-US" dirty="0" smtClean="0"/>
              <a:t>0</a:t>
            </a:r>
            <a:r>
              <a:rPr lang="en-US" i="1" dirty="0" smtClean="0"/>
              <a:t>.1GeV</a:t>
            </a:r>
            <a:endParaRPr lang="ru-RU"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Номер слайда 5"/>
          <p:cNvSpPr>
            <a:spLocks noGrp="1"/>
          </p:cNvSpPr>
          <p:nvPr>
            <p:ph type="sldNum" sz="quarter" idx="12"/>
          </p:nvPr>
        </p:nvSpPr>
        <p:spPr>
          <a:noFill/>
        </p:spPr>
        <p:txBody>
          <a:bodyPr/>
          <a:lstStyle/>
          <a:p>
            <a:fld id="{99202B48-DC8F-40A2-8662-8073046A7D6A}" type="slidenum">
              <a:rPr lang="ru-RU">
                <a:latin typeface="Arial" charset="0"/>
              </a:rPr>
              <a:pPr/>
              <a:t>40</a:t>
            </a:fld>
            <a:endParaRPr lang="ru-RU">
              <a:latin typeface="Arial" charset="0"/>
            </a:endParaRPr>
          </a:p>
        </p:txBody>
      </p:sp>
      <p:sp>
        <p:nvSpPr>
          <p:cNvPr id="59397" name="Rectangle 2"/>
          <p:cNvSpPr>
            <a:spLocks noGrp="1" noChangeArrowheads="1"/>
          </p:cNvSpPr>
          <p:nvPr>
            <p:ph type="title"/>
          </p:nvPr>
        </p:nvSpPr>
        <p:spPr>
          <a:xfrm>
            <a:off x="1081088" y="-85725"/>
            <a:ext cx="8229600" cy="1042988"/>
          </a:xfrm>
        </p:spPr>
        <p:txBody>
          <a:bodyPr/>
          <a:lstStyle/>
          <a:p>
            <a:pPr eaLnBrk="1" hangingPunct="1"/>
            <a:r>
              <a:rPr lang="en-US" sz="3200" smtClean="0"/>
              <a:t>Cumulative particle production</a:t>
            </a:r>
            <a:endParaRPr lang="ru-RU" sz="3200" smtClean="0"/>
          </a:p>
        </p:txBody>
      </p:sp>
      <p:grpSp>
        <p:nvGrpSpPr>
          <p:cNvPr id="59398" name="Group 4"/>
          <p:cNvGrpSpPr>
            <a:grpSpLocks/>
          </p:cNvGrpSpPr>
          <p:nvPr/>
        </p:nvGrpSpPr>
        <p:grpSpPr bwMode="auto">
          <a:xfrm>
            <a:off x="1603332" y="4514481"/>
            <a:ext cx="2132013" cy="1635125"/>
            <a:chOff x="335" y="751"/>
            <a:chExt cx="3358" cy="2576"/>
          </a:xfrm>
        </p:grpSpPr>
        <p:sp>
          <p:nvSpPr>
            <p:cNvPr id="59471" name="Line 5"/>
            <p:cNvSpPr>
              <a:spLocks noChangeShapeType="1"/>
            </p:cNvSpPr>
            <p:nvPr/>
          </p:nvSpPr>
          <p:spPr bwMode="auto">
            <a:xfrm flipH="1" flipV="1">
              <a:off x="2475" y="2056"/>
              <a:ext cx="2" cy="22"/>
            </a:xfrm>
            <a:prstGeom prst="line">
              <a:avLst/>
            </a:prstGeom>
            <a:noFill/>
            <a:ln w="5715">
              <a:solidFill>
                <a:srgbClr val="FF0000"/>
              </a:solidFill>
              <a:round/>
              <a:headEnd/>
              <a:tailEnd/>
            </a:ln>
          </p:spPr>
          <p:txBody>
            <a:bodyPr/>
            <a:lstStyle/>
            <a:p>
              <a:endParaRPr lang="ru-RU"/>
            </a:p>
          </p:txBody>
        </p:sp>
        <p:sp>
          <p:nvSpPr>
            <p:cNvPr id="59472" name="Freeform 6"/>
            <p:cNvSpPr>
              <a:spLocks/>
            </p:cNvSpPr>
            <p:nvPr/>
          </p:nvSpPr>
          <p:spPr bwMode="auto">
            <a:xfrm>
              <a:off x="2471" y="2012"/>
              <a:ext cx="2" cy="22"/>
            </a:xfrm>
            <a:custGeom>
              <a:avLst/>
              <a:gdLst>
                <a:gd name="T0" fmla="*/ 2 w 2"/>
                <a:gd name="T1" fmla="*/ 22 h 22"/>
                <a:gd name="T2" fmla="*/ 2 w 2"/>
                <a:gd name="T3" fmla="*/ 12 h 22"/>
                <a:gd name="T4" fmla="*/ 0 w 2"/>
                <a:gd name="T5" fmla="*/ 0 h 22"/>
                <a:gd name="T6" fmla="*/ 0 60000 65536"/>
                <a:gd name="T7" fmla="*/ 0 60000 65536"/>
                <a:gd name="T8" fmla="*/ 0 60000 65536"/>
                <a:gd name="T9" fmla="*/ 0 w 2"/>
                <a:gd name="T10" fmla="*/ 0 h 22"/>
                <a:gd name="T11" fmla="*/ 2 w 2"/>
                <a:gd name="T12" fmla="*/ 22 h 22"/>
              </a:gdLst>
              <a:ahLst/>
              <a:cxnLst>
                <a:cxn ang="T6">
                  <a:pos x="T0" y="T1"/>
                </a:cxn>
                <a:cxn ang="T7">
                  <a:pos x="T2" y="T3"/>
                </a:cxn>
                <a:cxn ang="T8">
                  <a:pos x="T4" y="T5"/>
                </a:cxn>
              </a:cxnLst>
              <a:rect l="T9" t="T10" r="T11" b="T12"/>
              <a:pathLst>
                <a:path w="2" h="22">
                  <a:moveTo>
                    <a:pt x="2" y="22"/>
                  </a:moveTo>
                  <a:lnTo>
                    <a:pt x="2" y="12"/>
                  </a:lnTo>
                  <a:lnTo>
                    <a:pt x="0" y="0"/>
                  </a:lnTo>
                </a:path>
              </a:pathLst>
            </a:custGeom>
            <a:noFill/>
            <a:ln w="5715">
              <a:solidFill>
                <a:srgbClr val="FF0000"/>
              </a:solidFill>
              <a:round/>
              <a:headEnd/>
              <a:tailEnd/>
            </a:ln>
          </p:spPr>
          <p:txBody>
            <a:bodyPr/>
            <a:lstStyle/>
            <a:p>
              <a:endParaRPr lang="ru-RU"/>
            </a:p>
          </p:txBody>
        </p:sp>
        <p:sp>
          <p:nvSpPr>
            <p:cNvPr id="59473" name="Freeform 7"/>
            <p:cNvSpPr>
              <a:spLocks/>
            </p:cNvSpPr>
            <p:nvPr/>
          </p:nvSpPr>
          <p:spPr bwMode="auto">
            <a:xfrm>
              <a:off x="2460" y="1969"/>
              <a:ext cx="8" cy="21"/>
            </a:xfrm>
            <a:custGeom>
              <a:avLst/>
              <a:gdLst>
                <a:gd name="T0" fmla="*/ 8 w 8"/>
                <a:gd name="T1" fmla="*/ 21 h 21"/>
                <a:gd name="T2" fmla="*/ 2 w 8"/>
                <a:gd name="T3" fmla="*/ 4 h 21"/>
                <a:gd name="T4" fmla="*/ 0 w 8"/>
                <a:gd name="T5" fmla="*/ 0 h 21"/>
                <a:gd name="T6" fmla="*/ 0 60000 65536"/>
                <a:gd name="T7" fmla="*/ 0 60000 65536"/>
                <a:gd name="T8" fmla="*/ 0 60000 65536"/>
                <a:gd name="T9" fmla="*/ 0 w 8"/>
                <a:gd name="T10" fmla="*/ 0 h 21"/>
                <a:gd name="T11" fmla="*/ 8 w 8"/>
                <a:gd name="T12" fmla="*/ 21 h 21"/>
              </a:gdLst>
              <a:ahLst/>
              <a:cxnLst>
                <a:cxn ang="T6">
                  <a:pos x="T0" y="T1"/>
                </a:cxn>
                <a:cxn ang="T7">
                  <a:pos x="T2" y="T3"/>
                </a:cxn>
                <a:cxn ang="T8">
                  <a:pos x="T4" y="T5"/>
                </a:cxn>
              </a:cxnLst>
              <a:rect l="T9" t="T10" r="T11" b="T12"/>
              <a:pathLst>
                <a:path w="8" h="21">
                  <a:moveTo>
                    <a:pt x="8" y="21"/>
                  </a:moveTo>
                  <a:lnTo>
                    <a:pt x="2" y="4"/>
                  </a:lnTo>
                  <a:lnTo>
                    <a:pt x="0" y="0"/>
                  </a:lnTo>
                </a:path>
              </a:pathLst>
            </a:custGeom>
            <a:noFill/>
            <a:ln w="5715">
              <a:solidFill>
                <a:srgbClr val="FF0000"/>
              </a:solidFill>
              <a:round/>
              <a:headEnd/>
              <a:tailEnd/>
            </a:ln>
          </p:spPr>
          <p:txBody>
            <a:bodyPr/>
            <a:lstStyle/>
            <a:p>
              <a:endParaRPr lang="ru-RU"/>
            </a:p>
          </p:txBody>
        </p:sp>
        <p:sp>
          <p:nvSpPr>
            <p:cNvPr id="59474" name="Freeform 8"/>
            <p:cNvSpPr>
              <a:spLocks/>
            </p:cNvSpPr>
            <p:nvPr/>
          </p:nvSpPr>
          <p:spPr bwMode="auto">
            <a:xfrm>
              <a:off x="2448" y="1927"/>
              <a:ext cx="7" cy="20"/>
            </a:xfrm>
            <a:custGeom>
              <a:avLst/>
              <a:gdLst>
                <a:gd name="T0" fmla="*/ 7 w 7"/>
                <a:gd name="T1" fmla="*/ 20 h 20"/>
                <a:gd name="T2" fmla="*/ 7 w 7"/>
                <a:gd name="T3" fmla="*/ 20 h 20"/>
                <a:gd name="T4" fmla="*/ 0 w 7"/>
                <a:gd name="T5" fmla="*/ 0 h 20"/>
                <a:gd name="T6" fmla="*/ 0 60000 65536"/>
                <a:gd name="T7" fmla="*/ 0 60000 65536"/>
                <a:gd name="T8" fmla="*/ 0 60000 65536"/>
                <a:gd name="T9" fmla="*/ 0 w 7"/>
                <a:gd name="T10" fmla="*/ 0 h 20"/>
                <a:gd name="T11" fmla="*/ 7 w 7"/>
                <a:gd name="T12" fmla="*/ 20 h 20"/>
              </a:gdLst>
              <a:ahLst/>
              <a:cxnLst>
                <a:cxn ang="T6">
                  <a:pos x="T0" y="T1"/>
                </a:cxn>
                <a:cxn ang="T7">
                  <a:pos x="T2" y="T3"/>
                </a:cxn>
                <a:cxn ang="T8">
                  <a:pos x="T4" y="T5"/>
                </a:cxn>
              </a:cxnLst>
              <a:rect l="T9" t="T10" r="T11" b="T12"/>
              <a:pathLst>
                <a:path w="7" h="20">
                  <a:moveTo>
                    <a:pt x="7" y="20"/>
                  </a:moveTo>
                  <a:lnTo>
                    <a:pt x="7" y="20"/>
                  </a:lnTo>
                  <a:lnTo>
                    <a:pt x="0" y="0"/>
                  </a:lnTo>
                </a:path>
              </a:pathLst>
            </a:custGeom>
            <a:noFill/>
            <a:ln w="5715">
              <a:solidFill>
                <a:srgbClr val="FF0000"/>
              </a:solidFill>
              <a:round/>
              <a:headEnd/>
              <a:tailEnd/>
            </a:ln>
          </p:spPr>
          <p:txBody>
            <a:bodyPr/>
            <a:lstStyle/>
            <a:p>
              <a:endParaRPr lang="ru-RU"/>
            </a:p>
          </p:txBody>
        </p:sp>
        <p:sp>
          <p:nvSpPr>
            <p:cNvPr id="59475" name="Freeform 9"/>
            <p:cNvSpPr>
              <a:spLocks/>
            </p:cNvSpPr>
            <p:nvPr/>
          </p:nvSpPr>
          <p:spPr bwMode="auto">
            <a:xfrm>
              <a:off x="2429" y="1887"/>
              <a:ext cx="11" cy="20"/>
            </a:xfrm>
            <a:custGeom>
              <a:avLst/>
              <a:gdLst>
                <a:gd name="T0" fmla="*/ 11 w 11"/>
                <a:gd name="T1" fmla="*/ 20 h 20"/>
                <a:gd name="T2" fmla="*/ 8 w 11"/>
                <a:gd name="T3" fmla="*/ 13 h 20"/>
                <a:gd name="T4" fmla="*/ 0 w 11"/>
                <a:gd name="T5" fmla="*/ 0 h 20"/>
                <a:gd name="T6" fmla="*/ 0 60000 65536"/>
                <a:gd name="T7" fmla="*/ 0 60000 65536"/>
                <a:gd name="T8" fmla="*/ 0 60000 65536"/>
                <a:gd name="T9" fmla="*/ 0 w 11"/>
                <a:gd name="T10" fmla="*/ 0 h 20"/>
                <a:gd name="T11" fmla="*/ 11 w 11"/>
                <a:gd name="T12" fmla="*/ 20 h 20"/>
              </a:gdLst>
              <a:ahLst/>
              <a:cxnLst>
                <a:cxn ang="T6">
                  <a:pos x="T0" y="T1"/>
                </a:cxn>
                <a:cxn ang="T7">
                  <a:pos x="T2" y="T3"/>
                </a:cxn>
                <a:cxn ang="T8">
                  <a:pos x="T4" y="T5"/>
                </a:cxn>
              </a:cxnLst>
              <a:rect l="T9" t="T10" r="T11" b="T12"/>
              <a:pathLst>
                <a:path w="11" h="20">
                  <a:moveTo>
                    <a:pt x="11" y="20"/>
                  </a:moveTo>
                  <a:lnTo>
                    <a:pt x="8" y="13"/>
                  </a:lnTo>
                  <a:lnTo>
                    <a:pt x="0" y="0"/>
                  </a:lnTo>
                </a:path>
              </a:pathLst>
            </a:custGeom>
            <a:noFill/>
            <a:ln w="5715">
              <a:solidFill>
                <a:srgbClr val="FF0000"/>
              </a:solidFill>
              <a:round/>
              <a:headEnd/>
              <a:tailEnd/>
            </a:ln>
          </p:spPr>
          <p:txBody>
            <a:bodyPr/>
            <a:lstStyle/>
            <a:p>
              <a:endParaRPr lang="ru-RU"/>
            </a:p>
          </p:txBody>
        </p:sp>
        <p:sp>
          <p:nvSpPr>
            <p:cNvPr id="59476" name="Freeform 10"/>
            <p:cNvSpPr>
              <a:spLocks/>
            </p:cNvSpPr>
            <p:nvPr/>
          </p:nvSpPr>
          <p:spPr bwMode="auto">
            <a:xfrm>
              <a:off x="2409" y="1848"/>
              <a:ext cx="11" cy="21"/>
            </a:xfrm>
            <a:custGeom>
              <a:avLst/>
              <a:gdLst>
                <a:gd name="T0" fmla="*/ 11 w 11"/>
                <a:gd name="T1" fmla="*/ 21 h 21"/>
                <a:gd name="T2" fmla="*/ 2 w 11"/>
                <a:gd name="T3" fmla="*/ 4 h 21"/>
                <a:gd name="T4" fmla="*/ 0 w 11"/>
                <a:gd name="T5" fmla="*/ 0 h 21"/>
                <a:gd name="T6" fmla="*/ 0 60000 65536"/>
                <a:gd name="T7" fmla="*/ 0 60000 65536"/>
                <a:gd name="T8" fmla="*/ 0 60000 65536"/>
                <a:gd name="T9" fmla="*/ 0 w 11"/>
                <a:gd name="T10" fmla="*/ 0 h 21"/>
                <a:gd name="T11" fmla="*/ 11 w 11"/>
                <a:gd name="T12" fmla="*/ 21 h 21"/>
              </a:gdLst>
              <a:ahLst/>
              <a:cxnLst>
                <a:cxn ang="T6">
                  <a:pos x="T0" y="T1"/>
                </a:cxn>
                <a:cxn ang="T7">
                  <a:pos x="T2" y="T3"/>
                </a:cxn>
                <a:cxn ang="T8">
                  <a:pos x="T4" y="T5"/>
                </a:cxn>
              </a:cxnLst>
              <a:rect l="T9" t="T10" r="T11" b="T12"/>
              <a:pathLst>
                <a:path w="11" h="21">
                  <a:moveTo>
                    <a:pt x="11" y="21"/>
                  </a:moveTo>
                  <a:lnTo>
                    <a:pt x="2" y="4"/>
                  </a:lnTo>
                  <a:lnTo>
                    <a:pt x="0" y="0"/>
                  </a:lnTo>
                </a:path>
              </a:pathLst>
            </a:custGeom>
            <a:noFill/>
            <a:ln w="5715">
              <a:solidFill>
                <a:srgbClr val="FF0000"/>
              </a:solidFill>
              <a:round/>
              <a:headEnd/>
              <a:tailEnd/>
            </a:ln>
          </p:spPr>
          <p:txBody>
            <a:bodyPr/>
            <a:lstStyle/>
            <a:p>
              <a:endParaRPr lang="ru-RU"/>
            </a:p>
          </p:txBody>
        </p:sp>
        <p:sp>
          <p:nvSpPr>
            <p:cNvPr id="59477" name="Line 11"/>
            <p:cNvSpPr>
              <a:spLocks noChangeShapeType="1"/>
            </p:cNvSpPr>
            <p:nvPr/>
          </p:nvSpPr>
          <p:spPr bwMode="auto">
            <a:xfrm flipH="1" flipV="1">
              <a:off x="2382" y="1814"/>
              <a:ext cx="14" cy="16"/>
            </a:xfrm>
            <a:prstGeom prst="line">
              <a:avLst/>
            </a:prstGeom>
            <a:noFill/>
            <a:ln w="5715">
              <a:solidFill>
                <a:srgbClr val="FF0000"/>
              </a:solidFill>
              <a:round/>
              <a:headEnd/>
              <a:tailEnd/>
            </a:ln>
          </p:spPr>
          <p:txBody>
            <a:bodyPr/>
            <a:lstStyle/>
            <a:p>
              <a:endParaRPr lang="ru-RU"/>
            </a:p>
          </p:txBody>
        </p:sp>
        <p:sp>
          <p:nvSpPr>
            <p:cNvPr id="59478" name="Freeform 12"/>
            <p:cNvSpPr>
              <a:spLocks/>
            </p:cNvSpPr>
            <p:nvPr/>
          </p:nvSpPr>
          <p:spPr bwMode="auto">
            <a:xfrm>
              <a:off x="2352" y="1781"/>
              <a:ext cx="15" cy="16"/>
            </a:xfrm>
            <a:custGeom>
              <a:avLst/>
              <a:gdLst>
                <a:gd name="T0" fmla="*/ 15 w 15"/>
                <a:gd name="T1" fmla="*/ 16 h 16"/>
                <a:gd name="T2" fmla="*/ 9 w 15"/>
                <a:gd name="T3" fmla="*/ 9 h 16"/>
                <a:gd name="T4" fmla="*/ 0 w 15"/>
                <a:gd name="T5" fmla="*/ 0 h 16"/>
                <a:gd name="T6" fmla="*/ 0 60000 65536"/>
                <a:gd name="T7" fmla="*/ 0 60000 65536"/>
                <a:gd name="T8" fmla="*/ 0 60000 65536"/>
                <a:gd name="T9" fmla="*/ 0 w 15"/>
                <a:gd name="T10" fmla="*/ 0 h 16"/>
                <a:gd name="T11" fmla="*/ 15 w 15"/>
                <a:gd name="T12" fmla="*/ 16 h 16"/>
              </a:gdLst>
              <a:ahLst/>
              <a:cxnLst>
                <a:cxn ang="T6">
                  <a:pos x="T0" y="T1"/>
                </a:cxn>
                <a:cxn ang="T7">
                  <a:pos x="T2" y="T3"/>
                </a:cxn>
                <a:cxn ang="T8">
                  <a:pos x="T4" y="T5"/>
                </a:cxn>
              </a:cxnLst>
              <a:rect l="T9" t="T10" r="T11" b="T12"/>
              <a:pathLst>
                <a:path w="15" h="16">
                  <a:moveTo>
                    <a:pt x="15" y="16"/>
                  </a:moveTo>
                  <a:lnTo>
                    <a:pt x="9" y="9"/>
                  </a:lnTo>
                  <a:lnTo>
                    <a:pt x="0" y="0"/>
                  </a:lnTo>
                </a:path>
              </a:pathLst>
            </a:custGeom>
            <a:noFill/>
            <a:ln w="5715">
              <a:solidFill>
                <a:srgbClr val="FF0000"/>
              </a:solidFill>
              <a:round/>
              <a:headEnd/>
              <a:tailEnd/>
            </a:ln>
          </p:spPr>
          <p:txBody>
            <a:bodyPr/>
            <a:lstStyle/>
            <a:p>
              <a:endParaRPr lang="ru-RU"/>
            </a:p>
          </p:txBody>
        </p:sp>
        <p:sp>
          <p:nvSpPr>
            <p:cNvPr id="59479" name="Freeform 13"/>
            <p:cNvSpPr>
              <a:spLocks/>
            </p:cNvSpPr>
            <p:nvPr/>
          </p:nvSpPr>
          <p:spPr bwMode="auto">
            <a:xfrm>
              <a:off x="2319" y="1753"/>
              <a:ext cx="17" cy="13"/>
            </a:xfrm>
            <a:custGeom>
              <a:avLst/>
              <a:gdLst>
                <a:gd name="T0" fmla="*/ 17 w 17"/>
                <a:gd name="T1" fmla="*/ 13 h 13"/>
                <a:gd name="T2" fmla="*/ 4 w 17"/>
                <a:gd name="T3" fmla="*/ 2 h 13"/>
                <a:gd name="T4" fmla="*/ 0 w 17"/>
                <a:gd name="T5" fmla="*/ 0 h 13"/>
                <a:gd name="T6" fmla="*/ 0 60000 65536"/>
                <a:gd name="T7" fmla="*/ 0 60000 65536"/>
                <a:gd name="T8" fmla="*/ 0 60000 65536"/>
                <a:gd name="T9" fmla="*/ 0 w 17"/>
                <a:gd name="T10" fmla="*/ 0 h 13"/>
                <a:gd name="T11" fmla="*/ 17 w 17"/>
                <a:gd name="T12" fmla="*/ 13 h 13"/>
              </a:gdLst>
              <a:ahLst/>
              <a:cxnLst>
                <a:cxn ang="T6">
                  <a:pos x="T0" y="T1"/>
                </a:cxn>
                <a:cxn ang="T7">
                  <a:pos x="T2" y="T3"/>
                </a:cxn>
                <a:cxn ang="T8">
                  <a:pos x="T4" y="T5"/>
                </a:cxn>
              </a:cxnLst>
              <a:rect l="T9" t="T10" r="T11" b="T12"/>
              <a:pathLst>
                <a:path w="17" h="13">
                  <a:moveTo>
                    <a:pt x="17" y="13"/>
                  </a:moveTo>
                  <a:lnTo>
                    <a:pt x="4" y="2"/>
                  </a:lnTo>
                  <a:lnTo>
                    <a:pt x="0" y="0"/>
                  </a:lnTo>
                </a:path>
              </a:pathLst>
            </a:custGeom>
            <a:noFill/>
            <a:ln w="5715">
              <a:solidFill>
                <a:srgbClr val="FF0000"/>
              </a:solidFill>
              <a:round/>
              <a:headEnd/>
              <a:tailEnd/>
            </a:ln>
          </p:spPr>
          <p:txBody>
            <a:bodyPr/>
            <a:lstStyle/>
            <a:p>
              <a:endParaRPr lang="ru-RU"/>
            </a:p>
          </p:txBody>
        </p:sp>
        <p:sp>
          <p:nvSpPr>
            <p:cNvPr id="59480" name="Freeform 14"/>
            <p:cNvSpPr>
              <a:spLocks/>
            </p:cNvSpPr>
            <p:nvPr/>
          </p:nvSpPr>
          <p:spPr bwMode="auto">
            <a:xfrm>
              <a:off x="2285" y="1726"/>
              <a:ext cx="16" cy="13"/>
            </a:xfrm>
            <a:custGeom>
              <a:avLst/>
              <a:gdLst>
                <a:gd name="T0" fmla="*/ 16 w 16"/>
                <a:gd name="T1" fmla="*/ 13 h 13"/>
                <a:gd name="T2" fmla="*/ 16 w 16"/>
                <a:gd name="T3" fmla="*/ 13 h 13"/>
                <a:gd name="T4" fmla="*/ 0 w 16"/>
                <a:gd name="T5" fmla="*/ 0 h 13"/>
                <a:gd name="T6" fmla="*/ 0 60000 65536"/>
                <a:gd name="T7" fmla="*/ 0 60000 65536"/>
                <a:gd name="T8" fmla="*/ 0 60000 65536"/>
                <a:gd name="T9" fmla="*/ 0 w 16"/>
                <a:gd name="T10" fmla="*/ 0 h 13"/>
                <a:gd name="T11" fmla="*/ 16 w 16"/>
                <a:gd name="T12" fmla="*/ 13 h 13"/>
              </a:gdLst>
              <a:ahLst/>
              <a:cxnLst>
                <a:cxn ang="T6">
                  <a:pos x="T0" y="T1"/>
                </a:cxn>
                <a:cxn ang="T7">
                  <a:pos x="T2" y="T3"/>
                </a:cxn>
                <a:cxn ang="T8">
                  <a:pos x="T4" y="T5"/>
                </a:cxn>
              </a:cxnLst>
              <a:rect l="T9" t="T10" r="T11" b="T12"/>
              <a:pathLst>
                <a:path w="16" h="13">
                  <a:moveTo>
                    <a:pt x="16" y="13"/>
                  </a:moveTo>
                  <a:lnTo>
                    <a:pt x="16" y="13"/>
                  </a:lnTo>
                  <a:lnTo>
                    <a:pt x="0" y="0"/>
                  </a:lnTo>
                </a:path>
              </a:pathLst>
            </a:custGeom>
            <a:noFill/>
            <a:ln w="5715">
              <a:solidFill>
                <a:srgbClr val="FF0000"/>
              </a:solidFill>
              <a:round/>
              <a:headEnd/>
              <a:tailEnd/>
            </a:ln>
          </p:spPr>
          <p:txBody>
            <a:bodyPr/>
            <a:lstStyle/>
            <a:p>
              <a:endParaRPr lang="ru-RU"/>
            </a:p>
          </p:txBody>
        </p:sp>
        <p:sp>
          <p:nvSpPr>
            <p:cNvPr id="59481" name="Freeform 15"/>
            <p:cNvSpPr>
              <a:spLocks/>
            </p:cNvSpPr>
            <p:nvPr/>
          </p:nvSpPr>
          <p:spPr bwMode="auto">
            <a:xfrm>
              <a:off x="2246" y="1706"/>
              <a:ext cx="18" cy="9"/>
            </a:xfrm>
            <a:custGeom>
              <a:avLst/>
              <a:gdLst>
                <a:gd name="T0" fmla="*/ 18 w 18"/>
                <a:gd name="T1" fmla="*/ 9 h 9"/>
                <a:gd name="T2" fmla="*/ 11 w 18"/>
                <a:gd name="T3" fmla="*/ 5 h 9"/>
                <a:gd name="T4" fmla="*/ 0 w 18"/>
                <a:gd name="T5" fmla="*/ 0 h 9"/>
                <a:gd name="T6" fmla="*/ 0 60000 65536"/>
                <a:gd name="T7" fmla="*/ 0 60000 65536"/>
                <a:gd name="T8" fmla="*/ 0 60000 65536"/>
                <a:gd name="T9" fmla="*/ 0 w 18"/>
                <a:gd name="T10" fmla="*/ 0 h 9"/>
                <a:gd name="T11" fmla="*/ 18 w 18"/>
                <a:gd name="T12" fmla="*/ 9 h 9"/>
              </a:gdLst>
              <a:ahLst/>
              <a:cxnLst>
                <a:cxn ang="T6">
                  <a:pos x="T0" y="T1"/>
                </a:cxn>
                <a:cxn ang="T7">
                  <a:pos x="T2" y="T3"/>
                </a:cxn>
                <a:cxn ang="T8">
                  <a:pos x="T4" y="T5"/>
                </a:cxn>
              </a:cxnLst>
              <a:rect l="T9" t="T10" r="T11" b="T12"/>
              <a:pathLst>
                <a:path w="18" h="9">
                  <a:moveTo>
                    <a:pt x="18" y="9"/>
                  </a:moveTo>
                  <a:lnTo>
                    <a:pt x="11" y="5"/>
                  </a:lnTo>
                  <a:lnTo>
                    <a:pt x="0" y="0"/>
                  </a:lnTo>
                </a:path>
              </a:pathLst>
            </a:custGeom>
            <a:noFill/>
            <a:ln w="5715">
              <a:solidFill>
                <a:srgbClr val="FF0000"/>
              </a:solidFill>
              <a:round/>
              <a:headEnd/>
              <a:tailEnd/>
            </a:ln>
          </p:spPr>
          <p:txBody>
            <a:bodyPr/>
            <a:lstStyle/>
            <a:p>
              <a:endParaRPr lang="ru-RU"/>
            </a:p>
          </p:txBody>
        </p:sp>
        <p:sp>
          <p:nvSpPr>
            <p:cNvPr id="59482" name="Freeform 16"/>
            <p:cNvSpPr>
              <a:spLocks/>
            </p:cNvSpPr>
            <p:nvPr/>
          </p:nvSpPr>
          <p:spPr bwMode="auto">
            <a:xfrm>
              <a:off x="2206" y="1687"/>
              <a:ext cx="20" cy="9"/>
            </a:xfrm>
            <a:custGeom>
              <a:avLst/>
              <a:gdLst>
                <a:gd name="T0" fmla="*/ 20 w 20"/>
                <a:gd name="T1" fmla="*/ 9 h 9"/>
                <a:gd name="T2" fmla="*/ 3 w 20"/>
                <a:gd name="T3" fmla="*/ 2 h 9"/>
                <a:gd name="T4" fmla="*/ 0 w 20"/>
                <a:gd name="T5" fmla="*/ 0 h 9"/>
                <a:gd name="T6" fmla="*/ 0 60000 65536"/>
                <a:gd name="T7" fmla="*/ 0 60000 65536"/>
                <a:gd name="T8" fmla="*/ 0 60000 65536"/>
                <a:gd name="T9" fmla="*/ 0 w 20"/>
                <a:gd name="T10" fmla="*/ 0 h 9"/>
                <a:gd name="T11" fmla="*/ 20 w 20"/>
                <a:gd name="T12" fmla="*/ 9 h 9"/>
              </a:gdLst>
              <a:ahLst/>
              <a:cxnLst>
                <a:cxn ang="T6">
                  <a:pos x="T0" y="T1"/>
                </a:cxn>
                <a:cxn ang="T7">
                  <a:pos x="T2" y="T3"/>
                </a:cxn>
                <a:cxn ang="T8">
                  <a:pos x="T4" y="T5"/>
                </a:cxn>
              </a:cxnLst>
              <a:rect l="T9" t="T10" r="T11" b="T12"/>
              <a:pathLst>
                <a:path w="20" h="9">
                  <a:moveTo>
                    <a:pt x="20" y="9"/>
                  </a:moveTo>
                  <a:lnTo>
                    <a:pt x="3" y="2"/>
                  </a:lnTo>
                  <a:lnTo>
                    <a:pt x="0" y="0"/>
                  </a:lnTo>
                </a:path>
              </a:pathLst>
            </a:custGeom>
            <a:noFill/>
            <a:ln w="5715">
              <a:solidFill>
                <a:srgbClr val="FF0000"/>
              </a:solidFill>
              <a:round/>
              <a:headEnd/>
              <a:tailEnd/>
            </a:ln>
          </p:spPr>
          <p:txBody>
            <a:bodyPr/>
            <a:lstStyle/>
            <a:p>
              <a:endParaRPr lang="ru-RU"/>
            </a:p>
          </p:txBody>
        </p:sp>
        <p:sp>
          <p:nvSpPr>
            <p:cNvPr id="59483" name="Freeform 17"/>
            <p:cNvSpPr>
              <a:spLocks/>
            </p:cNvSpPr>
            <p:nvPr/>
          </p:nvSpPr>
          <p:spPr bwMode="auto">
            <a:xfrm>
              <a:off x="2164" y="1676"/>
              <a:ext cx="20" cy="4"/>
            </a:xfrm>
            <a:custGeom>
              <a:avLst/>
              <a:gdLst>
                <a:gd name="T0" fmla="*/ 20 w 20"/>
                <a:gd name="T1" fmla="*/ 4 h 4"/>
                <a:gd name="T2" fmla="*/ 20 w 20"/>
                <a:gd name="T3" fmla="*/ 4 h 4"/>
                <a:gd name="T4" fmla="*/ 0 w 20"/>
                <a:gd name="T5" fmla="*/ 0 h 4"/>
                <a:gd name="T6" fmla="*/ 0 60000 65536"/>
                <a:gd name="T7" fmla="*/ 0 60000 65536"/>
                <a:gd name="T8" fmla="*/ 0 60000 65536"/>
                <a:gd name="T9" fmla="*/ 0 w 20"/>
                <a:gd name="T10" fmla="*/ 0 h 4"/>
                <a:gd name="T11" fmla="*/ 20 w 20"/>
                <a:gd name="T12" fmla="*/ 4 h 4"/>
              </a:gdLst>
              <a:ahLst/>
              <a:cxnLst>
                <a:cxn ang="T6">
                  <a:pos x="T0" y="T1"/>
                </a:cxn>
                <a:cxn ang="T7">
                  <a:pos x="T2" y="T3"/>
                </a:cxn>
                <a:cxn ang="T8">
                  <a:pos x="T4" y="T5"/>
                </a:cxn>
              </a:cxnLst>
              <a:rect l="T9" t="T10" r="T11" b="T12"/>
              <a:pathLst>
                <a:path w="20" h="4">
                  <a:moveTo>
                    <a:pt x="20" y="4"/>
                  </a:moveTo>
                  <a:lnTo>
                    <a:pt x="20" y="4"/>
                  </a:lnTo>
                  <a:lnTo>
                    <a:pt x="0" y="0"/>
                  </a:lnTo>
                </a:path>
              </a:pathLst>
            </a:custGeom>
            <a:noFill/>
            <a:ln w="5715">
              <a:solidFill>
                <a:srgbClr val="FF0000"/>
              </a:solidFill>
              <a:round/>
              <a:headEnd/>
              <a:tailEnd/>
            </a:ln>
          </p:spPr>
          <p:txBody>
            <a:bodyPr/>
            <a:lstStyle/>
            <a:p>
              <a:endParaRPr lang="ru-RU"/>
            </a:p>
          </p:txBody>
        </p:sp>
        <p:sp>
          <p:nvSpPr>
            <p:cNvPr id="59484" name="Freeform 18"/>
            <p:cNvSpPr>
              <a:spLocks/>
            </p:cNvSpPr>
            <p:nvPr/>
          </p:nvSpPr>
          <p:spPr bwMode="auto">
            <a:xfrm>
              <a:off x="2120" y="1667"/>
              <a:ext cx="22" cy="4"/>
            </a:xfrm>
            <a:custGeom>
              <a:avLst/>
              <a:gdLst>
                <a:gd name="T0" fmla="*/ 22 w 22"/>
                <a:gd name="T1" fmla="*/ 4 h 4"/>
                <a:gd name="T2" fmla="*/ 12 w 22"/>
                <a:gd name="T3" fmla="*/ 2 h 4"/>
                <a:gd name="T4" fmla="*/ 0 w 22"/>
                <a:gd name="T5" fmla="*/ 0 h 4"/>
                <a:gd name="T6" fmla="*/ 0 60000 65536"/>
                <a:gd name="T7" fmla="*/ 0 60000 65536"/>
                <a:gd name="T8" fmla="*/ 0 60000 65536"/>
                <a:gd name="T9" fmla="*/ 0 w 22"/>
                <a:gd name="T10" fmla="*/ 0 h 4"/>
                <a:gd name="T11" fmla="*/ 22 w 22"/>
                <a:gd name="T12" fmla="*/ 4 h 4"/>
              </a:gdLst>
              <a:ahLst/>
              <a:cxnLst>
                <a:cxn ang="T6">
                  <a:pos x="T0" y="T1"/>
                </a:cxn>
                <a:cxn ang="T7">
                  <a:pos x="T2" y="T3"/>
                </a:cxn>
                <a:cxn ang="T8">
                  <a:pos x="T4" y="T5"/>
                </a:cxn>
              </a:cxnLst>
              <a:rect l="T9" t="T10" r="T11" b="T12"/>
              <a:pathLst>
                <a:path w="22" h="4">
                  <a:moveTo>
                    <a:pt x="22" y="4"/>
                  </a:moveTo>
                  <a:lnTo>
                    <a:pt x="12" y="2"/>
                  </a:lnTo>
                  <a:lnTo>
                    <a:pt x="0" y="0"/>
                  </a:lnTo>
                </a:path>
              </a:pathLst>
            </a:custGeom>
            <a:noFill/>
            <a:ln w="5715">
              <a:solidFill>
                <a:srgbClr val="FF0000"/>
              </a:solidFill>
              <a:round/>
              <a:headEnd/>
              <a:tailEnd/>
            </a:ln>
          </p:spPr>
          <p:txBody>
            <a:bodyPr/>
            <a:lstStyle/>
            <a:p>
              <a:endParaRPr lang="ru-RU"/>
            </a:p>
          </p:txBody>
        </p:sp>
        <p:sp>
          <p:nvSpPr>
            <p:cNvPr id="59485" name="Freeform 19"/>
            <p:cNvSpPr>
              <a:spLocks/>
            </p:cNvSpPr>
            <p:nvPr/>
          </p:nvSpPr>
          <p:spPr bwMode="auto">
            <a:xfrm>
              <a:off x="2076" y="1662"/>
              <a:ext cx="22" cy="1"/>
            </a:xfrm>
            <a:custGeom>
              <a:avLst/>
              <a:gdLst>
                <a:gd name="T0" fmla="*/ 22 w 22"/>
                <a:gd name="T1" fmla="*/ 1 h 1"/>
                <a:gd name="T2" fmla="*/ 5 w 22"/>
                <a:gd name="T3" fmla="*/ 0 h 1"/>
                <a:gd name="T4" fmla="*/ 0 w 22"/>
                <a:gd name="T5" fmla="*/ 0 h 1"/>
                <a:gd name="T6" fmla="*/ 0 60000 65536"/>
                <a:gd name="T7" fmla="*/ 0 60000 65536"/>
                <a:gd name="T8" fmla="*/ 0 60000 65536"/>
                <a:gd name="T9" fmla="*/ 0 w 22"/>
                <a:gd name="T10" fmla="*/ 0 h 1"/>
                <a:gd name="T11" fmla="*/ 22 w 22"/>
                <a:gd name="T12" fmla="*/ 1 h 1"/>
              </a:gdLst>
              <a:ahLst/>
              <a:cxnLst>
                <a:cxn ang="T6">
                  <a:pos x="T0" y="T1"/>
                </a:cxn>
                <a:cxn ang="T7">
                  <a:pos x="T2" y="T3"/>
                </a:cxn>
                <a:cxn ang="T8">
                  <a:pos x="T4" y="T5"/>
                </a:cxn>
              </a:cxnLst>
              <a:rect l="T9" t="T10" r="T11" b="T12"/>
              <a:pathLst>
                <a:path w="22" h="1">
                  <a:moveTo>
                    <a:pt x="22" y="1"/>
                  </a:moveTo>
                  <a:lnTo>
                    <a:pt x="5" y="0"/>
                  </a:lnTo>
                  <a:lnTo>
                    <a:pt x="0" y="0"/>
                  </a:lnTo>
                </a:path>
              </a:pathLst>
            </a:custGeom>
            <a:noFill/>
            <a:ln w="5715">
              <a:solidFill>
                <a:srgbClr val="FF0000"/>
              </a:solidFill>
              <a:round/>
              <a:headEnd/>
              <a:tailEnd/>
            </a:ln>
          </p:spPr>
          <p:txBody>
            <a:bodyPr/>
            <a:lstStyle/>
            <a:p>
              <a:endParaRPr lang="ru-RU"/>
            </a:p>
          </p:txBody>
        </p:sp>
        <p:sp>
          <p:nvSpPr>
            <p:cNvPr id="59486" name="Freeform 20"/>
            <p:cNvSpPr>
              <a:spLocks/>
            </p:cNvSpPr>
            <p:nvPr/>
          </p:nvSpPr>
          <p:spPr bwMode="auto">
            <a:xfrm>
              <a:off x="2032" y="1662"/>
              <a:ext cx="22" cy="1"/>
            </a:xfrm>
            <a:custGeom>
              <a:avLst/>
              <a:gdLst>
                <a:gd name="T0" fmla="*/ 22 w 22"/>
                <a:gd name="T1" fmla="*/ 0 h 1"/>
                <a:gd name="T2" fmla="*/ 22 w 22"/>
                <a:gd name="T3" fmla="*/ 0 h 1"/>
                <a:gd name="T4" fmla="*/ 0 w 22"/>
                <a:gd name="T5" fmla="*/ 1 h 1"/>
                <a:gd name="T6" fmla="*/ 0 60000 65536"/>
                <a:gd name="T7" fmla="*/ 0 60000 65536"/>
                <a:gd name="T8" fmla="*/ 0 60000 65536"/>
                <a:gd name="T9" fmla="*/ 0 w 22"/>
                <a:gd name="T10" fmla="*/ 0 h 1"/>
                <a:gd name="T11" fmla="*/ 22 w 22"/>
                <a:gd name="T12" fmla="*/ 1 h 1"/>
              </a:gdLst>
              <a:ahLst/>
              <a:cxnLst>
                <a:cxn ang="T6">
                  <a:pos x="T0" y="T1"/>
                </a:cxn>
                <a:cxn ang="T7">
                  <a:pos x="T2" y="T3"/>
                </a:cxn>
                <a:cxn ang="T8">
                  <a:pos x="T4" y="T5"/>
                </a:cxn>
              </a:cxnLst>
              <a:rect l="T9" t="T10" r="T11" b="T12"/>
              <a:pathLst>
                <a:path w="22" h="1">
                  <a:moveTo>
                    <a:pt x="22" y="0"/>
                  </a:moveTo>
                  <a:lnTo>
                    <a:pt x="22" y="0"/>
                  </a:lnTo>
                  <a:lnTo>
                    <a:pt x="0" y="1"/>
                  </a:lnTo>
                </a:path>
              </a:pathLst>
            </a:custGeom>
            <a:noFill/>
            <a:ln w="5715">
              <a:solidFill>
                <a:srgbClr val="FF0000"/>
              </a:solidFill>
              <a:round/>
              <a:headEnd/>
              <a:tailEnd/>
            </a:ln>
          </p:spPr>
          <p:txBody>
            <a:bodyPr/>
            <a:lstStyle/>
            <a:p>
              <a:endParaRPr lang="ru-RU"/>
            </a:p>
          </p:txBody>
        </p:sp>
        <p:sp>
          <p:nvSpPr>
            <p:cNvPr id="59487" name="Freeform 21"/>
            <p:cNvSpPr>
              <a:spLocks/>
            </p:cNvSpPr>
            <p:nvPr/>
          </p:nvSpPr>
          <p:spPr bwMode="auto">
            <a:xfrm>
              <a:off x="1990" y="1665"/>
              <a:ext cx="20" cy="4"/>
            </a:xfrm>
            <a:custGeom>
              <a:avLst/>
              <a:gdLst>
                <a:gd name="T0" fmla="*/ 20 w 20"/>
                <a:gd name="T1" fmla="*/ 0 h 4"/>
                <a:gd name="T2" fmla="*/ 12 w 20"/>
                <a:gd name="T3" fmla="*/ 2 h 4"/>
                <a:gd name="T4" fmla="*/ 0 w 20"/>
                <a:gd name="T5" fmla="*/ 4 h 4"/>
                <a:gd name="T6" fmla="*/ 0 60000 65536"/>
                <a:gd name="T7" fmla="*/ 0 60000 65536"/>
                <a:gd name="T8" fmla="*/ 0 60000 65536"/>
                <a:gd name="T9" fmla="*/ 0 w 20"/>
                <a:gd name="T10" fmla="*/ 0 h 4"/>
                <a:gd name="T11" fmla="*/ 20 w 20"/>
                <a:gd name="T12" fmla="*/ 4 h 4"/>
              </a:gdLst>
              <a:ahLst/>
              <a:cxnLst>
                <a:cxn ang="T6">
                  <a:pos x="T0" y="T1"/>
                </a:cxn>
                <a:cxn ang="T7">
                  <a:pos x="T2" y="T3"/>
                </a:cxn>
                <a:cxn ang="T8">
                  <a:pos x="T4" y="T5"/>
                </a:cxn>
              </a:cxnLst>
              <a:rect l="T9" t="T10" r="T11" b="T12"/>
              <a:pathLst>
                <a:path w="20" h="4">
                  <a:moveTo>
                    <a:pt x="20" y="0"/>
                  </a:moveTo>
                  <a:lnTo>
                    <a:pt x="12" y="2"/>
                  </a:lnTo>
                  <a:lnTo>
                    <a:pt x="0" y="4"/>
                  </a:lnTo>
                </a:path>
              </a:pathLst>
            </a:custGeom>
            <a:noFill/>
            <a:ln w="5715">
              <a:solidFill>
                <a:srgbClr val="FF0000"/>
              </a:solidFill>
              <a:round/>
              <a:headEnd/>
              <a:tailEnd/>
            </a:ln>
          </p:spPr>
          <p:txBody>
            <a:bodyPr/>
            <a:lstStyle/>
            <a:p>
              <a:endParaRPr lang="ru-RU"/>
            </a:p>
          </p:txBody>
        </p:sp>
        <p:sp>
          <p:nvSpPr>
            <p:cNvPr id="59488" name="Freeform 22"/>
            <p:cNvSpPr>
              <a:spLocks/>
            </p:cNvSpPr>
            <p:nvPr/>
          </p:nvSpPr>
          <p:spPr bwMode="auto">
            <a:xfrm>
              <a:off x="1946" y="1673"/>
              <a:ext cx="22" cy="5"/>
            </a:xfrm>
            <a:custGeom>
              <a:avLst/>
              <a:gdLst>
                <a:gd name="T0" fmla="*/ 22 w 22"/>
                <a:gd name="T1" fmla="*/ 0 h 5"/>
                <a:gd name="T2" fmla="*/ 3 w 22"/>
                <a:gd name="T3" fmla="*/ 3 h 5"/>
                <a:gd name="T4" fmla="*/ 0 w 22"/>
                <a:gd name="T5" fmla="*/ 5 h 5"/>
                <a:gd name="T6" fmla="*/ 0 60000 65536"/>
                <a:gd name="T7" fmla="*/ 0 60000 65536"/>
                <a:gd name="T8" fmla="*/ 0 60000 65536"/>
                <a:gd name="T9" fmla="*/ 0 w 22"/>
                <a:gd name="T10" fmla="*/ 0 h 5"/>
                <a:gd name="T11" fmla="*/ 22 w 22"/>
                <a:gd name="T12" fmla="*/ 5 h 5"/>
              </a:gdLst>
              <a:ahLst/>
              <a:cxnLst>
                <a:cxn ang="T6">
                  <a:pos x="T0" y="T1"/>
                </a:cxn>
                <a:cxn ang="T7">
                  <a:pos x="T2" y="T3"/>
                </a:cxn>
                <a:cxn ang="T8">
                  <a:pos x="T4" y="T5"/>
                </a:cxn>
              </a:cxnLst>
              <a:rect l="T9" t="T10" r="T11" b="T12"/>
              <a:pathLst>
                <a:path w="22" h="5">
                  <a:moveTo>
                    <a:pt x="22" y="0"/>
                  </a:moveTo>
                  <a:lnTo>
                    <a:pt x="3" y="3"/>
                  </a:lnTo>
                  <a:lnTo>
                    <a:pt x="0" y="5"/>
                  </a:lnTo>
                </a:path>
              </a:pathLst>
            </a:custGeom>
            <a:noFill/>
            <a:ln w="5715">
              <a:solidFill>
                <a:srgbClr val="FF0000"/>
              </a:solidFill>
              <a:round/>
              <a:headEnd/>
              <a:tailEnd/>
            </a:ln>
          </p:spPr>
          <p:txBody>
            <a:bodyPr/>
            <a:lstStyle/>
            <a:p>
              <a:endParaRPr lang="ru-RU"/>
            </a:p>
          </p:txBody>
        </p:sp>
        <p:sp>
          <p:nvSpPr>
            <p:cNvPr id="59489" name="Line 23"/>
            <p:cNvSpPr>
              <a:spLocks noChangeShapeType="1"/>
            </p:cNvSpPr>
            <p:nvPr/>
          </p:nvSpPr>
          <p:spPr bwMode="auto">
            <a:xfrm flipH="1">
              <a:off x="1905" y="1685"/>
              <a:ext cx="20" cy="8"/>
            </a:xfrm>
            <a:prstGeom prst="line">
              <a:avLst/>
            </a:prstGeom>
            <a:noFill/>
            <a:ln w="5715">
              <a:solidFill>
                <a:srgbClr val="FF0000"/>
              </a:solidFill>
              <a:round/>
              <a:headEnd/>
              <a:tailEnd/>
            </a:ln>
          </p:spPr>
          <p:txBody>
            <a:bodyPr/>
            <a:lstStyle/>
            <a:p>
              <a:endParaRPr lang="ru-RU"/>
            </a:p>
          </p:txBody>
        </p:sp>
        <p:sp>
          <p:nvSpPr>
            <p:cNvPr id="59490" name="Freeform 24"/>
            <p:cNvSpPr>
              <a:spLocks/>
            </p:cNvSpPr>
            <p:nvPr/>
          </p:nvSpPr>
          <p:spPr bwMode="auto">
            <a:xfrm>
              <a:off x="1865" y="1702"/>
              <a:ext cx="20" cy="9"/>
            </a:xfrm>
            <a:custGeom>
              <a:avLst/>
              <a:gdLst>
                <a:gd name="T0" fmla="*/ 20 w 20"/>
                <a:gd name="T1" fmla="*/ 0 h 9"/>
                <a:gd name="T2" fmla="*/ 11 w 20"/>
                <a:gd name="T3" fmla="*/ 4 h 9"/>
                <a:gd name="T4" fmla="*/ 0 w 20"/>
                <a:gd name="T5" fmla="*/ 9 h 9"/>
                <a:gd name="T6" fmla="*/ 0 60000 65536"/>
                <a:gd name="T7" fmla="*/ 0 60000 65536"/>
                <a:gd name="T8" fmla="*/ 0 60000 65536"/>
                <a:gd name="T9" fmla="*/ 0 w 20"/>
                <a:gd name="T10" fmla="*/ 0 h 9"/>
                <a:gd name="T11" fmla="*/ 20 w 20"/>
                <a:gd name="T12" fmla="*/ 9 h 9"/>
              </a:gdLst>
              <a:ahLst/>
              <a:cxnLst>
                <a:cxn ang="T6">
                  <a:pos x="T0" y="T1"/>
                </a:cxn>
                <a:cxn ang="T7">
                  <a:pos x="T2" y="T3"/>
                </a:cxn>
                <a:cxn ang="T8">
                  <a:pos x="T4" y="T5"/>
                </a:cxn>
              </a:cxnLst>
              <a:rect l="T9" t="T10" r="T11" b="T12"/>
              <a:pathLst>
                <a:path w="20" h="9">
                  <a:moveTo>
                    <a:pt x="20" y="0"/>
                  </a:moveTo>
                  <a:lnTo>
                    <a:pt x="11" y="4"/>
                  </a:lnTo>
                  <a:lnTo>
                    <a:pt x="0" y="9"/>
                  </a:lnTo>
                </a:path>
              </a:pathLst>
            </a:custGeom>
            <a:noFill/>
            <a:ln w="5715">
              <a:solidFill>
                <a:srgbClr val="FF0000"/>
              </a:solidFill>
              <a:round/>
              <a:headEnd/>
              <a:tailEnd/>
            </a:ln>
          </p:spPr>
          <p:txBody>
            <a:bodyPr/>
            <a:lstStyle/>
            <a:p>
              <a:endParaRPr lang="ru-RU"/>
            </a:p>
          </p:txBody>
        </p:sp>
        <p:sp>
          <p:nvSpPr>
            <p:cNvPr id="59491" name="Freeform 25"/>
            <p:cNvSpPr>
              <a:spLocks/>
            </p:cNvSpPr>
            <p:nvPr/>
          </p:nvSpPr>
          <p:spPr bwMode="auto">
            <a:xfrm>
              <a:off x="1827" y="1722"/>
              <a:ext cx="20" cy="11"/>
            </a:xfrm>
            <a:custGeom>
              <a:avLst/>
              <a:gdLst>
                <a:gd name="T0" fmla="*/ 20 w 20"/>
                <a:gd name="T1" fmla="*/ 0 h 11"/>
                <a:gd name="T2" fmla="*/ 3 w 20"/>
                <a:gd name="T3" fmla="*/ 9 h 11"/>
                <a:gd name="T4" fmla="*/ 0 w 20"/>
                <a:gd name="T5" fmla="*/ 11 h 11"/>
                <a:gd name="T6" fmla="*/ 0 60000 65536"/>
                <a:gd name="T7" fmla="*/ 0 60000 65536"/>
                <a:gd name="T8" fmla="*/ 0 60000 65536"/>
                <a:gd name="T9" fmla="*/ 0 w 20"/>
                <a:gd name="T10" fmla="*/ 0 h 11"/>
                <a:gd name="T11" fmla="*/ 20 w 20"/>
                <a:gd name="T12" fmla="*/ 11 h 11"/>
              </a:gdLst>
              <a:ahLst/>
              <a:cxnLst>
                <a:cxn ang="T6">
                  <a:pos x="T0" y="T1"/>
                </a:cxn>
                <a:cxn ang="T7">
                  <a:pos x="T2" y="T3"/>
                </a:cxn>
                <a:cxn ang="T8">
                  <a:pos x="T4" y="T5"/>
                </a:cxn>
              </a:cxnLst>
              <a:rect l="T9" t="T10" r="T11" b="T12"/>
              <a:pathLst>
                <a:path w="20" h="11">
                  <a:moveTo>
                    <a:pt x="20" y="0"/>
                  </a:moveTo>
                  <a:lnTo>
                    <a:pt x="3" y="9"/>
                  </a:lnTo>
                  <a:lnTo>
                    <a:pt x="0" y="11"/>
                  </a:lnTo>
                </a:path>
              </a:pathLst>
            </a:custGeom>
            <a:noFill/>
            <a:ln w="5715">
              <a:solidFill>
                <a:srgbClr val="FF0000"/>
              </a:solidFill>
              <a:round/>
              <a:headEnd/>
              <a:tailEnd/>
            </a:ln>
          </p:spPr>
          <p:txBody>
            <a:bodyPr/>
            <a:lstStyle/>
            <a:p>
              <a:endParaRPr lang="ru-RU"/>
            </a:p>
          </p:txBody>
        </p:sp>
        <p:sp>
          <p:nvSpPr>
            <p:cNvPr id="59492" name="Line 26"/>
            <p:cNvSpPr>
              <a:spLocks noChangeShapeType="1"/>
            </p:cNvSpPr>
            <p:nvPr/>
          </p:nvSpPr>
          <p:spPr bwMode="auto">
            <a:xfrm flipH="1">
              <a:off x="1792" y="1748"/>
              <a:ext cx="18" cy="13"/>
            </a:xfrm>
            <a:prstGeom prst="line">
              <a:avLst/>
            </a:prstGeom>
            <a:noFill/>
            <a:ln w="5715">
              <a:solidFill>
                <a:srgbClr val="FF0000"/>
              </a:solidFill>
              <a:round/>
              <a:headEnd/>
              <a:tailEnd/>
            </a:ln>
          </p:spPr>
          <p:txBody>
            <a:bodyPr/>
            <a:lstStyle/>
            <a:p>
              <a:endParaRPr lang="ru-RU"/>
            </a:p>
          </p:txBody>
        </p:sp>
        <p:sp>
          <p:nvSpPr>
            <p:cNvPr id="59493" name="Freeform 27"/>
            <p:cNvSpPr>
              <a:spLocks/>
            </p:cNvSpPr>
            <p:nvPr/>
          </p:nvSpPr>
          <p:spPr bwMode="auto">
            <a:xfrm>
              <a:off x="1761" y="1775"/>
              <a:ext cx="14" cy="17"/>
            </a:xfrm>
            <a:custGeom>
              <a:avLst/>
              <a:gdLst>
                <a:gd name="T0" fmla="*/ 14 w 14"/>
                <a:gd name="T1" fmla="*/ 0 h 17"/>
                <a:gd name="T2" fmla="*/ 9 w 14"/>
                <a:gd name="T3" fmla="*/ 6 h 17"/>
                <a:gd name="T4" fmla="*/ 0 w 14"/>
                <a:gd name="T5" fmla="*/ 17 h 17"/>
                <a:gd name="T6" fmla="*/ 0 60000 65536"/>
                <a:gd name="T7" fmla="*/ 0 60000 65536"/>
                <a:gd name="T8" fmla="*/ 0 60000 65536"/>
                <a:gd name="T9" fmla="*/ 0 w 14"/>
                <a:gd name="T10" fmla="*/ 0 h 17"/>
                <a:gd name="T11" fmla="*/ 14 w 14"/>
                <a:gd name="T12" fmla="*/ 17 h 17"/>
              </a:gdLst>
              <a:ahLst/>
              <a:cxnLst>
                <a:cxn ang="T6">
                  <a:pos x="T0" y="T1"/>
                </a:cxn>
                <a:cxn ang="T7">
                  <a:pos x="T2" y="T3"/>
                </a:cxn>
                <a:cxn ang="T8">
                  <a:pos x="T4" y="T5"/>
                </a:cxn>
              </a:cxnLst>
              <a:rect l="T9" t="T10" r="T11" b="T12"/>
              <a:pathLst>
                <a:path w="14" h="17">
                  <a:moveTo>
                    <a:pt x="14" y="0"/>
                  </a:moveTo>
                  <a:lnTo>
                    <a:pt x="9" y="6"/>
                  </a:lnTo>
                  <a:lnTo>
                    <a:pt x="0" y="17"/>
                  </a:lnTo>
                </a:path>
              </a:pathLst>
            </a:custGeom>
            <a:noFill/>
            <a:ln w="5715">
              <a:solidFill>
                <a:srgbClr val="FF0000"/>
              </a:solidFill>
              <a:round/>
              <a:headEnd/>
              <a:tailEnd/>
            </a:ln>
          </p:spPr>
          <p:txBody>
            <a:bodyPr/>
            <a:lstStyle/>
            <a:p>
              <a:endParaRPr lang="ru-RU"/>
            </a:p>
          </p:txBody>
        </p:sp>
        <p:sp>
          <p:nvSpPr>
            <p:cNvPr id="59494" name="Freeform 28"/>
            <p:cNvSpPr>
              <a:spLocks/>
            </p:cNvSpPr>
            <p:nvPr/>
          </p:nvSpPr>
          <p:spPr bwMode="auto">
            <a:xfrm>
              <a:off x="1731" y="1808"/>
              <a:ext cx="15" cy="17"/>
            </a:xfrm>
            <a:custGeom>
              <a:avLst/>
              <a:gdLst>
                <a:gd name="T0" fmla="*/ 15 w 15"/>
                <a:gd name="T1" fmla="*/ 0 h 17"/>
                <a:gd name="T2" fmla="*/ 4 w 15"/>
                <a:gd name="T3" fmla="*/ 13 h 17"/>
                <a:gd name="T4" fmla="*/ 0 w 15"/>
                <a:gd name="T5" fmla="*/ 17 h 17"/>
                <a:gd name="T6" fmla="*/ 0 60000 65536"/>
                <a:gd name="T7" fmla="*/ 0 60000 65536"/>
                <a:gd name="T8" fmla="*/ 0 60000 65536"/>
                <a:gd name="T9" fmla="*/ 0 w 15"/>
                <a:gd name="T10" fmla="*/ 0 h 17"/>
                <a:gd name="T11" fmla="*/ 15 w 15"/>
                <a:gd name="T12" fmla="*/ 17 h 17"/>
              </a:gdLst>
              <a:ahLst/>
              <a:cxnLst>
                <a:cxn ang="T6">
                  <a:pos x="T0" y="T1"/>
                </a:cxn>
                <a:cxn ang="T7">
                  <a:pos x="T2" y="T3"/>
                </a:cxn>
                <a:cxn ang="T8">
                  <a:pos x="T4" y="T5"/>
                </a:cxn>
              </a:cxnLst>
              <a:rect l="T9" t="T10" r="T11" b="T12"/>
              <a:pathLst>
                <a:path w="15" h="17">
                  <a:moveTo>
                    <a:pt x="15" y="0"/>
                  </a:moveTo>
                  <a:lnTo>
                    <a:pt x="4" y="13"/>
                  </a:lnTo>
                  <a:lnTo>
                    <a:pt x="0" y="17"/>
                  </a:lnTo>
                </a:path>
              </a:pathLst>
            </a:custGeom>
            <a:noFill/>
            <a:ln w="5715">
              <a:solidFill>
                <a:srgbClr val="FF0000"/>
              </a:solidFill>
              <a:round/>
              <a:headEnd/>
              <a:tailEnd/>
            </a:ln>
          </p:spPr>
          <p:txBody>
            <a:bodyPr/>
            <a:lstStyle/>
            <a:p>
              <a:endParaRPr lang="ru-RU"/>
            </a:p>
          </p:txBody>
        </p:sp>
        <p:sp>
          <p:nvSpPr>
            <p:cNvPr id="59495" name="Line 29"/>
            <p:cNvSpPr>
              <a:spLocks noChangeShapeType="1"/>
            </p:cNvSpPr>
            <p:nvPr/>
          </p:nvSpPr>
          <p:spPr bwMode="auto">
            <a:xfrm flipH="1">
              <a:off x="1706" y="1841"/>
              <a:ext cx="12" cy="18"/>
            </a:xfrm>
            <a:prstGeom prst="line">
              <a:avLst/>
            </a:prstGeom>
            <a:noFill/>
            <a:ln w="5715">
              <a:solidFill>
                <a:srgbClr val="FF0000"/>
              </a:solidFill>
              <a:round/>
              <a:headEnd/>
              <a:tailEnd/>
            </a:ln>
          </p:spPr>
          <p:txBody>
            <a:bodyPr/>
            <a:lstStyle/>
            <a:p>
              <a:endParaRPr lang="ru-RU"/>
            </a:p>
          </p:txBody>
        </p:sp>
        <p:sp>
          <p:nvSpPr>
            <p:cNvPr id="59496" name="Freeform 30"/>
            <p:cNvSpPr>
              <a:spLocks/>
            </p:cNvSpPr>
            <p:nvPr/>
          </p:nvSpPr>
          <p:spPr bwMode="auto">
            <a:xfrm>
              <a:off x="1685" y="1880"/>
              <a:ext cx="10" cy="18"/>
            </a:xfrm>
            <a:custGeom>
              <a:avLst/>
              <a:gdLst>
                <a:gd name="T0" fmla="*/ 10 w 10"/>
                <a:gd name="T1" fmla="*/ 0 h 18"/>
                <a:gd name="T2" fmla="*/ 6 w 10"/>
                <a:gd name="T3" fmla="*/ 7 h 18"/>
                <a:gd name="T4" fmla="*/ 0 w 10"/>
                <a:gd name="T5" fmla="*/ 18 h 18"/>
                <a:gd name="T6" fmla="*/ 0 60000 65536"/>
                <a:gd name="T7" fmla="*/ 0 60000 65536"/>
                <a:gd name="T8" fmla="*/ 0 60000 65536"/>
                <a:gd name="T9" fmla="*/ 0 w 10"/>
                <a:gd name="T10" fmla="*/ 0 h 18"/>
                <a:gd name="T11" fmla="*/ 10 w 10"/>
                <a:gd name="T12" fmla="*/ 18 h 18"/>
              </a:gdLst>
              <a:ahLst/>
              <a:cxnLst>
                <a:cxn ang="T6">
                  <a:pos x="T0" y="T1"/>
                </a:cxn>
                <a:cxn ang="T7">
                  <a:pos x="T2" y="T3"/>
                </a:cxn>
                <a:cxn ang="T8">
                  <a:pos x="T4" y="T5"/>
                </a:cxn>
              </a:cxnLst>
              <a:rect l="T9" t="T10" r="T11" b="T12"/>
              <a:pathLst>
                <a:path w="10" h="18">
                  <a:moveTo>
                    <a:pt x="10" y="0"/>
                  </a:moveTo>
                  <a:lnTo>
                    <a:pt x="6" y="7"/>
                  </a:lnTo>
                  <a:lnTo>
                    <a:pt x="0" y="18"/>
                  </a:lnTo>
                </a:path>
              </a:pathLst>
            </a:custGeom>
            <a:noFill/>
            <a:ln w="5715">
              <a:solidFill>
                <a:srgbClr val="FF0000"/>
              </a:solidFill>
              <a:round/>
              <a:headEnd/>
              <a:tailEnd/>
            </a:ln>
          </p:spPr>
          <p:txBody>
            <a:bodyPr/>
            <a:lstStyle/>
            <a:p>
              <a:endParaRPr lang="ru-RU"/>
            </a:p>
          </p:txBody>
        </p:sp>
        <p:sp>
          <p:nvSpPr>
            <p:cNvPr id="59497" name="Freeform 31"/>
            <p:cNvSpPr>
              <a:spLocks/>
            </p:cNvSpPr>
            <p:nvPr/>
          </p:nvSpPr>
          <p:spPr bwMode="auto">
            <a:xfrm>
              <a:off x="1669" y="1918"/>
              <a:ext cx="7" cy="22"/>
            </a:xfrm>
            <a:custGeom>
              <a:avLst/>
              <a:gdLst>
                <a:gd name="T0" fmla="*/ 7 w 7"/>
                <a:gd name="T1" fmla="*/ 0 h 22"/>
                <a:gd name="T2" fmla="*/ 2 w 7"/>
                <a:gd name="T3" fmla="*/ 17 h 22"/>
                <a:gd name="T4" fmla="*/ 0 w 7"/>
                <a:gd name="T5" fmla="*/ 22 h 22"/>
                <a:gd name="T6" fmla="*/ 0 60000 65536"/>
                <a:gd name="T7" fmla="*/ 0 60000 65536"/>
                <a:gd name="T8" fmla="*/ 0 60000 65536"/>
                <a:gd name="T9" fmla="*/ 0 w 7"/>
                <a:gd name="T10" fmla="*/ 0 h 22"/>
                <a:gd name="T11" fmla="*/ 7 w 7"/>
                <a:gd name="T12" fmla="*/ 22 h 22"/>
              </a:gdLst>
              <a:ahLst/>
              <a:cxnLst>
                <a:cxn ang="T6">
                  <a:pos x="T0" y="T1"/>
                </a:cxn>
                <a:cxn ang="T7">
                  <a:pos x="T2" y="T3"/>
                </a:cxn>
                <a:cxn ang="T8">
                  <a:pos x="T4" y="T5"/>
                </a:cxn>
              </a:cxnLst>
              <a:rect l="T9" t="T10" r="T11" b="T12"/>
              <a:pathLst>
                <a:path w="7" h="22">
                  <a:moveTo>
                    <a:pt x="7" y="0"/>
                  </a:moveTo>
                  <a:lnTo>
                    <a:pt x="2" y="17"/>
                  </a:lnTo>
                  <a:lnTo>
                    <a:pt x="0" y="22"/>
                  </a:lnTo>
                </a:path>
              </a:pathLst>
            </a:custGeom>
            <a:noFill/>
            <a:ln w="5715">
              <a:solidFill>
                <a:srgbClr val="FF0000"/>
              </a:solidFill>
              <a:round/>
              <a:headEnd/>
              <a:tailEnd/>
            </a:ln>
          </p:spPr>
          <p:txBody>
            <a:bodyPr/>
            <a:lstStyle/>
            <a:p>
              <a:endParaRPr lang="ru-RU"/>
            </a:p>
          </p:txBody>
        </p:sp>
        <p:sp>
          <p:nvSpPr>
            <p:cNvPr id="59498" name="Line 32"/>
            <p:cNvSpPr>
              <a:spLocks noChangeShapeType="1"/>
            </p:cNvSpPr>
            <p:nvPr/>
          </p:nvSpPr>
          <p:spPr bwMode="auto">
            <a:xfrm flipH="1">
              <a:off x="1656" y="1960"/>
              <a:ext cx="6" cy="22"/>
            </a:xfrm>
            <a:prstGeom prst="line">
              <a:avLst/>
            </a:prstGeom>
            <a:noFill/>
            <a:ln w="5715">
              <a:solidFill>
                <a:srgbClr val="FF0000"/>
              </a:solidFill>
              <a:round/>
              <a:headEnd/>
              <a:tailEnd/>
            </a:ln>
          </p:spPr>
          <p:txBody>
            <a:bodyPr/>
            <a:lstStyle/>
            <a:p>
              <a:endParaRPr lang="ru-RU"/>
            </a:p>
          </p:txBody>
        </p:sp>
        <p:sp>
          <p:nvSpPr>
            <p:cNvPr id="59499" name="Freeform 33"/>
            <p:cNvSpPr>
              <a:spLocks/>
            </p:cNvSpPr>
            <p:nvPr/>
          </p:nvSpPr>
          <p:spPr bwMode="auto">
            <a:xfrm>
              <a:off x="1649" y="2002"/>
              <a:ext cx="3" cy="22"/>
            </a:xfrm>
            <a:custGeom>
              <a:avLst/>
              <a:gdLst>
                <a:gd name="T0" fmla="*/ 3 w 3"/>
                <a:gd name="T1" fmla="*/ 0 h 22"/>
                <a:gd name="T2" fmla="*/ 2 w 3"/>
                <a:gd name="T3" fmla="*/ 10 h 22"/>
                <a:gd name="T4" fmla="*/ 0 w 3"/>
                <a:gd name="T5" fmla="*/ 22 h 22"/>
                <a:gd name="T6" fmla="*/ 0 60000 65536"/>
                <a:gd name="T7" fmla="*/ 0 60000 65536"/>
                <a:gd name="T8" fmla="*/ 0 60000 65536"/>
                <a:gd name="T9" fmla="*/ 0 w 3"/>
                <a:gd name="T10" fmla="*/ 0 h 22"/>
                <a:gd name="T11" fmla="*/ 3 w 3"/>
                <a:gd name="T12" fmla="*/ 22 h 22"/>
              </a:gdLst>
              <a:ahLst/>
              <a:cxnLst>
                <a:cxn ang="T6">
                  <a:pos x="T0" y="T1"/>
                </a:cxn>
                <a:cxn ang="T7">
                  <a:pos x="T2" y="T3"/>
                </a:cxn>
                <a:cxn ang="T8">
                  <a:pos x="T4" y="T5"/>
                </a:cxn>
              </a:cxnLst>
              <a:rect l="T9" t="T10" r="T11" b="T12"/>
              <a:pathLst>
                <a:path w="3" h="22">
                  <a:moveTo>
                    <a:pt x="3" y="0"/>
                  </a:moveTo>
                  <a:lnTo>
                    <a:pt x="2" y="10"/>
                  </a:lnTo>
                  <a:lnTo>
                    <a:pt x="0" y="22"/>
                  </a:lnTo>
                </a:path>
              </a:pathLst>
            </a:custGeom>
            <a:noFill/>
            <a:ln w="5715">
              <a:solidFill>
                <a:srgbClr val="FF0000"/>
              </a:solidFill>
              <a:round/>
              <a:headEnd/>
              <a:tailEnd/>
            </a:ln>
          </p:spPr>
          <p:txBody>
            <a:bodyPr/>
            <a:lstStyle/>
            <a:p>
              <a:endParaRPr lang="ru-RU"/>
            </a:p>
          </p:txBody>
        </p:sp>
        <p:sp>
          <p:nvSpPr>
            <p:cNvPr id="59500" name="Freeform 34"/>
            <p:cNvSpPr>
              <a:spLocks/>
            </p:cNvSpPr>
            <p:nvPr/>
          </p:nvSpPr>
          <p:spPr bwMode="auto">
            <a:xfrm>
              <a:off x="1645" y="2046"/>
              <a:ext cx="2" cy="22"/>
            </a:xfrm>
            <a:custGeom>
              <a:avLst/>
              <a:gdLst>
                <a:gd name="T0" fmla="*/ 2 w 2"/>
                <a:gd name="T1" fmla="*/ 0 h 22"/>
                <a:gd name="T2" fmla="*/ 0 w 2"/>
                <a:gd name="T3" fmla="*/ 19 h 22"/>
                <a:gd name="T4" fmla="*/ 0 w 2"/>
                <a:gd name="T5" fmla="*/ 22 h 22"/>
                <a:gd name="T6" fmla="*/ 0 60000 65536"/>
                <a:gd name="T7" fmla="*/ 0 60000 65536"/>
                <a:gd name="T8" fmla="*/ 0 60000 65536"/>
                <a:gd name="T9" fmla="*/ 0 w 2"/>
                <a:gd name="T10" fmla="*/ 0 h 22"/>
                <a:gd name="T11" fmla="*/ 2 w 2"/>
                <a:gd name="T12" fmla="*/ 22 h 22"/>
              </a:gdLst>
              <a:ahLst/>
              <a:cxnLst>
                <a:cxn ang="T6">
                  <a:pos x="T0" y="T1"/>
                </a:cxn>
                <a:cxn ang="T7">
                  <a:pos x="T2" y="T3"/>
                </a:cxn>
                <a:cxn ang="T8">
                  <a:pos x="T4" y="T5"/>
                </a:cxn>
              </a:cxnLst>
              <a:rect l="T9" t="T10" r="T11" b="T12"/>
              <a:pathLst>
                <a:path w="2" h="22">
                  <a:moveTo>
                    <a:pt x="2" y="0"/>
                  </a:moveTo>
                  <a:lnTo>
                    <a:pt x="0" y="19"/>
                  </a:lnTo>
                  <a:lnTo>
                    <a:pt x="0" y="22"/>
                  </a:lnTo>
                </a:path>
              </a:pathLst>
            </a:custGeom>
            <a:noFill/>
            <a:ln w="5715">
              <a:solidFill>
                <a:srgbClr val="FF0000"/>
              </a:solidFill>
              <a:round/>
              <a:headEnd/>
              <a:tailEnd/>
            </a:ln>
          </p:spPr>
          <p:txBody>
            <a:bodyPr/>
            <a:lstStyle/>
            <a:p>
              <a:endParaRPr lang="ru-RU"/>
            </a:p>
          </p:txBody>
        </p:sp>
        <p:sp>
          <p:nvSpPr>
            <p:cNvPr id="59501" name="Line 35"/>
            <p:cNvSpPr>
              <a:spLocks noChangeShapeType="1"/>
            </p:cNvSpPr>
            <p:nvPr/>
          </p:nvSpPr>
          <p:spPr bwMode="auto">
            <a:xfrm>
              <a:off x="1645" y="2090"/>
              <a:ext cx="2" cy="22"/>
            </a:xfrm>
            <a:prstGeom prst="line">
              <a:avLst/>
            </a:prstGeom>
            <a:noFill/>
            <a:ln w="5715">
              <a:solidFill>
                <a:srgbClr val="FF0000"/>
              </a:solidFill>
              <a:round/>
              <a:headEnd/>
              <a:tailEnd/>
            </a:ln>
          </p:spPr>
          <p:txBody>
            <a:bodyPr/>
            <a:lstStyle/>
            <a:p>
              <a:endParaRPr lang="ru-RU"/>
            </a:p>
          </p:txBody>
        </p:sp>
        <p:sp>
          <p:nvSpPr>
            <p:cNvPr id="59502" name="Freeform 36"/>
            <p:cNvSpPr>
              <a:spLocks/>
            </p:cNvSpPr>
            <p:nvPr/>
          </p:nvSpPr>
          <p:spPr bwMode="auto">
            <a:xfrm>
              <a:off x="1649" y="2134"/>
              <a:ext cx="3" cy="22"/>
            </a:xfrm>
            <a:custGeom>
              <a:avLst/>
              <a:gdLst>
                <a:gd name="T0" fmla="*/ 0 w 3"/>
                <a:gd name="T1" fmla="*/ 0 h 22"/>
                <a:gd name="T2" fmla="*/ 2 w 3"/>
                <a:gd name="T3" fmla="*/ 9 h 22"/>
                <a:gd name="T4" fmla="*/ 3 w 3"/>
                <a:gd name="T5" fmla="*/ 22 h 22"/>
                <a:gd name="T6" fmla="*/ 0 60000 65536"/>
                <a:gd name="T7" fmla="*/ 0 60000 65536"/>
                <a:gd name="T8" fmla="*/ 0 60000 65536"/>
                <a:gd name="T9" fmla="*/ 0 w 3"/>
                <a:gd name="T10" fmla="*/ 0 h 22"/>
                <a:gd name="T11" fmla="*/ 3 w 3"/>
                <a:gd name="T12" fmla="*/ 22 h 22"/>
              </a:gdLst>
              <a:ahLst/>
              <a:cxnLst>
                <a:cxn ang="T6">
                  <a:pos x="T0" y="T1"/>
                </a:cxn>
                <a:cxn ang="T7">
                  <a:pos x="T2" y="T3"/>
                </a:cxn>
                <a:cxn ang="T8">
                  <a:pos x="T4" y="T5"/>
                </a:cxn>
              </a:cxnLst>
              <a:rect l="T9" t="T10" r="T11" b="T12"/>
              <a:pathLst>
                <a:path w="3" h="22">
                  <a:moveTo>
                    <a:pt x="0" y="0"/>
                  </a:moveTo>
                  <a:lnTo>
                    <a:pt x="2" y="9"/>
                  </a:lnTo>
                  <a:lnTo>
                    <a:pt x="3" y="22"/>
                  </a:lnTo>
                </a:path>
              </a:pathLst>
            </a:custGeom>
            <a:noFill/>
            <a:ln w="5715">
              <a:solidFill>
                <a:srgbClr val="FF0000"/>
              </a:solidFill>
              <a:round/>
              <a:headEnd/>
              <a:tailEnd/>
            </a:ln>
          </p:spPr>
          <p:txBody>
            <a:bodyPr/>
            <a:lstStyle/>
            <a:p>
              <a:endParaRPr lang="ru-RU"/>
            </a:p>
          </p:txBody>
        </p:sp>
        <p:sp>
          <p:nvSpPr>
            <p:cNvPr id="59503" name="Freeform 37"/>
            <p:cNvSpPr>
              <a:spLocks/>
            </p:cNvSpPr>
            <p:nvPr/>
          </p:nvSpPr>
          <p:spPr bwMode="auto">
            <a:xfrm>
              <a:off x="1658" y="2178"/>
              <a:ext cx="5" cy="20"/>
            </a:xfrm>
            <a:custGeom>
              <a:avLst/>
              <a:gdLst>
                <a:gd name="T0" fmla="*/ 0 w 5"/>
                <a:gd name="T1" fmla="*/ 0 h 20"/>
                <a:gd name="T2" fmla="*/ 4 w 5"/>
                <a:gd name="T3" fmla="*/ 17 h 20"/>
                <a:gd name="T4" fmla="*/ 5 w 5"/>
                <a:gd name="T5" fmla="*/ 20 h 20"/>
                <a:gd name="T6" fmla="*/ 0 60000 65536"/>
                <a:gd name="T7" fmla="*/ 0 60000 65536"/>
                <a:gd name="T8" fmla="*/ 0 60000 65536"/>
                <a:gd name="T9" fmla="*/ 0 w 5"/>
                <a:gd name="T10" fmla="*/ 0 h 20"/>
                <a:gd name="T11" fmla="*/ 5 w 5"/>
                <a:gd name="T12" fmla="*/ 20 h 20"/>
              </a:gdLst>
              <a:ahLst/>
              <a:cxnLst>
                <a:cxn ang="T6">
                  <a:pos x="T0" y="T1"/>
                </a:cxn>
                <a:cxn ang="T7">
                  <a:pos x="T2" y="T3"/>
                </a:cxn>
                <a:cxn ang="T8">
                  <a:pos x="T4" y="T5"/>
                </a:cxn>
              </a:cxnLst>
              <a:rect l="T9" t="T10" r="T11" b="T12"/>
              <a:pathLst>
                <a:path w="5" h="20">
                  <a:moveTo>
                    <a:pt x="0" y="0"/>
                  </a:moveTo>
                  <a:lnTo>
                    <a:pt x="4" y="17"/>
                  </a:lnTo>
                  <a:lnTo>
                    <a:pt x="5" y="20"/>
                  </a:lnTo>
                </a:path>
              </a:pathLst>
            </a:custGeom>
            <a:noFill/>
            <a:ln w="5715">
              <a:solidFill>
                <a:srgbClr val="FF0000"/>
              </a:solidFill>
              <a:round/>
              <a:headEnd/>
              <a:tailEnd/>
            </a:ln>
          </p:spPr>
          <p:txBody>
            <a:bodyPr/>
            <a:lstStyle/>
            <a:p>
              <a:endParaRPr lang="ru-RU"/>
            </a:p>
          </p:txBody>
        </p:sp>
        <p:sp>
          <p:nvSpPr>
            <p:cNvPr id="59504" name="Freeform 38"/>
            <p:cNvSpPr>
              <a:spLocks/>
            </p:cNvSpPr>
            <p:nvPr/>
          </p:nvSpPr>
          <p:spPr bwMode="auto">
            <a:xfrm>
              <a:off x="1671" y="2220"/>
              <a:ext cx="7" cy="21"/>
            </a:xfrm>
            <a:custGeom>
              <a:avLst/>
              <a:gdLst>
                <a:gd name="T0" fmla="*/ 0 w 7"/>
                <a:gd name="T1" fmla="*/ 0 h 21"/>
                <a:gd name="T2" fmla="*/ 0 w 7"/>
                <a:gd name="T3" fmla="*/ 0 h 21"/>
                <a:gd name="T4" fmla="*/ 7 w 7"/>
                <a:gd name="T5" fmla="*/ 21 h 21"/>
                <a:gd name="T6" fmla="*/ 0 60000 65536"/>
                <a:gd name="T7" fmla="*/ 0 60000 65536"/>
                <a:gd name="T8" fmla="*/ 0 60000 65536"/>
                <a:gd name="T9" fmla="*/ 0 w 7"/>
                <a:gd name="T10" fmla="*/ 0 h 21"/>
                <a:gd name="T11" fmla="*/ 7 w 7"/>
                <a:gd name="T12" fmla="*/ 21 h 21"/>
              </a:gdLst>
              <a:ahLst/>
              <a:cxnLst>
                <a:cxn ang="T6">
                  <a:pos x="T0" y="T1"/>
                </a:cxn>
                <a:cxn ang="T7">
                  <a:pos x="T2" y="T3"/>
                </a:cxn>
                <a:cxn ang="T8">
                  <a:pos x="T4" y="T5"/>
                </a:cxn>
              </a:cxnLst>
              <a:rect l="T9" t="T10" r="T11" b="T12"/>
              <a:pathLst>
                <a:path w="7" h="21">
                  <a:moveTo>
                    <a:pt x="0" y="0"/>
                  </a:moveTo>
                  <a:lnTo>
                    <a:pt x="0" y="0"/>
                  </a:lnTo>
                  <a:lnTo>
                    <a:pt x="7" y="21"/>
                  </a:lnTo>
                </a:path>
              </a:pathLst>
            </a:custGeom>
            <a:noFill/>
            <a:ln w="5715">
              <a:solidFill>
                <a:srgbClr val="FF0000"/>
              </a:solidFill>
              <a:round/>
              <a:headEnd/>
              <a:tailEnd/>
            </a:ln>
          </p:spPr>
          <p:txBody>
            <a:bodyPr/>
            <a:lstStyle/>
            <a:p>
              <a:endParaRPr lang="ru-RU"/>
            </a:p>
          </p:txBody>
        </p:sp>
        <p:sp>
          <p:nvSpPr>
            <p:cNvPr id="59505" name="Freeform 39"/>
            <p:cNvSpPr>
              <a:spLocks/>
            </p:cNvSpPr>
            <p:nvPr/>
          </p:nvSpPr>
          <p:spPr bwMode="auto">
            <a:xfrm>
              <a:off x="1687" y="2261"/>
              <a:ext cx="9" cy="18"/>
            </a:xfrm>
            <a:custGeom>
              <a:avLst/>
              <a:gdLst>
                <a:gd name="T0" fmla="*/ 0 w 9"/>
                <a:gd name="T1" fmla="*/ 0 h 18"/>
                <a:gd name="T2" fmla="*/ 4 w 9"/>
                <a:gd name="T3" fmla="*/ 7 h 18"/>
                <a:gd name="T4" fmla="*/ 9 w 9"/>
                <a:gd name="T5" fmla="*/ 18 h 18"/>
                <a:gd name="T6" fmla="*/ 0 60000 65536"/>
                <a:gd name="T7" fmla="*/ 0 60000 65536"/>
                <a:gd name="T8" fmla="*/ 0 60000 65536"/>
                <a:gd name="T9" fmla="*/ 0 w 9"/>
                <a:gd name="T10" fmla="*/ 0 h 18"/>
                <a:gd name="T11" fmla="*/ 9 w 9"/>
                <a:gd name="T12" fmla="*/ 18 h 18"/>
              </a:gdLst>
              <a:ahLst/>
              <a:cxnLst>
                <a:cxn ang="T6">
                  <a:pos x="T0" y="T1"/>
                </a:cxn>
                <a:cxn ang="T7">
                  <a:pos x="T2" y="T3"/>
                </a:cxn>
                <a:cxn ang="T8">
                  <a:pos x="T4" y="T5"/>
                </a:cxn>
              </a:cxnLst>
              <a:rect l="T9" t="T10" r="T11" b="T12"/>
              <a:pathLst>
                <a:path w="9" h="18">
                  <a:moveTo>
                    <a:pt x="0" y="0"/>
                  </a:moveTo>
                  <a:lnTo>
                    <a:pt x="4" y="7"/>
                  </a:lnTo>
                  <a:lnTo>
                    <a:pt x="9" y="18"/>
                  </a:lnTo>
                </a:path>
              </a:pathLst>
            </a:custGeom>
            <a:noFill/>
            <a:ln w="5715">
              <a:solidFill>
                <a:srgbClr val="FF0000"/>
              </a:solidFill>
              <a:round/>
              <a:headEnd/>
              <a:tailEnd/>
            </a:ln>
          </p:spPr>
          <p:txBody>
            <a:bodyPr/>
            <a:lstStyle/>
            <a:p>
              <a:endParaRPr lang="ru-RU"/>
            </a:p>
          </p:txBody>
        </p:sp>
        <p:sp>
          <p:nvSpPr>
            <p:cNvPr id="59506" name="Freeform 40"/>
            <p:cNvSpPr>
              <a:spLocks/>
            </p:cNvSpPr>
            <p:nvPr/>
          </p:nvSpPr>
          <p:spPr bwMode="auto">
            <a:xfrm>
              <a:off x="1709" y="2299"/>
              <a:ext cx="11" cy="18"/>
            </a:xfrm>
            <a:custGeom>
              <a:avLst/>
              <a:gdLst>
                <a:gd name="T0" fmla="*/ 0 w 11"/>
                <a:gd name="T1" fmla="*/ 0 h 18"/>
                <a:gd name="T2" fmla="*/ 9 w 11"/>
                <a:gd name="T3" fmla="*/ 15 h 18"/>
                <a:gd name="T4" fmla="*/ 11 w 11"/>
                <a:gd name="T5" fmla="*/ 18 h 18"/>
                <a:gd name="T6" fmla="*/ 0 60000 65536"/>
                <a:gd name="T7" fmla="*/ 0 60000 65536"/>
                <a:gd name="T8" fmla="*/ 0 60000 65536"/>
                <a:gd name="T9" fmla="*/ 0 w 11"/>
                <a:gd name="T10" fmla="*/ 0 h 18"/>
                <a:gd name="T11" fmla="*/ 11 w 11"/>
                <a:gd name="T12" fmla="*/ 18 h 18"/>
              </a:gdLst>
              <a:ahLst/>
              <a:cxnLst>
                <a:cxn ang="T6">
                  <a:pos x="T0" y="T1"/>
                </a:cxn>
                <a:cxn ang="T7">
                  <a:pos x="T2" y="T3"/>
                </a:cxn>
                <a:cxn ang="T8">
                  <a:pos x="T4" y="T5"/>
                </a:cxn>
              </a:cxnLst>
              <a:rect l="T9" t="T10" r="T11" b="T12"/>
              <a:pathLst>
                <a:path w="11" h="18">
                  <a:moveTo>
                    <a:pt x="0" y="0"/>
                  </a:moveTo>
                  <a:lnTo>
                    <a:pt x="9" y="15"/>
                  </a:lnTo>
                  <a:lnTo>
                    <a:pt x="11" y="18"/>
                  </a:lnTo>
                </a:path>
              </a:pathLst>
            </a:custGeom>
            <a:noFill/>
            <a:ln w="5715">
              <a:solidFill>
                <a:srgbClr val="FF0000"/>
              </a:solidFill>
              <a:round/>
              <a:headEnd/>
              <a:tailEnd/>
            </a:ln>
          </p:spPr>
          <p:txBody>
            <a:bodyPr/>
            <a:lstStyle/>
            <a:p>
              <a:endParaRPr lang="ru-RU"/>
            </a:p>
          </p:txBody>
        </p:sp>
        <p:sp>
          <p:nvSpPr>
            <p:cNvPr id="59507" name="Freeform 41"/>
            <p:cNvSpPr>
              <a:spLocks/>
            </p:cNvSpPr>
            <p:nvPr/>
          </p:nvSpPr>
          <p:spPr bwMode="auto">
            <a:xfrm>
              <a:off x="1735" y="2334"/>
              <a:ext cx="15" cy="16"/>
            </a:xfrm>
            <a:custGeom>
              <a:avLst/>
              <a:gdLst>
                <a:gd name="T0" fmla="*/ 0 w 15"/>
                <a:gd name="T1" fmla="*/ 0 h 16"/>
                <a:gd name="T2" fmla="*/ 0 w 15"/>
                <a:gd name="T3" fmla="*/ 0 h 16"/>
                <a:gd name="T4" fmla="*/ 15 w 15"/>
                <a:gd name="T5" fmla="*/ 16 h 16"/>
                <a:gd name="T6" fmla="*/ 0 60000 65536"/>
                <a:gd name="T7" fmla="*/ 0 60000 65536"/>
                <a:gd name="T8" fmla="*/ 0 60000 65536"/>
                <a:gd name="T9" fmla="*/ 0 w 15"/>
                <a:gd name="T10" fmla="*/ 0 h 16"/>
                <a:gd name="T11" fmla="*/ 15 w 15"/>
                <a:gd name="T12" fmla="*/ 16 h 16"/>
              </a:gdLst>
              <a:ahLst/>
              <a:cxnLst>
                <a:cxn ang="T6">
                  <a:pos x="T0" y="T1"/>
                </a:cxn>
                <a:cxn ang="T7">
                  <a:pos x="T2" y="T3"/>
                </a:cxn>
                <a:cxn ang="T8">
                  <a:pos x="T4" y="T5"/>
                </a:cxn>
              </a:cxnLst>
              <a:rect l="T9" t="T10" r="T11" b="T12"/>
              <a:pathLst>
                <a:path w="15" h="16">
                  <a:moveTo>
                    <a:pt x="0" y="0"/>
                  </a:moveTo>
                  <a:lnTo>
                    <a:pt x="0" y="0"/>
                  </a:lnTo>
                  <a:lnTo>
                    <a:pt x="15" y="16"/>
                  </a:lnTo>
                </a:path>
              </a:pathLst>
            </a:custGeom>
            <a:noFill/>
            <a:ln w="5715">
              <a:solidFill>
                <a:srgbClr val="FF0000"/>
              </a:solidFill>
              <a:round/>
              <a:headEnd/>
              <a:tailEnd/>
            </a:ln>
          </p:spPr>
          <p:txBody>
            <a:bodyPr/>
            <a:lstStyle/>
            <a:p>
              <a:endParaRPr lang="ru-RU"/>
            </a:p>
          </p:txBody>
        </p:sp>
        <p:sp>
          <p:nvSpPr>
            <p:cNvPr id="59508" name="Freeform 42"/>
            <p:cNvSpPr>
              <a:spLocks/>
            </p:cNvSpPr>
            <p:nvPr/>
          </p:nvSpPr>
          <p:spPr bwMode="auto">
            <a:xfrm>
              <a:off x="1764" y="2367"/>
              <a:ext cx="15" cy="16"/>
            </a:xfrm>
            <a:custGeom>
              <a:avLst/>
              <a:gdLst>
                <a:gd name="T0" fmla="*/ 0 w 15"/>
                <a:gd name="T1" fmla="*/ 0 h 16"/>
                <a:gd name="T2" fmla="*/ 6 w 15"/>
                <a:gd name="T3" fmla="*/ 7 h 16"/>
                <a:gd name="T4" fmla="*/ 15 w 15"/>
                <a:gd name="T5" fmla="*/ 16 h 16"/>
                <a:gd name="T6" fmla="*/ 0 60000 65536"/>
                <a:gd name="T7" fmla="*/ 0 60000 65536"/>
                <a:gd name="T8" fmla="*/ 0 60000 65536"/>
                <a:gd name="T9" fmla="*/ 0 w 15"/>
                <a:gd name="T10" fmla="*/ 0 h 16"/>
                <a:gd name="T11" fmla="*/ 15 w 15"/>
                <a:gd name="T12" fmla="*/ 16 h 16"/>
              </a:gdLst>
              <a:ahLst/>
              <a:cxnLst>
                <a:cxn ang="T6">
                  <a:pos x="T0" y="T1"/>
                </a:cxn>
                <a:cxn ang="T7">
                  <a:pos x="T2" y="T3"/>
                </a:cxn>
                <a:cxn ang="T8">
                  <a:pos x="T4" y="T5"/>
                </a:cxn>
              </a:cxnLst>
              <a:rect l="T9" t="T10" r="T11" b="T12"/>
              <a:pathLst>
                <a:path w="15" h="16">
                  <a:moveTo>
                    <a:pt x="0" y="0"/>
                  </a:moveTo>
                  <a:lnTo>
                    <a:pt x="6" y="7"/>
                  </a:lnTo>
                  <a:lnTo>
                    <a:pt x="15" y="16"/>
                  </a:lnTo>
                </a:path>
              </a:pathLst>
            </a:custGeom>
            <a:noFill/>
            <a:ln w="5715">
              <a:solidFill>
                <a:srgbClr val="FF0000"/>
              </a:solidFill>
              <a:round/>
              <a:headEnd/>
              <a:tailEnd/>
            </a:ln>
          </p:spPr>
          <p:txBody>
            <a:bodyPr/>
            <a:lstStyle/>
            <a:p>
              <a:endParaRPr lang="ru-RU"/>
            </a:p>
          </p:txBody>
        </p:sp>
        <p:sp>
          <p:nvSpPr>
            <p:cNvPr id="59509" name="Freeform 43"/>
            <p:cNvSpPr>
              <a:spLocks/>
            </p:cNvSpPr>
            <p:nvPr/>
          </p:nvSpPr>
          <p:spPr bwMode="auto">
            <a:xfrm>
              <a:off x="1795" y="2396"/>
              <a:ext cx="19" cy="13"/>
            </a:xfrm>
            <a:custGeom>
              <a:avLst/>
              <a:gdLst>
                <a:gd name="T0" fmla="*/ 0 w 19"/>
                <a:gd name="T1" fmla="*/ 0 h 13"/>
                <a:gd name="T2" fmla="*/ 15 w 19"/>
                <a:gd name="T3" fmla="*/ 11 h 13"/>
                <a:gd name="T4" fmla="*/ 19 w 19"/>
                <a:gd name="T5" fmla="*/ 13 h 13"/>
                <a:gd name="T6" fmla="*/ 0 60000 65536"/>
                <a:gd name="T7" fmla="*/ 0 60000 65536"/>
                <a:gd name="T8" fmla="*/ 0 60000 65536"/>
                <a:gd name="T9" fmla="*/ 0 w 19"/>
                <a:gd name="T10" fmla="*/ 0 h 13"/>
                <a:gd name="T11" fmla="*/ 19 w 19"/>
                <a:gd name="T12" fmla="*/ 13 h 13"/>
              </a:gdLst>
              <a:ahLst/>
              <a:cxnLst>
                <a:cxn ang="T6">
                  <a:pos x="T0" y="T1"/>
                </a:cxn>
                <a:cxn ang="T7">
                  <a:pos x="T2" y="T3"/>
                </a:cxn>
                <a:cxn ang="T8">
                  <a:pos x="T4" y="T5"/>
                </a:cxn>
              </a:cxnLst>
              <a:rect l="T9" t="T10" r="T11" b="T12"/>
              <a:pathLst>
                <a:path w="19" h="13">
                  <a:moveTo>
                    <a:pt x="0" y="0"/>
                  </a:moveTo>
                  <a:lnTo>
                    <a:pt x="15" y="11"/>
                  </a:lnTo>
                  <a:lnTo>
                    <a:pt x="19" y="13"/>
                  </a:lnTo>
                </a:path>
              </a:pathLst>
            </a:custGeom>
            <a:noFill/>
            <a:ln w="5715">
              <a:solidFill>
                <a:srgbClr val="FF0000"/>
              </a:solidFill>
              <a:round/>
              <a:headEnd/>
              <a:tailEnd/>
            </a:ln>
          </p:spPr>
          <p:txBody>
            <a:bodyPr/>
            <a:lstStyle/>
            <a:p>
              <a:endParaRPr lang="ru-RU"/>
            </a:p>
          </p:txBody>
        </p:sp>
        <p:sp>
          <p:nvSpPr>
            <p:cNvPr id="59510" name="Line 44"/>
            <p:cNvSpPr>
              <a:spLocks noChangeShapeType="1"/>
            </p:cNvSpPr>
            <p:nvPr/>
          </p:nvSpPr>
          <p:spPr bwMode="auto">
            <a:xfrm>
              <a:off x="1830" y="2424"/>
              <a:ext cx="20" cy="11"/>
            </a:xfrm>
            <a:prstGeom prst="line">
              <a:avLst/>
            </a:prstGeom>
            <a:noFill/>
            <a:ln w="5715">
              <a:solidFill>
                <a:srgbClr val="FF0000"/>
              </a:solidFill>
              <a:round/>
              <a:headEnd/>
              <a:tailEnd/>
            </a:ln>
          </p:spPr>
          <p:txBody>
            <a:bodyPr/>
            <a:lstStyle/>
            <a:p>
              <a:endParaRPr lang="ru-RU"/>
            </a:p>
          </p:txBody>
        </p:sp>
        <p:sp>
          <p:nvSpPr>
            <p:cNvPr id="59511" name="Freeform 45"/>
            <p:cNvSpPr>
              <a:spLocks/>
            </p:cNvSpPr>
            <p:nvPr/>
          </p:nvSpPr>
          <p:spPr bwMode="auto">
            <a:xfrm>
              <a:off x="1869" y="2446"/>
              <a:ext cx="20" cy="9"/>
            </a:xfrm>
            <a:custGeom>
              <a:avLst/>
              <a:gdLst>
                <a:gd name="T0" fmla="*/ 0 w 20"/>
                <a:gd name="T1" fmla="*/ 0 h 9"/>
                <a:gd name="T2" fmla="*/ 7 w 20"/>
                <a:gd name="T3" fmla="*/ 3 h 9"/>
                <a:gd name="T4" fmla="*/ 20 w 20"/>
                <a:gd name="T5" fmla="*/ 9 h 9"/>
                <a:gd name="T6" fmla="*/ 0 60000 65536"/>
                <a:gd name="T7" fmla="*/ 0 60000 65536"/>
                <a:gd name="T8" fmla="*/ 0 60000 65536"/>
                <a:gd name="T9" fmla="*/ 0 w 20"/>
                <a:gd name="T10" fmla="*/ 0 h 9"/>
                <a:gd name="T11" fmla="*/ 20 w 20"/>
                <a:gd name="T12" fmla="*/ 9 h 9"/>
              </a:gdLst>
              <a:ahLst/>
              <a:cxnLst>
                <a:cxn ang="T6">
                  <a:pos x="T0" y="T1"/>
                </a:cxn>
                <a:cxn ang="T7">
                  <a:pos x="T2" y="T3"/>
                </a:cxn>
                <a:cxn ang="T8">
                  <a:pos x="T4" y="T5"/>
                </a:cxn>
              </a:cxnLst>
              <a:rect l="T9" t="T10" r="T11" b="T12"/>
              <a:pathLst>
                <a:path w="20" h="9">
                  <a:moveTo>
                    <a:pt x="0" y="0"/>
                  </a:moveTo>
                  <a:lnTo>
                    <a:pt x="7" y="3"/>
                  </a:lnTo>
                  <a:lnTo>
                    <a:pt x="20" y="9"/>
                  </a:lnTo>
                </a:path>
              </a:pathLst>
            </a:custGeom>
            <a:noFill/>
            <a:ln w="5715">
              <a:solidFill>
                <a:srgbClr val="FF0000"/>
              </a:solidFill>
              <a:round/>
              <a:headEnd/>
              <a:tailEnd/>
            </a:ln>
          </p:spPr>
          <p:txBody>
            <a:bodyPr/>
            <a:lstStyle/>
            <a:p>
              <a:endParaRPr lang="ru-RU"/>
            </a:p>
          </p:txBody>
        </p:sp>
        <p:sp>
          <p:nvSpPr>
            <p:cNvPr id="59512" name="Freeform 46"/>
            <p:cNvSpPr>
              <a:spLocks/>
            </p:cNvSpPr>
            <p:nvPr/>
          </p:nvSpPr>
          <p:spPr bwMode="auto">
            <a:xfrm>
              <a:off x="1909" y="2464"/>
              <a:ext cx="20" cy="7"/>
            </a:xfrm>
            <a:custGeom>
              <a:avLst/>
              <a:gdLst>
                <a:gd name="T0" fmla="*/ 0 w 20"/>
                <a:gd name="T1" fmla="*/ 0 h 7"/>
                <a:gd name="T2" fmla="*/ 16 w 20"/>
                <a:gd name="T3" fmla="*/ 6 h 7"/>
                <a:gd name="T4" fmla="*/ 20 w 20"/>
                <a:gd name="T5" fmla="*/ 7 h 7"/>
                <a:gd name="T6" fmla="*/ 0 60000 65536"/>
                <a:gd name="T7" fmla="*/ 0 60000 65536"/>
                <a:gd name="T8" fmla="*/ 0 60000 65536"/>
                <a:gd name="T9" fmla="*/ 0 w 20"/>
                <a:gd name="T10" fmla="*/ 0 h 7"/>
                <a:gd name="T11" fmla="*/ 20 w 20"/>
                <a:gd name="T12" fmla="*/ 7 h 7"/>
              </a:gdLst>
              <a:ahLst/>
              <a:cxnLst>
                <a:cxn ang="T6">
                  <a:pos x="T0" y="T1"/>
                </a:cxn>
                <a:cxn ang="T7">
                  <a:pos x="T2" y="T3"/>
                </a:cxn>
                <a:cxn ang="T8">
                  <a:pos x="T4" y="T5"/>
                </a:cxn>
              </a:cxnLst>
              <a:rect l="T9" t="T10" r="T11" b="T12"/>
              <a:pathLst>
                <a:path w="20" h="7">
                  <a:moveTo>
                    <a:pt x="0" y="0"/>
                  </a:moveTo>
                  <a:lnTo>
                    <a:pt x="16" y="6"/>
                  </a:lnTo>
                  <a:lnTo>
                    <a:pt x="20" y="7"/>
                  </a:lnTo>
                </a:path>
              </a:pathLst>
            </a:custGeom>
            <a:noFill/>
            <a:ln w="5715">
              <a:solidFill>
                <a:srgbClr val="FF0000"/>
              </a:solidFill>
              <a:round/>
              <a:headEnd/>
              <a:tailEnd/>
            </a:ln>
          </p:spPr>
          <p:txBody>
            <a:bodyPr/>
            <a:lstStyle/>
            <a:p>
              <a:endParaRPr lang="ru-RU"/>
            </a:p>
          </p:txBody>
        </p:sp>
        <p:sp>
          <p:nvSpPr>
            <p:cNvPr id="59513" name="Line 47"/>
            <p:cNvSpPr>
              <a:spLocks noChangeShapeType="1"/>
            </p:cNvSpPr>
            <p:nvPr/>
          </p:nvSpPr>
          <p:spPr bwMode="auto">
            <a:xfrm>
              <a:off x="1949" y="2479"/>
              <a:ext cx="22" cy="5"/>
            </a:xfrm>
            <a:prstGeom prst="line">
              <a:avLst/>
            </a:prstGeom>
            <a:noFill/>
            <a:ln w="5715">
              <a:solidFill>
                <a:srgbClr val="FF0000"/>
              </a:solidFill>
              <a:round/>
              <a:headEnd/>
              <a:tailEnd/>
            </a:ln>
          </p:spPr>
          <p:txBody>
            <a:bodyPr/>
            <a:lstStyle/>
            <a:p>
              <a:endParaRPr lang="ru-RU"/>
            </a:p>
          </p:txBody>
        </p:sp>
        <p:sp>
          <p:nvSpPr>
            <p:cNvPr id="59514" name="Freeform 48"/>
            <p:cNvSpPr>
              <a:spLocks/>
            </p:cNvSpPr>
            <p:nvPr/>
          </p:nvSpPr>
          <p:spPr bwMode="auto">
            <a:xfrm>
              <a:off x="1993" y="2486"/>
              <a:ext cx="22" cy="4"/>
            </a:xfrm>
            <a:custGeom>
              <a:avLst/>
              <a:gdLst>
                <a:gd name="T0" fmla="*/ 0 w 22"/>
                <a:gd name="T1" fmla="*/ 0 h 4"/>
                <a:gd name="T2" fmla="*/ 9 w 22"/>
                <a:gd name="T3" fmla="*/ 2 h 4"/>
                <a:gd name="T4" fmla="*/ 22 w 22"/>
                <a:gd name="T5" fmla="*/ 4 h 4"/>
                <a:gd name="T6" fmla="*/ 0 60000 65536"/>
                <a:gd name="T7" fmla="*/ 0 60000 65536"/>
                <a:gd name="T8" fmla="*/ 0 60000 65536"/>
                <a:gd name="T9" fmla="*/ 0 w 22"/>
                <a:gd name="T10" fmla="*/ 0 h 4"/>
                <a:gd name="T11" fmla="*/ 22 w 22"/>
                <a:gd name="T12" fmla="*/ 4 h 4"/>
              </a:gdLst>
              <a:ahLst/>
              <a:cxnLst>
                <a:cxn ang="T6">
                  <a:pos x="T0" y="T1"/>
                </a:cxn>
                <a:cxn ang="T7">
                  <a:pos x="T2" y="T3"/>
                </a:cxn>
                <a:cxn ang="T8">
                  <a:pos x="T4" y="T5"/>
                </a:cxn>
              </a:cxnLst>
              <a:rect l="T9" t="T10" r="T11" b="T12"/>
              <a:pathLst>
                <a:path w="22" h="4">
                  <a:moveTo>
                    <a:pt x="0" y="0"/>
                  </a:moveTo>
                  <a:lnTo>
                    <a:pt x="9" y="2"/>
                  </a:lnTo>
                  <a:lnTo>
                    <a:pt x="22" y="4"/>
                  </a:lnTo>
                </a:path>
              </a:pathLst>
            </a:custGeom>
            <a:noFill/>
            <a:ln w="5715">
              <a:solidFill>
                <a:srgbClr val="FF0000"/>
              </a:solidFill>
              <a:round/>
              <a:headEnd/>
              <a:tailEnd/>
            </a:ln>
          </p:spPr>
          <p:txBody>
            <a:bodyPr/>
            <a:lstStyle/>
            <a:p>
              <a:endParaRPr lang="ru-RU"/>
            </a:p>
          </p:txBody>
        </p:sp>
        <p:sp>
          <p:nvSpPr>
            <p:cNvPr id="59515" name="Freeform 49"/>
            <p:cNvSpPr>
              <a:spLocks/>
            </p:cNvSpPr>
            <p:nvPr/>
          </p:nvSpPr>
          <p:spPr bwMode="auto">
            <a:xfrm>
              <a:off x="2037" y="2492"/>
              <a:ext cx="22" cy="1"/>
            </a:xfrm>
            <a:custGeom>
              <a:avLst/>
              <a:gdLst>
                <a:gd name="T0" fmla="*/ 0 w 22"/>
                <a:gd name="T1" fmla="*/ 0 h 1"/>
                <a:gd name="T2" fmla="*/ 17 w 22"/>
                <a:gd name="T3" fmla="*/ 1 h 1"/>
                <a:gd name="T4" fmla="*/ 22 w 22"/>
                <a:gd name="T5" fmla="*/ 1 h 1"/>
                <a:gd name="T6" fmla="*/ 0 60000 65536"/>
                <a:gd name="T7" fmla="*/ 0 60000 65536"/>
                <a:gd name="T8" fmla="*/ 0 60000 65536"/>
                <a:gd name="T9" fmla="*/ 0 w 22"/>
                <a:gd name="T10" fmla="*/ 0 h 1"/>
                <a:gd name="T11" fmla="*/ 22 w 22"/>
                <a:gd name="T12" fmla="*/ 1 h 1"/>
              </a:gdLst>
              <a:ahLst/>
              <a:cxnLst>
                <a:cxn ang="T6">
                  <a:pos x="T0" y="T1"/>
                </a:cxn>
                <a:cxn ang="T7">
                  <a:pos x="T2" y="T3"/>
                </a:cxn>
                <a:cxn ang="T8">
                  <a:pos x="T4" y="T5"/>
                </a:cxn>
              </a:cxnLst>
              <a:rect l="T9" t="T10" r="T11" b="T12"/>
              <a:pathLst>
                <a:path w="22" h="1">
                  <a:moveTo>
                    <a:pt x="0" y="0"/>
                  </a:moveTo>
                  <a:lnTo>
                    <a:pt x="17" y="1"/>
                  </a:lnTo>
                  <a:lnTo>
                    <a:pt x="22" y="1"/>
                  </a:lnTo>
                </a:path>
              </a:pathLst>
            </a:custGeom>
            <a:noFill/>
            <a:ln w="5715">
              <a:solidFill>
                <a:srgbClr val="FF0000"/>
              </a:solidFill>
              <a:round/>
              <a:headEnd/>
              <a:tailEnd/>
            </a:ln>
          </p:spPr>
          <p:txBody>
            <a:bodyPr/>
            <a:lstStyle/>
            <a:p>
              <a:endParaRPr lang="ru-RU"/>
            </a:p>
          </p:txBody>
        </p:sp>
        <p:sp>
          <p:nvSpPr>
            <p:cNvPr id="59516" name="Freeform 50"/>
            <p:cNvSpPr>
              <a:spLocks/>
            </p:cNvSpPr>
            <p:nvPr/>
          </p:nvSpPr>
          <p:spPr bwMode="auto">
            <a:xfrm>
              <a:off x="2081" y="2490"/>
              <a:ext cx="22" cy="3"/>
            </a:xfrm>
            <a:custGeom>
              <a:avLst/>
              <a:gdLst>
                <a:gd name="T0" fmla="*/ 0 w 22"/>
                <a:gd name="T1" fmla="*/ 3 h 3"/>
                <a:gd name="T2" fmla="*/ 0 w 22"/>
                <a:gd name="T3" fmla="*/ 3 h 3"/>
                <a:gd name="T4" fmla="*/ 22 w 22"/>
                <a:gd name="T5" fmla="*/ 0 h 3"/>
                <a:gd name="T6" fmla="*/ 0 60000 65536"/>
                <a:gd name="T7" fmla="*/ 0 60000 65536"/>
                <a:gd name="T8" fmla="*/ 0 60000 65536"/>
                <a:gd name="T9" fmla="*/ 0 w 22"/>
                <a:gd name="T10" fmla="*/ 0 h 3"/>
                <a:gd name="T11" fmla="*/ 22 w 22"/>
                <a:gd name="T12" fmla="*/ 3 h 3"/>
              </a:gdLst>
              <a:ahLst/>
              <a:cxnLst>
                <a:cxn ang="T6">
                  <a:pos x="T0" y="T1"/>
                </a:cxn>
                <a:cxn ang="T7">
                  <a:pos x="T2" y="T3"/>
                </a:cxn>
                <a:cxn ang="T8">
                  <a:pos x="T4" y="T5"/>
                </a:cxn>
              </a:cxnLst>
              <a:rect l="T9" t="T10" r="T11" b="T12"/>
              <a:pathLst>
                <a:path w="22" h="3">
                  <a:moveTo>
                    <a:pt x="0" y="3"/>
                  </a:moveTo>
                  <a:lnTo>
                    <a:pt x="0" y="3"/>
                  </a:lnTo>
                  <a:lnTo>
                    <a:pt x="22" y="0"/>
                  </a:lnTo>
                </a:path>
              </a:pathLst>
            </a:custGeom>
            <a:noFill/>
            <a:ln w="5715">
              <a:solidFill>
                <a:srgbClr val="FF0000"/>
              </a:solidFill>
              <a:round/>
              <a:headEnd/>
              <a:tailEnd/>
            </a:ln>
          </p:spPr>
          <p:txBody>
            <a:bodyPr/>
            <a:lstStyle/>
            <a:p>
              <a:endParaRPr lang="ru-RU"/>
            </a:p>
          </p:txBody>
        </p:sp>
        <p:sp>
          <p:nvSpPr>
            <p:cNvPr id="59517" name="Freeform 51"/>
            <p:cNvSpPr>
              <a:spLocks/>
            </p:cNvSpPr>
            <p:nvPr/>
          </p:nvSpPr>
          <p:spPr bwMode="auto">
            <a:xfrm>
              <a:off x="2125" y="2482"/>
              <a:ext cx="20" cy="6"/>
            </a:xfrm>
            <a:custGeom>
              <a:avLst/>
              <a:gdLst>
                <a:gd name="T0" fmla="*/ 0 w 20"/>
                <a:gd name="T1" fmla="*/ 6 h 6"/>
                <a:gd name="T2" fmla="*/ 7 w 20"/>
                <a:gd name="T3" fmla="*/ 4 h 6"/>
                <a:gd name="T4" fmla="*/ 20 w 20"/>
                <a:gd name="T5" fmla="*/ 0 h 6"/>
                <a:gd name="T6" fmla="*/ 0 60000 65536"/>
                <a:gd name="T7" fmla="*/ 0 60000 65536"/>
                <a:gd name="T8" fmla="*/ 0 60000 65536"/>
                <a:gd name="T9" fmla="*/ 0 w 20"/>
                <a:gd name="T10" fmla="*/ 0 h 6"/>
                <a:gd name="T11" fmla="*/ 20 w 20"/>
                <a:gd name="T12" fmla="*/ 6 h 6"/>
              </a:gdLst>
              <a:ahLst/>
              <a:cxnLst>
                <a:cxn ang="T6">
                  <a:pos x="T0" y="T1"/>
                </a:cxn>
                <a:cxn ang="T7">
                  <a:pos x="T2" y="T3"/>
                </a:cxn>
                <a:cxn ang="T8">
                  <a:pos x="T4" y="T5"/>
                </a:cxn>
              </a:cxnLst>
              <a:rect l="T9" t="T10" r="T11" b="T12"/>
              <a:pathLst>
                <a:path w="20" h="6">
                  <a:moveTo>
                    <a:pt x="0" y="6"/>
                  </a:moveTo>
                  <a:lnTo>
                    <a:pt x="7" y="4"/>
                  </a:lnTo>
                  <a:lnTo>
                    <a:pt x="20" y="0"/>
                  </a:lnTo>
                </a:path>
              </a:pathLst>
            </a:custGeom>
            <a:noFill/>
            <a:ln w="5715">
              <a:solidFill>
                <a:srgbClr val="FF0000"/>
              </a:solidFill>
              <a:round/>
              <a:headEnd/>
              <a:tailEnd/>
            </a:ln>
          </p:spPr>
          <p:txBody>
            <a:bodyPr/>
            <a:lstStyle/>
            <a:p>
              <a:endParaRPr lang="ru-RU"/>
            </a:p>
          </p:txBody>
        </p:sp>
        <p:sp>
          <p:nvSpPr>
            <p:cNvPr id="59518" name="Freeform 52"/>
            <p:cNvSpPr>
              <a:spLocks/>
            </p:cNvSpPr>
            <p:nvPr/>
          </p:nvSpPr>
          <p:spPr bwMode="auto">
            <a:xfrm>
              <a:off x="2167" y="2473"/>
              <a:ext cx="22" cy="6"/>
            </a:xfrm>
            <a:custGeom>
              <a:avLst/>
              <a:gdLst>
                <a:gd name="T0" fmla="*/ 0 w 22"/>
                <a:gd name="T1" fmla="*/ 6 h 6"/>
                <a:gd name="T2" fmla="*/ 17 w 22"/>
                <a:gd name="T3" fmla="*/ 2 h 6"/>
                <a:gd name="T4" fmla="*/ 22 w 22"/>
                <a:gd name="T5" fmla="*/ 0 h 6"/>
                <a:gd name="T6" fmla="*/ 0 60000 65536"/>
                <a:gd name="T7" fmla="*/ 0 60000 65536"/>
                <a:gd name="T8" fmla="*/ 0 60000 65536"/>
                <a:gd name="T9" fmla="*/ 0 w 22"/>
                <a:gd name="T10" fmla="*/ 0 h 6"/>
                <a:gd name="T11" fmla="*/ 22 w 22"/>
                <a:gd name="T12" fmla="*/ 6 h 6"/>
              </a:gdLst>
              <a:ahLst/>
              <a:cxnLst>
                <a:cxn ang="T6">
                  <a:pos x="T0" y="T1"/>
                </a:cxn>
                <a:cxn ang="T7">
                  <a:pos x="T2" y="T3"/>
                </a:cxn>
                <a:cxn ang="T8">
                  <a:pos x="T4" y="T5"/>
                </a:cxn>
              </a:cxnLst>
              <a:rect l="T9" t="T10" r="T11" b="T12"/>
              <a:pathLst>
                <a:path w="22" h="6">
                  <a:moveTo>
                    <a:pt x="0" y="6"/>
                  </a:moveTo>
                  <a:lnTo>
                    <a:pt x="17" y="2"/>
                  </a:lnTo>
                  <a:lnTo>
                    <a:pt x="22" y="0"/>
                  </a:lnTo>
                </a:path>
              </a:pathLst>
            </a:custGeom>
            <a:noFill/>
            <a:ln w="5715">
              <a:solidFill>
                <a:srgbClr val="FF0000"/>
              </a:solidFill>
              <a:round/>
              <a:headEnd/>
              <a:tailEnd/>
            </a:ln>
          </p:spPr>
          <p:txBody>
            <a:bodyPr/>
            <a:lstStyle/>
            <a:p>
              <a:endParaRPr lang="ru-RU"/>
            </a:p>
          </p:txBody>
        </p:sp>
        <p:sp>
          <p:nvSpPr>
            <p:cNvPr id="59519" name="Freeform 53"/>
            <p:cNvSpPr>
              <a:spLocks/>
            </p:cNvSpPr>
            <p:nvPr/>
          </p:nvSpPr>
          <p:spPr bwMode="auto">
            <a:xfrm>
              <a:off x="2209" y="2457"/>
              <a:ext cx="21" cy="9"/>
            </a:xfrm>
            <a:custGeom>
              <a:avLst/>
              <a:gdLst>
                <a:gd name="T0" fmla="*/ 0 w 21"/>
                <a:gd name="T1" fmla="*/ 9 h 9"/>
                <a:gd name="T2" fmla="*/ 0 w 21"/>
                <a:gd name="T3" fmla="*/ 9 h 9"/>
                <a:gd name="T4" fmla="*/ 21 w 21"/>
                <a:gd name="T5" fmla="*/ 0 h 9"/>
                <a:gd name="T6" fmla="*/ 0 60000 65536"/>
                <a:gd name="T7" fmla="*/ 0 60000 65536"/>
                <a:gd name="T8" fmla="*/ 0 60000 65536"/>
                <a:gd name="T9" fmla="*/ 0 w 21"/>
                <a:gd name="T10" fmla="*/ 0 h 9"/>
                <a:gd name="T11" fmla="*/ 21 w 21"/>
                <a:gd name="T12" fmla="*/ 9 h 9"/>
              </a:gdLst>
              <a:ahLst/>
              <a:cxnLst>
                <a:cxn ang="T6">
                  <a:pos x="T0" y="T1"/>
                </a:cxn>
                <a:cxn ang="T7">
                  <a:pos x="T2" y="T3"/>
                </a:cxn>
                <a:cxn ang="T8">
                  <a:pos x="T4" y="T5"/>
                </a:cxn>
              </a:cxnLst>
              <a:rect l="T9" t="T10" r="T11" b="T12"/>
              <a:pathLst>
                <a:path w="21" h="9">
                  <a:moveTo>
                    <a:pt x="0" y="9"/>
                  </a:moveTo>
                  <a:lnTo>
                    <a:pt x="0" y="9"/>
                  </a:lnTo>
                  <a:lnTo>
                    <a:pt x="21" y="0"/>
                  </a:lnTo>
                </a:path>
              </a:pathLst>
            </a:custGeom>
            <a:noFill/>
            <a:ln w="5715">
              <a:solidFill>
                <a:srgbClr val="FF0000"/>
              </a:solidFill>
              <a:round/>
              <a:headEnd/>
              <a:tailEnd/>
            </a:ln>
          </p:spPr>
          <p:txBody>
            <a:bodyPr/>
            <a:lstStyle/>
            <a:p>
              <a:endParaRPr lang="ru-RU"/>
            </a:p>
          </p:txBody>
        </p:sp>
        <p:sp>
          <p:nvSpPr>
            <p:cNvPr id="59520" name="Freeform 54"/>
            <p:cNvSpPr>
              <a:spLocks/>
            </p:cNvSpPr>
            <p:nvPr/>
          </p:nvSpPr>
          <p:spPr bwMode="auto">
            <a:xfrm>
              <a:off x="2250" y="2438"/>
              <a:ext cx="18" cy="10"/>
            </a:xfrm>
            <a:custGeom>
              <a:avLst/>
              <a:gdLst>
                <a:gd name="T0" fmla="*/ 0 w 18"/>
                <a:gd name="T1" fmla="*/ 10 h 10"/>
                <a:gd name="T2" fmla="*/ 7 w 18"/>
                <a:gd name="T3" fmla="*/ 6 h 10"/>
                <a:gd name="T4" fmla="*/ 18 w 18"/>
                <a:gd name="T5" fmla="*/ 0 h 10"/>
                <a:gd name="T6" fmla="*/ 0 60000 65536"/>
                <a:gd name="T7" fmla="*/ 0 60000 65536"/>
                <a:gd name="T8" fmla="*/ 0 60000 65536"/>
                <a:gd name="T9" fmla="*/ 0 w 18"/>
                <a:gd name="T10" fmla="*/ 0 h 10"/>
                <a:gd name="T11" fmla="*/ 18 w 18"/>
                <a:gd name="T12" fmla="*/ 10 h 10"/>
              </a:gdLst>
              <a:ahLst/>
              <a:cxnLst>
                <a:cxn ang="T6">
                  <a:pos x="T0" y="T1"/>
                </a:cxn>
                <a:cxn ang="T7">
                  <a:pos x="T2" y="T3"/>
                </a:cxn>
                <a:cxn ang="T8">
                  <a:pos x="T4" y="T5"/>
                </a:cxn>
              </a:cxnLst>
              <a:rect l="T9" t="T10" r="T11" b="T12"/>
              <a:pathLst>
                <a:path w="18" h="10">
                  <a:moveTo>
                    <a:pt x="0" y="10"/>
                  </a:moveTo>
                  <a:lnTo>
                    <a:pt x="7" y="6"/>
                  </a:lnTo>
                  <a:lnTo>
                    <a:pt x="18" y="0"/>
                  </a:lnTo>
                </a:path>
              </a:pathLst>
            </a:custGeom>
            <a:noFill/>
            <a:ln w="5715">
              <a:solidFill>
                <a:srgbClr val="FF0000"/>
              </a:solidFill>
              <a:round/>
              <a:headEnd/>
              <a:tailEnd/>
            </a:ln>
          </p:spPr>
          <p:txBody>
            <a:bodyPr/>
            <a:lstStyle/>
            <a:p>
              <a:endParaRPr lang="ru-RU"/>
            </a:p>
          </p:txBody>
        </p:sp>
        <p:sp>
          <p:nvSpPr>
            <p:cNvPr id="59521" name="Freeform 55"/>
            <p:cNvSpPr>
              <a:spLocks/>
            </p:cNvSpPr>
            <p:nvPr/>
          </p:nvSpPr>
          <p:spPr bwMode="auto">
            <a:xfrm>
              <a:off x="2288" y="2413"/>
              <a:ext cx="17" cy="13"/>
            </a:xfrm>
            <a:custGeom>
              <a:avLst/>
              <a:gdLst>
                <a:gd name="T0" fmla="*/ 0 w 17"/>
                <a:gd name="T1" fmla="*/ 13 h 13"/>
                <a:gd name="T2" fmla="*/ 13 w 17"/>
                <a:gd name="T3" fmla="*/ 3 h 13"/>
                <a:gd name="T4" fmla="*/ 17 w 17"/>
                <a:gd name="T5" fmla="*/ 0 h 13"/>
                <a:gd name="T6" fmla="*/ 0 60000 65536"/>
                <a:gd name="T7" fmla="*/ 0 60000 65536"/>
                <a:gd name="T8" fmla="*/ 0 60000 65536"/>
                <a:gd name="T9" fmla="*/ 0 w 17"/>
                <a:gd name="T10" fmla="*/ 0 h 13"/>
                <a:gd name="T11" fmla="*/ 17 w 17"/>
                <a:gd name="T12" fmla="*/ 13 h 13"/>
              </a:gdLst>
              <a:ahLst/>
              <a:cxnLst>
                <a:cxn ang="T6">
                  <a:pos x="T0" y="T1"/>
                </a:cxn>
                <a:cxn ang="T7">
                  <a:pos x="T2" y="T3"/>
                </a:cxn>
                <a:cxn ang="T8">
                  <a:pos x="T4" y="T5"/>
                </a:cxn>
              </a:cxnLst>
              <a:rect l="T9" t="T10" r="T11" b="T12"/>
              <a:pathLst>
                <a:path w="17" h="13">
                  <a:moveTo>
                    <a:pt x="0" y="13"/>
                  </a:moveTo>
                  <a:lnTo>
                    <a:pt x="13" y="3"/>
                  </a:lnTo>
                  <a:lnTo>
                    <a:pt x="17" y="0"/>
                  </a:lnTo>
                </a:path>
              </a:pathLst>
            </a:custGeom>
            <a:noFill/>
            <a:ln w="5715">
              <a:solidFill>
                <a:srgbClr val="FF0000"/>
              </a:solidFill>
              <a:round/>
              <a:headEnd/>
              <a:tailEnd/>
            </a:ln>
          </p:spPr>
          <p:txBody>
            <a:bodyPr/>
            <a:lstStyle/>
            <a:p>
              <a:endParaRPr lang="ru-RU"/>
            </a:p>
          </p:txBody>
        </p:sp>
        <p:sp>
          <p:nvSpPr>
            <p:cNvPr id="59522" name="Freeform 56"/>
            <p:cNvSpPr>
              <a:spLocks/>
            </p:cNvSpPr>
            <p:nvPr/>
          </p:nvSpPr>
          <p:spPr bwMode="auto">
            <a:xfrm>
              <a:off x="2323" y="2385"/>
              <a:ext cx="16" cy="15"/>
            </a:xfrm>
            <a:custGeom>
              <a:avLst/>
              <a:gdLst>
                <a:gd name="T0" fmla="*/ 0 w 16"/>
                <a:gd name="T1" fmla="*/ 15 h 15"/>
                <a:gd name="T2" fmla="*/ 0 w 16"/>
                <a:gd name="T3" fmla="*/ 15 h 15"/>
                <a:gd name="T4" fmla="*/ 16 w 16"/>
                <a:gd name="T5" fmla="*/ 0 h 15"/>
                <a:gd name="T6" fmla="*/ 0 60000 65536"/>
                <a:gd name="T7" fmla="*/ 0 60000 65536"/>
                <a:gd name="T8" fmla="*/ 0 60000 65536"/>
                <a:gd name="T9" fmla="*/ 0 w 16"/>
                <a:gd name="T10" fmla="*/ 0 h 15"/>
                <a:gd name="T11" fmla="*/ 16 w 16"/>
                <a:gd name="T12" fmla="*/ 15 h 15"/>
              </a:gdLst>
              <a:ahLst/>
              <a:cxnLst>
                <a:cxn ang="T6">
                  <a:pos x="T0" y="T1"/>
                </a:cxn>
                <a:cxn ang="T7">
                  <a:pos x="T2" y="T3"/>
                </a:cxn>
                <a:cxn ang="T8">
                  <a:pos x="T4" y="T5"/>
                </a:cxn>
              </a:cxnLst>
              <a:rect l="T9" t="T10" r="T11" b="T12"/>
              <a:pathLst>
                <a:path w="16" h="15">
                  <a:moveTo>
                    <a:pt x="0" y="15"/>
                  </a:moveTo>
                  <a:lnTo>
                    <a:pt x="0" y="15"/>
                  </a:lnTo>
                  <a:lnTo>
                    <a:pt x="16" y="0"/>
                  </a:lnTo>
                </a:path>
              </a:pathLst>
            </a:custGeom>
            <a:noFill/>
            <a:ln w="5715">
              <a:solidFill>
                <a:srgbClr val="FF0000"/>
              </a:solidFill>
              <a:round/>
              <a:headEnd/>
              <a:tailEnd/>
            </a:ln>
          </p:spPr>
          <p:txBody>
            <a:bodyPr/>
            <a:lstStyle/>
            <a:p>
              <a:endParaRPr lang="ru-RU"/>
            </a:p>
          </p:txBody>
        </p:sp>
        <p:sp>
          <p:nvSpPr>
            <p:cNvPr id="59523" name="Freeform 57"/>
            <p:cNvSpPr>
              <a:spLocks/>
            </p:cNvSpPr>
            <p:nvPr/>
          </p:nvSpPr>
          <p:spPr bwMode="auto">
            <a:xfrm>
              <a:off x="2356" y="2354"/>
              <a:ext cx="15" cy="17"/>
            </a:xfrm>
            <a:custGeom>
              <a:avLst/>
              <a:gdLst>
                <a:gd name="T0" fmla="*/ 0 w 15"/>
                <a:gd name="T1" fmla="*/ 17 h 17"/>
                <a:gd name="T2" fmla="*/ 5 w 15"/>
                <a:gd name="T3" fmla="*/ 11 h 17"/>
                <a:gd name="T4" fmla="*/ 15 w 15"/>
                <a:gd name="T5" fmla="*/ 0 h 17"/>
                <a:gd name="T6" fmla="*/ 0 60000 65536"/>
                <a:gd name="T7" fmla="*/ 0 60000 65536"/>
                <a:gd name="T8" fmla="*/ 0 60000 65536"/>
                <a:gd name="T9" fmla="*/ 0 w 15"/>
                <a:gd name="T10" fmla="*/ 0 h 17"/>
                <a:gd name="T11" fmla="*/ 15 w 15"/>
                <a:gd name="T12" fmla="*/ 17 h 17"/>
              </a:gdLst>
              <a:ahLst/>
              <a:cxnLst>
                <a:cxn ang="T6">
                  <a:pos x="T0" y="T1"/>
                </a:cxn>
                <a:cxn ang="T7">
                  <a:pos x="T2" y="T3"/>
                </a:cxn>
                <a:cxn ang="T8">
                  <a:pos x="T4" y="T5"/>
                </a:cxn>
              </a:cxnLst>
              <a:rect l="T9" t="T10" r="T11" b="T12"/>
              <a:pathLst>
                <a:path w="15" h="17">
                  <a:moveTo>
                    <a:pt x="0" y="17"/>
                  </a:moveTo>
                  <a:lnTo>
                    <a:pt x="5" y="11"/>
                  </a:lnTo>
                  <a:lnTo>
                    <a:pt x="15" y="0"/>
                  </a:lnTo>
                </a:path>
              </a:pathLst>
            </a:custGeom>
            <a:noFill/>
            <a:ln w="5715">
              <a:solidFill>
                <a:srgbClr val="FF0000"/>
              </a:solidFill>
              <a:round/>
              <a:headEnd/>
              <a:tailEnd/>
            </a:ln>
          </p:spPr>
          <p:txBody>
            <a:bodyPr/>
            <a:lstStyle/>
            <a:p>
              <a:endParaRPr lang="ru-RU"/>
            </a:p>
          </p:txBody>
        </p:sp>
        <p:sp>
          <p:nvSpPr>
            <p:cNvPr id="59524" name="Freeform 58"/>
            <p:cNvSpPr>
              <a:spLocks/>
            </p:cNvSpPr>
            <p:nvPr/>
          </p:nvSpPr>
          <p:spPr bwMode="auto">
            <a:xfrm>
              <a:off x="2385" y="2321"/>
              <a:ext cx="13" cy="17"/>
            </a:xfrm>
            <a:custGeom>
              <a:avLst/>
              <a:gdLst>
                <a:gd name="T0" fmla="*/ 0 w 13"/>
                <a:gd name="T1" fmla="*/ 17 h 17"/>
                <a:gd name="T2" fmla="*/ 11 w 13"/>
                <a:gd name="T3" fmla="*/ 2 h 17"/>
                <a:gd name="T4" fmla="*/ 13 w 13"/>
                <a:gd name="T5" fmla="*/ 0 h 17"/>
                <a:gd name="T6" fmla="*/ 0 60000 65536"/>
                <a:gd name="T7" fmla="*/ 0 60000 65536"/>
                <a:gd name="T8" fmla="*/ 0 60000 65536"/>
                <a:gd name="T9" fmla="*/ 0 w 13"/>
                <a:gd name="T10" fmla="*/ 0 h 17"/>
                <a:gd name="T11" fmla="*/ 13 w 13"/>
                <a:gd name="T12" fmla="*/ 17 h 17"/>
              </a:gdLst>
              <a:ahLst/>
              <a:cxnLst>
                <a:cxn ang="T6">
                  <a:pos x="T0" y="T1"/>
                </a:cxn>
                <a:cxn ang="T7">
                  <a:pos x="T2" y="T3"/>
                </a:cxn>
                <a:cxn ang="T8">
                  <a:pos x="T4" y="T5"/>
                </a:cxn>
              </a:cxnLst>
              <a:rect l="T9" t="T10" r="T11" b="T12"/>
              <a:pathLst>
                <a:path w="13" h="17">
                  <a:moveTo>
                    <a:pt x="0" y="17"/>
                  </a:moveTo>
                  <a:lnTo>
                    <a:pt x="11" y="2"/>
                  </a:lnTo>
                  <a:lnTo>
                    <a:pt x="13" y="0"/>
                  </a:lnTo>
                </a:path>
              </a:pathLst>
            </a:custGeom>
            <a:noFill/>
            <a:ln w="5715">
              <a:solidFill>
                <a:srgbClr val="FF0000"/>
              </a:solidFill>
              <a:round/>
              <a:headEnd/>
              <a:tailEnd/>
            </a:ln>
          </p:spPr>
          <p:txBody>
            <a:bodyPr/>
            <a:lstStyle/>
            <a:p>
              <a:endParaRPr lang="ru-RU"/>
            </a:p>
          </p:txBody>
        </p:sp>
        <p:sp>
          <p:nvSpPr>
            <p:cNvPr id="59525" name="Line 59"/>
            <p:cNvSpPr>
              <a:spLocks noChangeShapeType="1"/>
            </p:cNvSpPr>
            <p:nvPr/>
          </p:nvSpPr>
          <p:spPr bwMode="auto">
            <a:xfrm flipV="1">
              <a:off x="2411" y="2283"/>
              <a:ext cx="11" cy="20"/>
            </a:xfrm>
            <a:prstGeom prst="line">
              <a:avLst/>
            </a:prstGeom>
            <a:noFill/>
            <a:ln w="5715">
              <a:solidFill>
                <a:srgbClr val="FF0000"/>
              </a:solidFill>
              <a:round/>
              <a:headEnd/>
              <a:tailEnd/>
            </a:ln>
          </p:spPr>
          <p:txBody>
            <a:bodyPr/>
            <a:lstStyle/>
            <a:p>
              <a:endParaRPr lang="ru-RU"/>
            </a:p>
          </p:txBody>
        </p:sp>
        <p:sp>
          <p:nvSpPr>
            <p:cNvPr id="59526" name="Freeform 60"/>
            <p:cNvSpPr>
              <a:spLocks/>
            </p:cNvSpPr>
            <p:nvPr/>
          </p:nvSpPr>
          <p:spPr bwMode="auto">
            <a:xfrm>
              <a:off x="2431" y="2244"/>
              <a:ext cx="9" cy="20"/>
            </a:xfrm>
            <a:custGeom>
              <a:avLst/>
              <a:gdLst>
                <a:gd name="T0" fmla="*/ 0 w 9"/>
                <a:gd name="T1" fmla="*/ 20 h 20"/>
                <a:gd name="T2" fmla="*/ 6 w 9"/>
                <a:gd name="T3" fmla="*/ 11 h 20"/>
                <a:gd name="T4" fmla="*/ 9 w 9"/>
                <a:gd name="T5" fmla="*/ 0 h 20"/>
                <a:gd name="T6" fmla="*/ 0 60000 65536"/>
                <a:gd name="T7" fmla="*/ 0 60000 65536"/>
                <a:gd name="T8" fmla="*/ 0 60000 65536"/>
                <a:gd name="T9" fmla="*/ 0 w 9"/>
                <a:gd name="T10" fmla="*/ 0 h 20"/>
                <a:gd name="T11" fmla="*/ 9 w 9"/>
                <a:gd name="T12" fmla="*/ 20 h 20"/>
              </a:gdLst>
              <a:ahLst/>
              <a:cxnLst>
                <a:cxn ang="T6">
                  <a:pos x="T0" y="T1"/>
                </a:cxn>
                <a:cxn ang="T7">
                  <a:pos x="T2" y="T3"/>
                </a:cxn>
                <a:cxn ang="T8">
                  <a:pos x="T4" y="T5"/>
                </a:cxn>
              </a:cxnLst>
              <a:rect l="T9" t="T10" r="T11" b="T12"/>
              <a:pathLst>
                <a:path w="9" h="20">
                  <a:moveTo>
                    <a:pt x="0" y="20"/>
                  </a:moveTo>
                  <a:lnTo>
                    <a:pt x="6" y="11"/>
                  </a:lnTo>
                  <a:lnTo>
                    <a:pt x="9" y="0"/>
                  </a:lnTo>
                </a:path>
              </a:pathLst>
            </a:custGeom>
            <a:noFill/>
            <a:ln w="5715">
              <a:solidFill>
                <a:srgbClr val="FF0000"/>
              </a:solidFill>
              <a:round/>
              <a:headEnd/>
              <a:tailEnd/>
            </a:ln>
          </p:spPr>
          <p:txBody>
            <a:bodyPr/>
            <a:lstStyle/>
            <a:p>
              <a:endParaRPr lang="ru-RU"/>
            </a:p>
          </p:txBody>
        </p:sp>
        <p:sp>
          <p:nvSpPr>
            <p:cNvPr id="59527" name="Freeform 61"/>
            <p:cNvSpPr>
              <a:spLocks/>
            </p:cNvSpPr>
            <p:nvPr/>
          </p:nvSpPr>
          <p:spPr bwMode="auto">
            <a:xfrm>
              <a:off x="2449" y="2202"/>
              <a:ext cx="8" cy="22"/>
            </a:xfrm>
            <a:custGeom>
              <a:avLst/>
              <a:gdLst>
                <a:gd name="T0" fmla="*/ 0 w 8"/>
                <a:gd name="T1" fmla="*/ 22 h 22"/>
                <a:gd name="T2" fmla="*/ 6 w 8"/>
                <a:gd name="T3" fmla="*/ 6 h 22"/>
                <a:gd name="T4" fmla="*/ 8 w 8"/>
                <a:gd name="T5" fmla="*/ 0 h 22"/>
                <a:gd name="T6" fmla="*/ 0 60000 65536"/>
                <a:gd name="T7" fmla="*/ 0 60000 65536"/>
                <a:gd name="T8" fmla="*/ 0 60000 65536"/>
                <a:gd name="T9" fmla="*/ 0 w 8"/>
                <a:gd name="T10" fmla="*/ 0 h 22"/>
                <a:gd name="T11" fmla="*/ 8 w 8"/>
                <a:gd name="T12" fmla="*/ 22 h 22"/>
              </a:gdLst>
              <a:ahLst/>
              <a:cxnLst>
                <a:cxn ang="T6">
                  <a:pos x="T0" y="T1"/>
                </a:cxn>
                <a:cxn ang="T7">
                  <a:pos x="T2" y="T3"/>
                </a:cxn>
                <a:cxn ang="T8">
                  <a:pos x="T4" y="T5"/>
                </a:cxn>
              </a:cxnLst>
              <a:rect l="T9" t="T10" r="T11" b="T12"/>
              <a:pathLst>
                <a:path w="8" h="22">
                  <a:moveTo>
                    <a:pt x="0" y="22"/>
                  </a:moveTo>
                  <a:lnTo>
                    <a:pt x="6" y="6"/>
                  </a:lnTo>
                  <a:lnTo>
                    <a:pt x="8" y="0"/>
                  </a:lnTo>
                </a:path>
              </a:pathLst>
            </a:custGeom>
            <a:noFill/>
            <a:ln w="5715">
              <a:solidFill>
                <a:srgbClr val="FF0000"/>
              </a:solidFill>
              <a:round/>
              <a:headEnd/>
              <a:tailEnd/>
            </a:ln>
          </p:spPr>
          <p:txBody>
            <a:bodyPr/>
            <a:lstStyle/>
            <a:p>
              <a:endParaRPr lang="ru-RU"/>
            </a:p>
          </p:txBody>
        </p:sp>
        <p:sp>
          <p:nvSpPr>
            <p:cNvPr id="59528" name="Line 62"/>
            <p:cNvSpPr>
              <a:spLocks noChangeShapeType="1"/>
            </p:cNvSpPr>
            <p:nvPr/>
          </p:nvSpPr>
          <p:spPr bwMode="auto">
            <a:xfrm flipV="1">
              <a:off x="2462" y="2160"/>
              <a:ext cx="6" cy="22"/>
            </a:xfrm>
            <a:prstGeom prst="line">
              <a:avLst/>
            </a:prstGeom>
            <a:noFill/>
            <a:ln w="5715">
              <a:solidFill>
                <a:srgbClr val="FF0000"/>
              </a:solidFill>
              <a:round/>
              <a:headEnd/>
              <a:tailEnd/>
            </a:ln>
          </p:spPr>
          <p:txBody>
            <a:bodyPr/>
            <a:lstStyle/>
            <a:p>
              <a:endParaRPr lang="ru-RU"/>
            </a:p>
          </p:txBody>
        </p:sp>
        <p:sp>
          <p:nvSpPr>
            <p:cNvPr id="59529" name="Freeform 63"/>
            <p:cNvSpPr>
              <a:spLocks/>
            </p:cNvSpPr>
            <p:nvPr/>
          </p:nvSpPr>
          <p:spPr bwMode="auto">
            <a:xfrm>
              <a:off x="2471" y="2118"/>
              <a:ext cx="2" cy="20"/>
            </a:xfrm>
            <a:custGeom>
              <a:avLst/>
              <a:gdLst>
                <a:gd name="T0" fmla="*/ 0 w 2"/>
                <a:gd name="T1" fmla="*/ 20 h 20"/>
                <a:gd name="T2" fmla="*/ 2 w 2"/>
                <a:gd name="T3" fmla="*/ 13 h 20"/>
                <a:gd name="T4" fmla="*/ 2 w 2"/>
                <a:gd name="T5" fmla="*/ 0 h 20"/>
                <a:gd name="T6" fmla="*/ 0 60000 65536"/>
                <a:gd name="T7" fmla="*/ 0 60000 65536"/>
                <a:gd name="T8" fmla="*/ 0 60000 65536"/>
                <a:gd name="T9" fmla="*/ 0 w 2"/>
                <a:gd name="T10" fmla="*/ 0 h 20"/>
                <a:gd name="T11" fmla="*/ 2 w 2"/>
                <a:gd name="T12" fmla="*/ 20 h 20"/>
              </a:gdLst>
              <a:ahLst/>
              <a:cxnLst>
                <a:cxn ang="T6">
                  <a:pos x="T0" y="T1"/>
                </a:cxn>
                <a:cxn ang="T7">
                  <a:pos x="T2" y="T3"/>
                </a:cxn>
                <a:cxn ang="T8">
                  <a:pos x="T4" y="T5"/>
                </a:cxn>
              </a:cxnLst>
              <a:rect l="T9" t="T10" r="T11" b="T12"/>
              <a:pathLst>
                <a:path w="2" h="20">
                  <a:moveTo>
                    <a:pt x="0" y="20"/>
                  </a:moveTo>
                  <a:lnTo>
                    <a:pt x="2" y="13"/>
                  </a:lnTo>
                  <a:lnTo>
                    <a:pt x="2" y="0"/>
                  </a:lnTo>
                </a:path>
              </a:pathLst>
            </a:custGeom>
            <a:noFill/>
            <a:ln w="5715">
              <a:solidFill>
                <a:srgbClr val="FF0000"/>
              </a:solidFill>
              <a:round/>
              <a:headEnd/>
              <a:tailEnd/>
            </a:ln>
          </p:spPr>
          <p:txBody>
            <a:bodyPr/>
            <a:lstStyle/>
            <a:p>
              <a:endParaRPr lang="ru-RU"/>
            </a:p>
          </p:txBody>
        </p:sp>
        <p:sp>
          <p:nvSpPr>
            <p:cNvPr id="59530" name="Line 64"/>
            <p:cNvSpPr>
              <a:spLocks noChangeShapeType="1"/>
            </p:cNvSpPr>
            <p:nvPr/>
          </p:nvSpPr>
          <p:spPr bwMode="auto">
            <a:xfrm flipV="1">
              <a:off x="2475" y="2078"/>
              <a:ext cx="2" cy="18"/>
            </a:xfrm>
            <a:prstGeom prst="line">
              <a:avLst/>
            </a:prstGeom>
            <a:noFill/>
            <a:ln w="5715">
              <a:solidFill>
                <a:srgbClr val="FF0000"/>
              </a:solidFill>
              <a:round/>
              <a:headEnd/>
              <a:tailEnd/>
            </a:ln>
          </p:spPr>
          <p:txBody>
            <a:bodyPr/>
            <a:lstStyle/>
            <a:p>
              <a:endParaRPr lang="ru-RU"/>
            </a:p>
          </p:txBody>
        </p:sp>
        <p:sp>
          <p:nvSpPr>
            <p:cNvPr id="59531" name="Freeform 65"/>
            <p:cNvSpPr>
              <a:spLocks/>
            </p:cNvSpPr>
            <p:nvPr/>
          </p:nvSpPr>
          <p:spPr bwMode="auto">
            <a:xfrm>
              <a:off x="1183" y="2114"/>
              <a:ext cx="858" cy="858"/>
            </a:xfrm>
            <a:custGeom>
              <a:avLst/>
              <a:gdLst>
                <a:gd name="T0" fmla="*/ 858 w 858"/>
                <a:gd name="T1" fmla="*/ 26 h 858"/>
                <a:gd name="T2" fmla="*/ 832 w 858"/>
                <a:gd name="T3" fmla="*/ 0 h 858"/>
                <a:gd name="T4" fmla="*/ 0 w 858"/>
                <a:gd name="T5" fmla="*/ 832 h 858"/>
                <a:gd name="T6" fmla="*/ 26 w 858"/>
                <a:gd name="T7" fmla="*/ 858 h 858"/>
                <a:gd name="T8" fmla="*/ 858 w 858"/>
                <a:gd name="T9" fmla="*/ 26 h 858"/>
                <a:gd name="T10" fmla="*/ 0 60000 65536"/>
                <a:gd name="T11" fmla="*/ 0 60000 65536"/>
                <a:gd name="T12" fmla="*/ 0 60000 65536"/>
                <a:gd name="T13" fmla="*/ 0 60000 65536"/>
                <a:gd name="T14" fmla="*/ 0 60000 65536"/>
                <a:gd name="T15" fmla="*/ 0 w 858"/>
                <a:gd name="T16" fmla="*/ 0 h 858"/>
                <a:gd name="T17" fmla="*/ 858 w 858"/>
                <a:gd name="T18" fmla="*/ 858 h 858"/>
              </a:gdLst>
              <a:ahLst/>
              <a:cxnLst>
                <a:cxn ang="T10">
                  <a:pos x="T0" y="T1"/>
                </a:cxn>
                <a:cxn ang="T11">
                  <a:pos x="T2" y="T3"/>
                </a:cxn>
                <a:cxn ang="T12">
                  <a:pos x="T4" y="T5"/>
                </a:cxn>
                <a:cxn ang="T13">
                  <a:pos x="T6" y="T7"/>
                </a:cxn>
                <a:cxn ang="T14">
                  <a:pos x="T8" y="T9"/>
                </a:cxn>
              </a:cxnLst>
              <a:rect l="T15" t="T16" r="T17" b="T18"/>
              <a:pathLst>
                <a:path w="858" h="858">
                  <a:moveTo>
                    <a:pt x="858" y="26"/>
                  </a:moveTo>
                  <a:lnTo>
                    <a:pt x="832" y="0"/>
                  </a:lnTo>
                  <a:lnTo>
                    <a:pt x="0" y="832"/>
                  </a:lnTo>
                  <a:lnTo>
                    <a:pt x="26" y="858"/>
                  </a:lnTo>
                  <a:lnTo>
                    <a:pt x="858" y="26"/>
                  </a:lnTo>
                  <a:close/>
                </a:path>
              </a:pathLst>
            </a:custGeom>
            <a:solidFill>
              <a:srgbClr val="000000"/>
            </a:solidFill>
            <a:ln w="0">
              <a:solidFill>
                <a:srgbClr val="000000"/>
              </a:solidFill>
              <a:round/>
              <a:headEnd/>
              <a:tailEnd/>
            </a:ln>
          </p:spPr>
          <p:txBody>
            <a:bodyPr/>
            <a:lstStyle/>
            <a:p>
              <a:endParaRPr lang="ru-RU"/>
            </a:p>
          </p:txBody>
        </p:sp>
        <p:sp>
          <p:nvSpPr>
            <p:cNvPr id="59532" name="Freeform 66"/>
            <p:cNvSpPr>
              <a:spLocks noEditPoints="1"/>
            </p:cNvSpPr>
            <p:nvPr/>
          </p:nvSpPr>
          <p:spPr bwMode="auto">
            <a:xfrm>
              <a:off x="1171" y="2884"/>
              <a:ext cx="100" cy="100"/>
            </a:xfrm>
            <a:custGeom>
              <a:avLst/>
              <a:gdLst>
                <a:gd name="T0" fmla="*/ 100 w 100"/>
                <a:gd name="T1" fmla="*/ 75 h 100"/>
                <a:gd name="T2" fmla="*/ 93 w 100"/>
                <a:gd name="T3" fmla="*/ 38 h 100"/>
                <a:gd name="T4" fmla="*/ 22 w 100"/>
                <a:gd name="T5" fmla="*/ 56 h 100"/>
                <a:gd name="T6" fmla="*/ 29 w 100"/>
                <a:gd name="T7" fmla="*/ 93 h 100"/>
                <a:gd name="T8" fmla="*/ 100 w 100"/>
                <a:gd name="T9" fmla="*/ 75 h 100"/>
                <a:gd name="T10" fmla="*/ 7 w 100"/>
                <a:gd name="T11" fmla="*/ 71 h 100"/>
                <a:gd name="T12" fmla="*/ 44 w 100"/>
                <a:gd name="T13" fmla="*/ 78 h 100"/>
                <a:gd name="T14" fmla="*/ 62 w 100"/>
                <a:gd name="T15" fmla="*/ 7 h 100"/>
                <a:gd name="T16" fmla="*/ 25 w 100"/>
                <a:gd name="T17" fmla="*/ 0 h 100"/>
                <a:gd name="T18" fmla="*/ 7 w 100"/>
                <a:gd name="T19" fmla="*/ 71 h 100"/>
                <a:gd name="T20" fmla="*/ 0 w 100"/>
                <a:gd name="T21" fmla="*/ 100 h 100"/>
                <a:gd name="T22" fmla="*/ 7 w 100"/>
                <a:gd name="T23" fmla="*/ 71 h 100"/>
                <a:gd name="T24" fmla="*/ 25 w 100"/>
                <a:gd name="T25" fmla="*/ 75 h 100"/>
                <a:gd name="T26" fmla="*/ 29 w 100"/>
                <a:gd name="T27" fmla="*/ 93 h 100"/>
                <a:gd name="T28" fmla="*/ 0 w 100"/>
                <a:gd name="T29" fmla="*/ 100 h 1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0"/>
                <a:gd name="T46" fmla="*/ 0 h 100"/>
                <a:gd name="T47" fmla="*/ 100 w 100"/>
                <a:gd name="T48" fmla="*/ 100 h 1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0" h="100">
                  <a:moveTo>
                    <a:pt x="100" y="75"/>
                  </a:moveTo>
                  <a:lnTo>
                    <a:pt x="93" y="38"/>
                  </a:lnTo>
                  <a:lnTo>
                    <a:pt x="22" y="56"/>
                  </a:lnTo>
                  <a:lnTo>
                    <a:pt x="29" y="93"/>
                  </a:lnTo>
                  <a:lnTo>
                    <a:pt x="100" y="75"/>
                  </a:lnTo>
                  <a:close/>
                  <a:moveTo>
                    <a:pt x="7" y="71"/>
                  </a:moveTo>
                  <a:lnTo>
                    <a:pt x="44" y="78"/>
                  </a:lnTo>
                  <a:lnTo>
                    <a:pt x="62" y="7"/>
                  </a:lnTo>
                  <a:lnTo>
                    <a:pt x="25" y="0"/>
                  </a:lnTo>
                  <a:lnTo>
                    <a:pt x="7" y="71"/>
                  </a:lnTo>
                  <a:close/>
                  <a:moveTo>
                    <a:pt x="0" y="100"/>
                  </a:moveTo>
                  <a:lnTo>
                    <a:pt x="7" y="71"/>
                  </a:lnTo>
                  <a:lnTo>
                    <a:pt x="25" y="75"/>
                  </a:lnTo>
                  <a:lnTo>
                    <a:pt x="29" y="93"/>
                  </a:lnTo>
                  <a:lnTo>
                    <a:pt x="0" y="100"/>
                  </a:lnTo>
                  <a:close/>
                </a:path>
              </a:pathLst>
            </a:custGeom>
            <a:solidFill>
              <a:srgbClr val="000000"/>
            </a:solidFill>
            <a:ln w="0">
              <a:solidFill>
                <a:srgbClr val="000000"/>
              </a:solidFill>
              <a:round/>
              <a:headEnd/>
              <a:tailEnd/>
            </a:ln>
          </p:spPr>
          <p:txBody>
            <a:bodyPr/>
            <a:lstStyle/>
            <a:p>
              <a:endParaRPr lang="ru-RU"/>
            </a:p>
          </p:txBody>
        </p:sp>
        <p:sp>
          <p:nvSpPr>
            <p:cNvPr id="59533" name="Freeform 67"/>
            <p:cNvSpPr>
              <a:spLocks/>
            </p:cNvSpPr>
            <p:nvPr/>
          </p:nvSpPr>
          <p:spPr bwMode="auto">
            <a:xfrm>
              <a:off x="1213" y="3149"/>
              <a:ext cx="104" cy="103"/>
            </a:xfrm>
            <a:custGeom>
              <a:avLst/>
              <a:gdLst>
                <a:gd name="T0" fmla="*/ 104 w 104"/>
                <a:gd name="T1" fmla="*/ 0 h 103"/>
                <a:gd name="T2" fmla="*/ 104 w 104"/>
                <a:gd name="T3" fmla="*/ 19 h 103"/>
                <a:gd name="T4" fmla="*/ 82 w 104"/>
                <a:gd name="T5" fmla="*/ 19 h 103"/>
                <a:gd name="T6" fmla="*/ 80 w 104"/>
                <a:gd name="T7" fmla="*/ 42 h 103"/>
                <a:gd name="T8" fmla="*/ 79 w 104"/>
                <a:gd name="T9" fmla="*/ 64 h 103"/>
                <a:gd name="T10" fmla="*/ 79 w 104"/>
                <a:gd name="T11" fmla="*/ 72 h 103"/>
                <a:gd name="T12" fmla="*/ 80 w 104"/>
                <a:gd name="T13" fmla="*/ 77 h 103"/>
                <a:gd name="T14" fmla="*/ 82 w 104"/>
                <a:gd name="T15" fmla="*/ 81 h 103"/>
                <a:gd name="T16" fmla="*/ 86 w 104"/>
                <a:gd name="T17" fmla="*/ 84 h 103"/>
                <a:gd name="T18" fmla="*/ 90 w 104"/>
                <a:gd name="T19" fmla="*/ 84 h 103"/>
                <a:gd name="T20" fmla="*/ 93 w 104"/>
                <a:gd name="T21" fmla="*/ 84 h 103"/>
                <a:gd name="T22" fmla="*/ 97 w 104"/>
                <a:gd name="T23" fmla="*/ 81 h 103"/>
                <a:gd name="T24" fmla="*/ 99 w 104"/>
                <a:gd name="T25" fmla="*/ 77 h 103"/>
                <a:gd name="T26" fmla="*/ 101 w 104"/>
                <a:gd name="T27" fmla="*/ 72 h 103"/>
                <a:gd name="T28" fmla="*/ 104 w 104"/>
                <a:gd name="T29" fmla="*/ 72 h 103"/>
                <a:gd name="T30" fmla="*/ 102 w 104"/>
                <a:gd name="T31" fmla="*/ 83 h 103"/>
                <a:gd name="T32" fmla="*/ 101 w 104"/>
                <a:gd name="T33" fmla="*/ 90 h 103"/>
                <a:gd name="T34" fmla="*/ 97 w 104"/>
                <a:gd name="T35" fmla="*/ 95 h 103"/>
                <a:gd name="T36" fmla="*/ 93 w 104"/>
                <a:gd name="T37" fmla="*/ 99 h 103"/>
                <a:gd name="T38" fmla="*/ 88 w 104"/>
                <a:gd name="T39" fmla="*/ 103 h 103"/>
                <a:gd name="T40" fmla="*/ 84 w 104"/>
                <a:gd name="T41" fmla="*/ 103 h 103"/>
                <a:gd name="T42" fmla="*/ 79 w 104"/>
                <a:gd name="T43" fmla="*/ 103 h 103"/>
                <a:gd name="T44" fmla="*/ 75 w 104"/>
                <a:gd name="T45" fmla="*/ 99 h 103"/>
                <a:gd name="T46" fmla="*/ 71 w 104"/>
                <a:gd name="T47" fmla="*/ 95 h 103"/>
                <a:gd name="T48" fmla="*/ 68 w 104"/>
                <a:gd name="T49" fmla="*/ 92 h 103"/>
                <a:gd name="T50" fmla="*/ 66 w 104"/>
                <a:gd name="T51" fmla="*/ 84 h 103"/>
                <a:gd name="T52" fmla="*/ 66 w 104"/>
                <a:gd name="T53" fmla="*/ 77 h 103"/>
                <a:gd name="T54" fmla="*/ 66 w 104"/>
                <a:gd name="T55" fmla="*/ 68 h 103"/>
                <a:gd name="T56" fmla="*/ 66 w 104"/>
                <a:gd name="T57" fmla="*/ 50 h 103"/>
                <a:gd name="T58" fmla="*/ 68 w 104"/>
                <a:gd name="T59" fmla="*/ 19 h 103"/>
                <a:gd name="T60" fmla="*/ 42 w 104"/>
                <a:gd name="T61" fmla="*/ 19 h 103"/>
                <a:gd name="T62" fmla="*/ 40 w 104"/>
                <a:gd name="T63" fmla="*/ 52 h 103"/>
                <a:gd name="T64" fmla="*/ 38 w 104"/>
                <a:gd name="T65" fmla="*/ 74 h 103"/>
                <a:gd name="T66" fmla="*/ 35 w 104"/>
                <a:gd name="T67" fmla="*/ 88 h 103"/>
                <a:gd name="T68" fmla="*/ 31 w 104"/>
                <a:gd name="T69" fmla="*/ 95 h 103"/>
                <a:gd name="T70" fmla="*/ 29 w 104"/>
                <a:gd name="T71" fmla="*/ 99 h 103"/>
                <a:gd name="T72" fmla="*/ 25 w 104"/>
                <a:gd name="T73" fmla="*/ 103 h 103"/>
                <a:gd name="T74" fmla="*/ 22 w 104"/>
                <a:gd name="T75" fmla="*/ 103 h 103"/>
                <a:gd name="T76" fmla="*/ 18 w 104"/>
                <a:gd name="T77" fmla="*/ 103 h 103"/>
                <a:gd name="T78" fmla="*/ 14 w 104"/>
                <a:gd name="T79" fmla="*/ 101 h 103"/>
                <a:gd name="T80" fmla="*/ 13 w 104"/>
                <a:gd name="T81" fmla="*/ 97 h 103"/>
                <a:gd name="T82" fmla="*/ 13 w 104"/>
                <a:gd name="T83" fmla="*/ 94 h 103"/>
                <a:gd name="T84" fmla="*/ 13 w 104"/>
                <a:gd name="T85" fmla="*/ 92 h 103"/>
                <a:gd name="T86" fmla="*/ 13 w 104"/>
                <a:gd name="T87" fmla="*/ 90 h 103"/>
                <a:gd name="T88" fmla="*/ 14 w 104"/>
                <a:gd name="T89" fmla="*/ 86 h 103"/>
                <a:gd name="T90" fmla="*/ 18 w 104"/>
                <a:gd name="T91" fmla="*/ 81 h 103"/>
                <a:gd name="T92" fmla="*/ 24 w 104"/>
                <a:gd name="T93" fmla="*/ 72 h 103"/>
                <a:gd name="T94" fmla="*/ 27 w 104"/>
                <a:gd name="T95" fmla="*/ 63 h 103"/>
                <a:gd name="T96" fmla="*/ 31 w 104"/>
                <a:gd name="T97" fmla="*/ 44 h 103"/>
                <a:gd name="T98" fmla="*/ 33 w 104"/>
                <a:gd name="T99" fmla="*/ 19 h 103"/>
                <a:gd name="T100" fmla="*/ 27 w 104"/>
                <a:gd name="T101" fmla="*/ 19 h 103"/>
                <a:gd name="T102" fmla="*/ 20 w 104"/>
                <a:gd name="T103" fmla="*/ 19 h 103"/>
                <a:gd name="T104" fmla="*/ 14 w 104"/>
                <a:gd name="T105" fmla="*/ 20 h 103"/>
                <a:gd name="T106" fmla="*/ 9 w 104"/>
                <a:gd name="T107" fmla="*/ 26 h 103"/>
                <a:gd name="T108" fmla="*/ 3 w 104"/>
                <a:gd name="T109" fmla="*/ 31 h 103"/>
                <a:gd name="T110" fmla="*/ 0 w 104"/>
                <a:gd name="T111" fmla="*/ 31 h 103"/>
                <a:gd name="T112" fmla="*/ 3 w 104"/>
                <a:gd name="T113" fmla="*/ 20 h 103"/>
                <a:gd name="T114" fmla="*/ 7 w 104"/>
                <a:gd name="T115" fmla="*/ 11 h 103"/>
                <a:gd name="T116" fmla="*/ 13 w 104"/>
                <a:gd name="T117" fmla="*/ 6 h 103"/>
                <a:gd name="T118" fmla="*/ 18 w 104"/>
                <a:gd name="T119" fmla="*/ 2 h 103"/>
                <a:gd name="T120" fmla="*/ 24 w 104"/>
                <a:gd name="T121" fmla="*/ 0 h 103"/>
                <a:gd name="T122" fmla="*/ 29 w 104"/>
                <a:gd name="T123" fmla="*/ 0 h 103"/>
                <a:gd name="T124" fmla="*/ 104 w 104"/>
                <a:gd name="T125" fmla="*/ 0 h 10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4"/>
                <a:gd name="T190" fmla="*/ 0 h 103"/>
                <a:gd name="T191" fmla="*/ 104 w 104"/>
                <a:gd name="T192" fmla="*/ 103 h 10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4" h="103">
                  <a:moveTo>
                    <a:pt x="104" y="0"/>
                  </a:moveTo>
                  <a:lnTo>
                    <a:pt x="104" y="19"/>
                  </a:lnTo>
                  <a:lnTo>
                    <a:pt x="82" y="19"/>
                  </a:lnTo>
                  <a:lnTo>
                    <a:pt x="80" y="42"/>
                  </a:lnTo>
                  <a:lnTo>
                    <a:pt x="79" y="64"/>
                  </a:lnTo>
                  <a:lnTo>
                    <a:pt x="79" y="72"/>
                  </a:lnTo>
                  <a:lnTo>
                    <a:pt x="80" y="77"/>
                  </a:lnTo>
                  <a:lnTo>
                    <a:pt x="82" y="81"/>
                  </a:lnTo>
                  <a:lnTo>
                    <a:pt x="86" y="84"/>
                  </a:lnTo>
                  <a:lnTo>
                    <a:pt x="90" y="84"/>
                  </a:lnTo>
                  <a:lnTo>
                    <a:pt x="93" y="84"/>
                  </a:lnTo>
                  <a:lnTo>
                    <a:pt x="97" y="81"/>
                  </a:lnTo>
                  <a:lnTo>
                    <a:pt x="99" y="77"/>
                  </a:lnTo>
                  <a:lnTo>
                    <a:pt x="101" y="72"/>
                  </a:lnTo>
                  <a:lnTo>
                    <a:pt x="104" y="72"/>
                  </a:lnTo>
                  <a:lnTo>
                    <a:pt x="102" y="83"/>
                  </a:lnTo>
                  <a:lnTo>
                    <a:pt x="101" y="90"/>
                  </a:lnTo>
                  <a:lnTo>
                    <a:pt x="97" y="95"/>
                  </a:lnTo>
                  <a:lnTo>
                    <a:pt x="93" y="99"/>
                  </a:lnTo>
                  <a:lnTo>
                    <a:pt x="88" y="103"/>
                  </a:lnTo>
                  <a:lnTo>
                    <a:pt x="84" y="103"/>
                  </a:lnTo>
                  <a:lnTo>
                    <a:pt x="79" y="103"/>
                  </a:lnTo>
                  <a:lnTo>
                    <a:pt x="75" y="99"/>
                  </a:lnTo>
                  <a:lnTo>
                    <a:pt x="71" y="95"/>
                  </a:lnTo>
                  <a:lnTo>
                    <a:pt x="68" y="92"/>
                  </a:lnTo>
                  <a:lnTo>
                    <a:pt x="66" y="84"/>
                  </a:lnTo>
                  <a:lnTo>
                    <a:pt x="66" y="77"/>
                  </a:lnTo>
                  <a:lnTo>
                    <a:pt x="66" y="68"/>
                  </a:lnTo>
                  <a:lnTo>
                    <a:pt x="66" y="50"/>
                  </a:lnTo>
                  <a:lnTo>
                    <a:pt x="68" y="19"/>
                  </a:lnTo>
                  <a:lnTo>
                    <a:pt x="42" y="19"/>
                  </a:lnTo>
                  <a:lnTo>
                    <a:pt x="40" y="52"/>
                  </a:lnTo>
                  <a:lnTo>
                    <a:pt x="38" y="74"/>
                  </a:lnTo>
                  <a:lnTo>
                    <a:pt x="35" y="88"/>
                  </a:lnTo>
                  <a:lnTo>
                    <a:pt x="31" y="95"/>
                  </a:lnTo>
                  <a:lnTo>
                    <a:pt x="29" y="99"/>
                  </a:lnTo>
                  <a:lnTo>
                    <a:pt x="25" y="103"/>
                  </a:lnTo>
                  <a:lnTo>
                    <a:pt x="22" y="103"/>
                  </a:lnTo>
                  <a:lnTo>
                    <a:pt x="18" y="103"/>
                  </a:lnTo>
                  <a:lnTo>
                    <a:pt x="14" y="101"/>
                  </a:lnTo>
                  <a:lnTo>
                    <a:pt x="13" y="97"/>
                  </a:lnTo>
                  <a:lnTo>
                    <a:pt x="13" y="94"/>
                  </a:lnTo>
                  <a:lnTo>
                    <a:pt x="13" y="92"/>
                  </a:lnTo>
                  <a:lnTo>
                    <a:pt x="13" y="90"/>
                  </a:lnTo>
                  <a:lnTo>
                    <a:pt x="14" y="86"/>
                  </a:lnTo>
                  <a:lnTo>
                    <a:pt x="18" y="81"/>
                  </a:lnTo>
                  <a:lnTo>
                    <a:pt x="24" y="72"/>
                  </a:lnTo>
                  <a:lnTo>
                    <a:pt x="27" y="63"/>
                  </a:lnTo>
                  <a:lnTo>
                    <a:pt x="31" y="44"/>
                  </a:lnTo>
                  <a:lnTo>
                    <a:pt x="33" y="19"/>
                  </a:lnTo>
                  <a:lnTo>
                    <a:pt x="27" y="19"/>
                  </a:lnTo>
                  <a:lnTo>
                    <a:pt x="20" y="19"/>
                  </a:lnTo>
                  <a:lnTo>
                    <a:pt x="14" y="20"/>
                  </a:lnTo>
                  <a:lnTo>
                    <a:pt x="9" y="26"/>
                  </a:lnTo>
                  <a:lnTo>
                    <a:pt x="3" y="31"/>
                  </a:lnTo>
                  <a:lnTo>
                    <a:pt x="0" y="31"/>
                  </a:lnTo>
                  <a:lnTo>
                    <a:pt x="3" y="20"/>
                  </a:lnTo>
                  <a:lnTo>
                    <a:pt x="7" y="11"/>
                  </a:lnTo>
                  <a:lnTo>
                    <a:pt x="13" y="6"/>
                  </a:lnTo>
                  <a:lnTo>
                    <a:pt x="18" y="2"/>
                  </a:lnTo>
                  <a:lnTo>
                    <a:pt x="24" y="0"/>
                  </a:lnTo>
                  <a:lnTo>
                    <a:pt x="29" y="0"/>
                  </a:lnTo>
                  <a:lnTo>
                    <a:pt x="104" y="0"/>
                  </a:lnTo>
                  <a:close/>
                </a:path>
              </a:pathLst>
            </a:custGeom>
            <a:solidFill>
              <a:srgbClr val="000000"/>
            </a:solidFill>
            <a:ln w="0">
              <a:solidFill>
                <a:srgbClr val="000000"/>
              </a:solidFill>
              <a:round/>
              <a:headEnd/>
              <a:tailEnd/>
            </a:ln>
          </p:spPr>
          <p:txBody>
            <a:bodyPr/>
            <a:lstStyle/>
            <a:p>
              <a:endParaRPr lang="ru-RU"/>
            </a:p>
          </p:txBody>
        </p:sp>
        <p:sp>
          <p:nvSpPr>
            <p:cNvPr id="59534" name="Freeform 68"/>
            <p:cNvSpPr>
              <a:spLocks noEditPoints="1"/>
            </p:cNvSpPr>
            <p:nvPr/>
          </p:nvSpPr>
          <p:spPr bwMode="auto">
            <a:xfrm>
              <a:off x="1330" y="3036"/>
              <a:ext cx="64" cy="106"/>
            </a:xfrm>
            <a:custGeom>
              <a:avLst/>
              <a:gdLst>
                <a:gd name="T0" fmla="*/ 0 w 64"/>
                <a:gd name="T1" fmla="*/ 53 h 106"/>
                <a:gd name="T2" fmla="*/ 2 w 64"/>
                <a:gd name="T3" fmla="*/ 38 h 106"/>
                <a:gd name="T4" fmla="*/ 6 w 64"/>
                <a:gd name="T5" fmla="*/ 23 h 106"/>
                <a:gd name="T6" fmla="*/ 9 w 64"/>
                <a:gd name="T7" fmla="*/ 16 h 106"/>
                <a:gd name="T8" fmla="*/ 15 w 64"/>
                <a:gd name="T9" fmla="*/ 9 h 106"/>
                <a:gd name="T10" fmla="*/ 18 w 64"/>
                <a:gd name="T11" fmla="*/ 5 h 106"/>
                <a:gd name="T12" fmla="*/ 26 w 64"/>
                <a:gd name="T13" fmla="*/ 1 h 106"/>
                <a:gd name="T14" fmla="*/ 33 w 64"/>
                <a:gd name="T15" fmla="*/ 0 h 106"/>
                <a:gd name="T16" fmla="*/ 40 w 64"/>
                <a:gd name="T17" fmla="*/ 1 h 106"/>
                <a:gd name="T18" fmla="*/ 48 w 64"/>
                <a:gd name="T19" fmla="*/ 5 h 106"/>
                <a:gd name="T20" fmla="*/ 53 w 64"/>
                <a:gd name="T21" fmla="*/ 12 h 106"/>
                <a:gd name="T22" fmla="*/ 62 w 64"/>
                <a:gd name="T23" fmla="*/ 29 h 106"/>
                <a:gd name="T24" fmla="*/ 64 w 64"/>
                <a:gd name="T25" fmla="*/ 53 h 106"/>
                <a:gd name="T26" fmla="*/ 64 w 64"/>
                <a:gd name="T27" fmla="*/ 69 h 106"/>
                <a:gd name="T28" fmla="*/ 60 w 64"/>
                <a:gd name="T29" fmla="*/ 82 h 106"/>
                <a:gd name="T30" fmla="*/ 57 w 64"/>
                <a:gd name="T31" fmla="*/ 89 h 106"/>
                <a:gd name="T32" fmla="*/ 51 w 64"/>
                <a:gd name="T33" fmla="*/ 95 h 106"/>
                <a:gd name="T34" fmla="*/ 48 w 64"/>
                <a:gd name="T35" fmla="*/ 100 h 106"/>
                <a:gd name="T36" fmla="*/ 39 w 64"/>
                <a:gd name="T37" fmla="*/ 104 h 106"/>
                <a:gd name="T38" fmla="*/ 31 w 64"/>
                <a:gd name="T39" fmla="*/ 106 h 106"/>
                <a:gd name="T40" fmla="*/ 26 w 64"/>
                <a:gd name="T41" fmla="*/ 104 h 106"/>
                <a:gd name="T42" fmla="*/ 18 w 64"/>
                <a:gd name="T43" fmla="*/ 102 h 106"/>
                <a:gd name="T44" fmla="*/ 13 w 64"/>
                <a:gd name="T45" fmla="*/ 97 h 106"/>
                <a:gd name="T46" fmla="*/ 9 w 64"/>
                <a:gd name="T47" fmla="*/ 88 h 106"/>
                <a:gd name="T48" fmla="*/ 2 w 64"/>
                <a:gd name="T49" fmla="*/ 73 h 106"/>
                <a:gd name="T50" fmla="*/ 0 w 64"/>
                <a:gd name="T51" fmla="*/ 53 h 106"/>
                <a:gd name="T52" fmla="*/ 15 w 64"/>
                <a:gd name="T53" fmla="*/ 55 h 106"/>
                <a:gd name="T54" fmla="*/ 17 w 64"/>
                <a:gd name="T55" fmla="*/ 75 h 106"/>
                <a:gd name="T56" fmla="*/ 20 w 64"/>
                <a:gd name="T57" fmla="*/ 89 h 106"/>
                <a:gd name="T58" fmla="*/ 24 w 64"/>
                <a:gd name="T59" fmla="*/ 97 h 106"/>
                <a:gd name="T60" fmla="*/ 28 w 64"/>
                <a:gd name="T61" fmla="*/ 100 h 106"/>
                <a:gd name="T62" fmla="*/ 33 w 64"/>
                <a:gd name="T63" fmla="*/ 100 h 106"/>
                <a:gd name="T64" fmla="*/ 37 w 64"/>
                <a:gd name="T65" fmla="*/ 100 h 106"/>
                <a:gd name="T66" fmla="*/ 40 w 64"/>
                <a:gd name="T67" fmla="*/ 97 h 106"/>
                <a:gd name="T68" fmla="*/ 44 w 64"/>
                <a:gd name="T69" fmla="*/ 93 h 106"/>
                <a:gd name="T70" fmla="*/ 48 w 64"/>
                <a:gd name="T71" fmla="*/ 86 h 106"/>
                <a:gd name="T72" fmla="*/ 50 w 64"/>
                <a:gd name="T73" fmla="*/ 69 h 106"/>
                <a:gd name="T74" fmla="*/ 50 w 64"/>
                <a:gd name="T75" fmla="*/ 49 h 106"/>
                <a:gd name="T76" fmla="*/ 50 w 64"/>
                <a:gd name="T77" fmla="*/ 38 h 106"/>
                <a:gd name="T78" fmla="*/ 50 w 64"/>
                <a:gd name="T79" fmla="*/ 27 h 106"/>
                <a:gd name="T80" fmla="*/ 46 w 64"/>
                <a:gd name="T81" fmla="*/ 20 h 106"/>
                <a:gd name="T82" fmla="*/ 44 w 64"/>
                <a:gd name="T83" fmla="*/ 12 h 106"/>
                <a:gd name="T84" fmla="*/ 40 w 64"/>
                <a:gd name="T85" fmla="*/ 7 h 106"/>
                <a:gd name="T86" fmla="*/ 37 w 64"/>
                <a:gd name="T87" fmla="*/ 5 h 106"/>
                <a:gd name="T88" fmla="*/ 33 w 64"/>
                <a:gd name="T89" fmla="*/ 5 h 106"/>
                <a:gd name="T90" fmla="*/ 28 w 64"/>
                <a:gd name="T91" fmla="*/ 5 h 106"/>
                <a:gd name="T92" fmla="*/ 24 w 64"/>
                <a:gd name="T93" fmla="*/ 9 h 106"/>
                <a:gd name="T94" fmla="*/ 20 w 64"/>
                <a:gd name="T95" fmla="*/ 14 h 106"/>
                <a:gd name="T96" fmla="*/ 18 w 64"/>
                <a:gd name="T97" fmla="*/ 22 h 106"/>
                <a:gd name="T98" fmla="*/ 17 w 64"/>
                <a:gd name="T99" fmla="*/ 29 h 106"/>
                <a:gd name="T100" fmla="*/ 15 w 64"/>
                <a:gd name="T101" fmla="*/ 42 h 106"/>
                <a:gd name="T102" fmla="*/ 15 w 64"/>
                <a:gd name="T103" fmla="*/ 55 h 1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4"/>
                <a:gd name="T157" fmla="*/ 0 h 106"/>
                <a:gd name="T158" fmla="*/ 64 w 64"/>
                <a:gd name="T159" fmla="*/ 106 h 10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4" h="106">
                  <a:moveTo>
                    <a:pt x="0" y="53"/>
                  </a:moveTo>
                  <a:lnTo>
                    <a:pt x="2" y="38"/>
                  </a:lnTo>
                  <a:lnTo>
                    <a:pt x="6" y="23"/>
                  </a:lnTo>
                  <a:lnTo>
                    <a:pt x="9" y="16"/>
                  </a:lnTo>
                  <a:lnTo>
                    <a:pt x="15" y="9"/>
                  </a:lnTo>
                  <a:lnTo>
                    <a:pt x="18" y="5"/>
                  </a:lnTo>
                  <a:lnTo>
                    <a:pt x="26" y="1"/>
                  </a:lnTo>
                  <a:lnTo>
                    <a:pt x="33" y="0"/>
                  </a:lnTo>
                  <a:lnTo>
                    <a:pt x="40" y="1"/>
                  </a:lnTo>
                  <a:lnTo>
                    <a:pt x="48" y="5"/>
                  </a:lnTo>
                  <a:lnTo>
                    <a:pt x="53" y="12"/>
                  </a:lnTo>
                  <a:lnTo>
                    <a:pt x="62" y="29"/>
                  </a:lnTo>
                  <a:lnTo>
                    <a:pt x="64" y="53"/>
                  </a:lnTo>
                  <a:lnTo>
                    <a:pt x="64" y="69"/>
                  </a:lnTo>
                  <a:lnTo>
                    <a:pt x="60" y="82"/>
                  </a:lnTo>
                  <a:lnTo>
                    <a:pt x="57" y="89"/>
                  </a:lnTo>
                  <a:lnTo>
                    <a:pt x="51" y="95"/>
                  </a:lnTo>
                  <a:lnTo>
                    <a:pt x="48" y="100"/>
                  </a:lnTo>
                  <a:lnTo>
                    <a:pt x="39" y="104"/>
                  </a:lnTo>
                  <a:lnTo>
                    <a:pt x="31" y="106"/>
                  </a:lnTo>
                  <a:lnTo>
                    <a:pt x="26" y="104"/>
                  </a:lnTo>
                  <a:lnTo>
                    <a:pt x="18" y="102"/>
                  </a:lnTo>
                  <a:lnTo>
                    <a:pt x="13" y="97"/>
                  </a:lnTo>
                  <a:lnTo>
                    <a:pt x="9" y="88"/>
                  </a:lnTo>
                  <a:lnTo>
                    <a:pt x="2" y="73"/>
                  </a:lnTo>
                  <a:lnTo>
                    <a:pt x="0" y="53"/>
                  </a:lnTo>
                  <a:close/>
                  <a:moveTo>
                    <a:pt x="15" y="55"/>
                  </a:moveTo>
                  <a:lnTo>
                    <a:pt x="17" y="75"/>
                  </a:lnTo>
                  <a:lnTo>
                    <a:pt x="20" y="89"/>
                  </a:lnTo>
                  <a:lnTo>
                    <a:pt x="24" y="97"/>
                  </a:lnTo>
                  <a:lnTo>
                    <a:pt x="28" y="100"/>
                  </a:lnTo>
                  <a:lnTo>
                    <a:pt x="33" y="100"/>
                  </a:lnTo>
                  <a:lnTo>
                    <a:pt x="37" y="100"/>
                  </a:lnTo>
                  <a:lnTo>
                    <a:pt x="40" y="97"/>
                  </a:lnTo>
                  <a:lnTo>
                    <a:pt x="44" y="93"/>
                  </a:lnTo>
                  <a:lnTo>
                    <a:pt x="48" y="86"/>
                  </a:lnTo>
                  <a:lnTo>
                    <a:pt x="50" y="69"/>
                  </a:lnTo>
                  <a:lnTo>
                    <a:pt x="50" y="49"/>
                  </a:lnTo>
                  <a:lnTo>
                    <a:pt x="50" y="38"/>
                  </a:lnTo>
                  <a:lnTo>
                    <a:pt x="50" y="27"/>
                  </a:lnTo>
                  <a:lnTo>
                    <a:pt x="46" y="20"/>
                  </a:lnTo>
                  <a:lnTo>
                    <a:pt x="44" y="12"/>
                  </a:lnTo>
                  <a:lnTo>
                    <a:pt x="40" y="7"/>
                  </a:lnTo>
                  <a:lnTo>
                    <a:pt x="37" y="5"/>
                  </a:lnTo>
                  <a:lnTo>
                    <a:pt x="33" y="5"/>
                  </a:lnTo>
                  <a:lnTo>
                    <a:pt x="28" y="5"/>
                  </a:lnTo>
                  <a:lnTo>
                    <a:pt x="24" y="9"/>
                  </a:lnTo>
                  <a:lnTo>
                    <a:pt x="20" y="14"/>
                  </a:lnTo>
                  <a:lnTo>
                    <a:pt x="18" y="22"/>
                  </a:lnTo>
                  <a:lnTo>
                    <a:pt x="17" y="29"/>
                  </a:lnTo>
                  <a:lnTo>
                    <a:pt x="15" y="42"/>
                  </a:lnTo>
                  <a:lnTo>
                    <a:pt x="15" y="55"/>
                  </a:lnTo>
                  <a:close/>
                </a:path>
              </a:pathLst>
            </a:custGeom>
            <a:solidFill>
              <a:srgbClr val="000000"/>
            </a:solidFill>
            <a:ln w="0">
              <a:solidFill>
                <a:srgbClr val="000000"/>
              </a:solidFill>
              <a:round/>
              <a:headEnd/>
              <a:tailEnd/>
            </a:ln>
          </p:spPr>
          <p:txBody>
            <a:bodyPr/>
            <a:lstStyle/>
            <a:p>
              <a:endParaRPr lang="ru-RU"/>
            </a:p>
          </p:txBody>
        </p:sp>
        <p:sp>
          <p:nvSpPr>
            <p:cNvPr id="59535" name="Freeform 69"/>
            <p:cNvSpPr>
              <a:spLocks/>
            </p:cNvSpPr>
            <p:nvPr/>
          </p:nvSpPr>
          <p:spPr bwMode="auto">
            <a:xfrm>
              <a:off x="2065" y="1233"/>
              <a:ext cx="857" cy="857"/>
            </a:xfrm>
            <a:custGeom>
              <a:avLst/>
              <a:gdLst>
                <a:gd name="T0" fmla="*/ 0 w 857"/>
                <a:gd name="T1" fmla="*/ 832 h 857"/>
                <a:gd name="T2" fmla="*/ 25 w 857"/>
                <a:gd name="T3" fmla="*/ 857 h 857"/>
                <a:gd name="T4" fmla="*/ 857 w 857"/>
                <a:gd name="T5" fmla="*/ 26 h 857"/>
                <a:gd name="T6" fmla="*/ 831 w 857"/>
                <a:gd name="T7" fmla="*/ 0 h 857"/>
                <a:gd name="T8" fmla="*/ 0 w 857"/>
                <a:gd name="T9" fmla="*/ 832 h 857"/>
                <a:gd name="T10" fmla="*/ 0 60000 65536"/>
                <a:gd name="T11" fmla="*/ 0 60000 65536"/>
                <a:gd name="T12" fmla="*/ 0 60000 65536"/>
                <a:gd name="T13" fmla="*/ 0 60000 65536"/>
                <a:gd name="T14" fmla="*/ 0 60000 65536"/>
                <a:gd name="T15" fmla="*/ 0 w 857"/>
                <a:gd name="T16" fmla="*/ 0 h 857"/>
                <a:gd name="T17" fmla="*/ 857 w 857"/>
                <a:gd name="T18" fmla="*/ 857 h 857"/>
              </a:gdLst>
              <a:ahLst/>
              <a:cxnLst>
                <a:cxn ang="T10">
                  <a:pos x="T0" y="T1"/>
                </a:cxn>
                <a:cxn ang="T11">
                  <a:pos x="T2" y="T3"/>
                </a:cxn>
                <a:cxn ang="T12">
                  <a:pos x="T4" y="T5"/>
                </a:cxn>
                <a:cxn ang="T13">
                  <a:pos x="T6" y="T7"/>
                </a:cxn>
                <a:cxn ang="T14">
                  <a:pos x="T8" y="T9"/>
                </a:cxn>
              </a:cxnLst>
              <a:rect l="T15" t="T16" r="T17" b="T18"/>
              <a:pathLst>
                <a:path w="857" h="857">
                  <a:moveTo>
                    <a:pt x="0" y="832"/>
                  </a:moveTo>
                  <a:lnTo>
                    <a:pt x="25" y="857"/>
                  </a:lnTo>
                  <a:lnTo>
                    <a:pt x="857" y="26"/>
                  </a:lnTo>
                  <a:lnTo>
                    <a:pt x="831" y="0"/>
                  </a:lnTo>
                  <a:lnTo>
                    <a:pt x="0" y="832"/>
                  </a:lnTo>
                  <a:close/>
                </a:path>
              </a:pathLst>
            </a:custGeom>
            <a:solidFill>
              <a:srgbClr val="000000"/>
            </a:solidFill>
            <a:ln w="0">
              <a:solidFill>
                <a:srgbClr val="000000"/>
              </a:solidFill>
              <a:round/>
              <a:headEnd/>
              <a:tailEnd/>
            </a:ln>
          </p:spPr>
          <p:txBody>
            <a:bodyPr/>
            <a:lstStyle/>
            <a:p>
              <a:endParaRPr lang="ru-RU"/>
            </a:p>
          </p:txBody>
        </p:sp>
        <p:sp>
          <p:nvSpPr>
            <p:cNvPr id="59536" name="Freeform 70"/>
            <p:cNvSpPr>
              <a:spLocks noEditPoints="1"/>
            </p:cNvSpPr>
            <p:nvPr/>
          </p:nvSpPr>
          <p:spPr bwMode="auto">
            <a:xfrm>
              <a:off x="2834" y="1220"/>
              <a:ext cx="101" cy="101"/>
            </a:xfrm>
            <a:custGeom>
              <a:avLst/>
              <a:gdLst>
                <a:gd name="T0" fmla="*/ 0 w 101"/>
                <a:gd name="T1" fmla="*/ 26 h 101"/>
                <a:gd name="T2" fmla="*/ 7 w 101"/>
                <a:gd name="T3" fmla="*/ 62 h 101"/>
                <a:gd name="T4" fmla="*/ 79 w 101"/>
                <a:gd name="T5" fmla="*/ 44 h 101"/>
                <a:gd name="T6" fmla="*/ 72 w 101"/>
                <a:gd name="T7" fmla="*/ 7 h 101"/>
                <a:gd name="T8" fmla="*/ 0 w 101"/>
                <a:gd name="T9" fmla="*/ 26 h 101"/>
                <a:gd name="T10" fmla="*/ 94 w 101"/>
                <a:gd name="T11" fmla="*/ 29 h 101"/>
                <a:gd name="T12" fmla="*/ 57 w 101"/>
                <a:gd name="T13" fmla="*/ 22 h 101"/>
                <a:gd name="T14" fmla="*/ 39 w 101"/>
                <a:gd name="T15" fmla="*/ 94 h 101"/>
                <a:gd name="T16" fmla="*/ 75 w 101"/>
                <a:gd name="T17" fmla="*/ 101 h 101"/>
                <a:gd name="T18" fmla="*/ 94 w 101"/>
                <a:gd name="T19" fmla="*/ 29 h 101"/>
                <a:gd name="T20" fmla="*/ 101 w 101"/>
                <a:gd name="T21" fmla="*/ 0 h 101"/>
                <a:gd name="T22" fmla="*/ 94 w 101"/>
                <a:gd name="T23" fmla="*/ 29 h 101"/>
                <a:gd name="T24" fmla="*/ 75 w 101"/>
                <a:gd name="T25" fmla="*/ 26 h 101"/>
                <a:gd name="T26" fmla="*/ 72 w 101"/>
                <a:gd name="T27" fmla="*/ 7 h 101"/>
                <a:gd name="T28" fmla="*/ 101 w 101"/>
                <a:gd name="T29" fmla="*/ 0 h 10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1"/>
                <a:gd name="T46" fmla="*/ 0 h 101"/>
                <a:gd name="T47" fmla="*/ 101 w 101"/>
                <a:gd name="T48" fmla="*/ 101 h 10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1" h="101">
                  <a:moveTo>
                    <a:pt x="0" y="26"/>
                  </a:moveTo>
                  <a:lnTo>
                    <a:pt x="7" y="62"/>
                  </a:lnTo>
                  <a:lnTo>
                    <a:pt x="79" y="44"/>
                  </a:lnTo>
                  <a:lnTo>
                    <a:pt x="72" y="7"/>
                  </a:lnTo>
                  <a:lnTo>
                    <a:pt x="0" y="26"/>
                  </a:lnTo>
                  <a:close/>
                  <a:moveTo>
                    <a:pt x="94" y="29"/>
                  </a:moveTo>
                  <a:lnTo>
                    <a:pt x="57" y="22"/>
                  </a:lnTo>
                  <a:lnTo>
                    <a:pt x="39" y="94"/>
                  </a:lnTo>
                  <a:lnTo>
                    <a:pt x="75" y="101"/>
                  </a:lnTo>
                  <a:lnTo>
                    <a:pt x="94" y="29"/>
                  </a:lnTo>
                  <a:close/>
                  <a:moveTo>
                    <a:pt x="101" y="0"/>
                  </a:moveTo>
                  <a:lnTo>
                    <a:pt x="94" y="29"/>
                  </a:lnTo>
                  <a:lnTo>
                    <a:pt x="75" y="26"/>
                  </a:lnTo>
                  <a:lnTo>
                    <a:pt x="72" y="7"/>
                  </a:lnTo>
                  <a:lnTo>
                    <a:pt x="101" y="0"/>
                  </a:lnTo>
                  <a:close/>
                </a:path>
              </a:pathLst>
            </a:custGeom>
            <a:solidFill>
              <a:srgbClr val="000000"/>
            </a:solidFill>
            <a:ln w="0">
              <a:solidFill>
                <a:srgbClr val="000000"/>
              </a:solidFill>
              <a:round/>
              <a:headEnd/>
              <a:tailEnd/>
            </a:ln>
          </p:spPr>
          <p:txBody>
            <a:bodyPr/>
            <a:lstStyle/>
            <a:p>
              <a:endParaRPr lang="ru-RU"/>
            </a:p>
          </p:txBody>
        </p:sp>
        <p:sp>
          <p:nvSpPr>
            <p:cNvPr id="59537" name="Freeform 71"/>
            <p:cNvSpPr>
              <a:spLocks noEditPoints="1"/>
            </p:cNvSpPr>
            <p:nvPr/>
          </p:nvSpPr>
          <p:spPr bwMode="auto">
            <a:xfrm>
              <a:off x="2684" y="947"/>
              <a:ext cx="60" cy="202"/>
            </a:xfrm>
            <a:custGeom>
              <a:avLst/>
              <a:gdLst>
                <a:gd name="T0" fmla="*/ 48 w 60"/>
                <a:gd name="T1" fmla="*/ 0 h 202"/>
                <a:gd name="T2" fmla="*/ 51 w 60"/>
                <a:gd name="T3" fmla="*/ 2 h 202"/>
                <a:gd name="T4" fmla="*/ 55 w 60"/>
                <a:gd name="T5" fmla="*/ 4 h 202"/>
                <a:gd name="T6" fmla="*/ 59 w 60"/>
                <a:gd name="T7" fmla="*/ 7 h 202"/>
                <a:gd name="T8" fmla="*/ 60 w 60"/>
                <a:gd name="T9" fmla="*/ 13 h 202"/>
                <a:gd name="T10" fmla="*/ 59 w 60"/>
                <a:gd name="T11" fmla="*/ 18 h 202"/>
                <a:gd name="T12" fmla="*/ 55 w 60"/>
                <a:gd name="T13" fmla="*/ 22 h 202"/>
                <a:gd name="T14" fmla="*/ 51 w 60"/>
                <a:gd name="T15" fmla="*/ 24 h 202"/>
                <a:gd name="T16" fmla="*/ 48 w 60"/>
                <a:gd name="T17" fmla="*/ 26 h 202"/>
                <a:gd name="T18" fmla="*/ 42 w 60"/>
                <a:gd name="T19" fmla="*/ 24 h 202"/>
                <a:gd name="T20" fmla="*/ 38 w 60"/>
                <a:gd name="T21" fmla="*/ 22 h 202"/>
                <a:gd name="T22" fmla="*/ 35 w 60"/>
                <a:gd name="T23" fmla="*/ 18 h 202"/>
                <a:gd name="T24" fmla="*/ 35 w 60"/>
                <a:gd name="T25" fmla="*/ 13 h 202"/>
                <a:gd name="T26" fmla="*/ 35 w 60"/>
                <a:gd name="T27" fmla="*/ 7 h 202"/>
                <a:gd name="T28" fmla="*/ 38 w 60"/>
                <a:gd name="T29" fmla="*/ 4 h 202"/>
                <a:gd name="T30" fmla="*/ 42 w 60"/>
                <a:gd name="T31" fmla="*/ 2 h 202"/>
                <a:gd name="T32" fmla="*/ 48 w 60"/>
                <a:gd name="T33" fmla="*/ 0 h 202"/>
                <a:gd name="T34" fmla="*/ 60 w 60"/>
                <a:gd name="T35" fmla="*/ 53 h 202"/>
                <a:gd name="T36" fmla="*/ 60 w 60"/>
                <a:gd name="T37" fmla="*/ 152 h 202"/>
                <a:gd name="T38" fmla="*/ 57 w 60"/>
                <a:gd name="T39" fmla="*/ 174 h 202"/>
                <a:gd name="T40" fmla="*/ 48 w 60"/>
                <a:gd name="T41" fmla="*/ 191 h 202"/>
                <a:gd name="T42" fmla="*/ 42 w 60"/>
                <a:gd name="T43" fmla="*/ 194 h 202"/>
                <a:gd name="T44" fmla="*/ 37 w 60"/>
                <a:gd name="T45" fmla="*/ 200 h 202"/>
                <a:gd name="T46" fmla="*/ 27 w 60"/>
                <a:gd name="T47" fmla="*/ 202 h 202"/>
                <a:gd name="T48" fmla="*/ 20 w 60"/>
                <a:gd name="T49" fmla="*/ 202 h 202"/>
                <a:gd name="T50" fmla="*/ 13 w 60"/>
                <a:gd name="T51" fmla="*/ 202 h 202"/>
                <a:gd name="T52" fmla="*/ 9 w 60"/>
                <a:gd name="T53" fmla="*/ 200 h 202"/>
                <a:gd name="T54" fmla="*/ 5 w 60"/>
                <a:gd name="T55" fmla="*/ 198 h 202"/>
                <a:gd name="T56" fmla="*/ 2 w 60"/>
                <a:gd name="T57" fmla="*/ 194 h 202"/>
                <a:gd name="T58" fmla="*/ 0 w 60"/>
                <a:gd name="T59" fmla="*/ 191 h 202"/>
                <a:gd name="T60" fmla="*/ 0 w 60"/>
                <a:gd name="T61" fmla="*/ 187 h 202"/>
                <a:gd name="T62" fmla="*/ 4 w 60"/>
                <a:gd name="T63" fmla="*/ 185 h 202"/>
                <a:gd name="T64" fmla="*/ 5 w 60"/>
                <a:gd name="T65" fmla="*/ 182 h 202"/>
                <a:gd name="T66" fmla="*/ 9 w 60"/>
                <a:gd name="T67" fmla="*/ 182 h 202"/>
                <a:gd name="T68" fmla="*/ 13 w 60"/>
                <a:gd name="T69" fmla="*/ 182 h 202"/>
                <a:gd name="T70" fmla="*/ 16 w 60"/>
                <a:gd name="T71" fmla="*/ 183 h 202"/>
                <a:gd name="T72" fmla="*/ 18 w 60"/>
                <a:gd name="T73" fmla="*/ 185 h 202"/>
                <a:gd name="T74" fmla="*/ 22 w 60"/>
                <a:gd name="T75" fmla="*/ 189 h 202"/>
                <a:gd name="T76" fmla="*/ 26 w 60"/>
                <a:gd name="T77" fmla="*/ 194 h 202"/>
                <a:gd name="T78" fmla="*/ 29 w 60"/>
                <a:gd name="T79" fmla="*/ 194 h 202"/>
                <a:gd name="T80" fmla="*/ 33 w 60"/>
                <a:gd name="T81" fmla="*/ 194 h 202"/>
                <a:gd name="T82" fmla="*/ 35 w 60"/>
                <a:gd name="T83" fmla="*/ 193 h 202"/>
                <a:gd name="T84" fmla="*/ 38 w 60"/>
                <a:gd name="T85" fmla="*/ 191 h 202"/>
                <a:gd name="T86" fmla="*/ 40 w 60"/>
                <a:gd name="T87" fmla="*/ 187 h 202"/>
                <a:gd name="T88" fmla="*/ 40 w 60"/>
                <a:gd name="T89" fmla="*/ 182 h 202"/>
                <a:gd name="T90" fmla="*/ 40 w 60"/>
                <a:gd name="T91" fmla="*/ 176 h 202"/>
                <a:gd name="T92" fmla="*/ 42 w 60"/>
                <a:gd name="T93" fmla="*/ 165 h 202"/>
                <a:gd name="T94" fmla="*/ 42 w 60"/>
                <a:gd name="T95" fmla="*/ 94 h 202"/>
                <a:gd name="T96" fmla="*/ 40 w 60"/>
                <a:gd name="T97" fmla="*/ 84 h 202"/>
                <a:gd name="T98" fmla="*/ 40 w 60"/>
                <a:gd name="T99" fmla="*/ 77 h 202"/>
                <a:gd name="T100" fmla="*/ 40 w 60"/>
                <a:gd name="T101" fmla="*/ 72 h 202"/>
                <a:gd name="T102" fmla="*/ 40 w 60"/>
                <a:gd name="T103" fmla="*/ 68 h 202"/>
                <a:gd name="T104" fmla="*/ 38 w 60"/>
                <a:gd name="T105" fmla="*/ 66 h 202"/>
                <a:gd name="T106" fmla="*/ 37 w 60"/>
                <a:gd name="T107" fmla="*/ 66 h 202"/>
                <a:gd name="T108" fmla="*/ 35 w 60"/>
                <a:gd name="T109" fmla="*/ 66 h 202"/>
                <a:gd name="T110" fmla="*/ 31 w 60"/>
                <a:gd name="T111" fmla="*/ 66 h 202"/>
                <a:gd name="T112" fmla="*/ 29 w 60"/>
                <a:gd name="T113" fmla="*/ 66 h 202"/>
                <a:gd name="T114" fmla="*/ 27 w 60"/>
                <a:gd name="T115" fmla="*/ 64 h 202"/>
                <a:gd name="T116" fmla="*/ 55 w 60"/>
                <a:gd name="T117" fmla="*/ 53 h 202"/>
                <a:gd name="T118" fmla="*/ 60 w 60"/>
                <a:gd name="T119" fmla="*/ 53 h 20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0"/>
                <a:gd name="T181" fmla="*/ 0 h 202"/>
                <a:gd name="T182" fmla="*/ 60 w 60"/>
                <a:gd name="T183" fmla="*/ 202 h 20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0" h="202">
                  <a:moveTo>
                    <a:pt x="48" y="0"/>
                  </a:moveTo>
                  <a:lnTo>
                    <a:pt x="51" y="2"/>
                  </a:lnTo>
                  <a:lnTo>
                    <a:pt x="55" y="4"/>
                  </a:lnTo>
                  <a:lnTo>
                    <a:pt x="59" y="7"/>
                  </a:lnTo>
                  <a:lnTo>
                    <a:pt x="60" y="13"/>
                  </a:lnTo>
                  <a:lnTo>
                    <a:pt x="59" y="18"/>
                  </a:lnTo>
                  <a:lnTo>
                    <a:pt x="55" y="22"/>
                  </a:lnTo>
                  <a:lnTo>
                    <a:pt x="51" y="24"/>
                  </a:lnTo>
                  <a:lnTo>
                    <a:pt x="48" y="26"/>
                  </a:lnTo>
                  <a:lnTo>
                    <a:pt x="42" y="24"/>
                  </a:lnTo>
                  <a:lnTo>
                    <a:pt x="38" y="22"/>
                  </a:lnTo>
                  <a:lnTo>
                    <a:pt x="35" y="18"/>
                  </a:lnTo>
                  <a:lnTo>
                    <a:pt x="35" y="13"/>
                  </a:lnTo>
                  <a:lnTo>
                    <a:pt x="35" y="7"/>
                  </a:lnTo>
                  <a:lnTo>
                    <a:pt x="38" y="4"/>
                  </a:lnTo>
                  <a:lnTo>
                    <a:pt x="42" y="2"/>
                  </a:lnTo>
                  <a:lnTo>
                    <a:pt x="48" y="0"/>
                  </a:lnTo>
                  <a:close/>
                  <a:moveTo>
                    <a:pt x="60" y="53"/>
                  </a:moveTo>
                  <a:lnTo>
                    <a:pt x="60" y="152"/>
                  </a:lnTo>
                  <a:lnTo>
                    <a:pt x="57" y="174"/>
                  </a:lnTo>
                  <a:lnTo>
                    <a:pt x="48" y="191"/>
                  </a:lnTo>
                  <a:lnTo>
                    <a:pt x="42" y="194"/>
                  </a:lnTo>
                  <a:lnTo>
                    <a:pt x="37" y="200"/>
                  </a:lnTo>
                  <a:lnTo>
                    <a:pt x="27" y="202"/>
                  </a:lnTo>
                  <a:lnTo>
                    <a:pt x="20" y="202"/>
                  </a:lnTo>
                  <a:lnTo>
                    <a:pt x="13" y="202"/>
                  </a:lnTo>
                  <a:lnTo>
                    <a:pt x="9" y="200"/>
                  </a:lnTo>
                  <a:lnTo>
                    <a:pt x="5" y="198"/>
                  </a:lnTo>
                  <a:lnTo>
                    <a:pt x="2" y="194"/>
                  </a:lnTo>
                  <a:lnTo>
                    <a:pt x="0" y="191"/>
                  </a:lnTo>
                  <a:lnTo>
                    <a:pt x="0" y="187"/>
                  </a:lnTo>
                  <a:lnTo>
                    <a:pt x="4" y="185"/>
                  </a:lnTo>
                  <a:lnTo>
                    <a:pt x="5" y="182"/>
                  </a:lnTo>
                  <a:lnTo>
                    <a:pt x="9" y="182"/>
                  </a:lnTo>
                  <a:lnTo>
                    <a:pt x="13" y="182"/>
                  </a:lnTo>
                  <a:lnTo>
                    <a:pt x="16" y="183"/>
                  </a:lnTo>
                  <a:lnTo>
                    <a:pt x="18" y="185"/>
                  </a:lnTo>
                  <a:lnTo>
                    <a:pt x="22" y="189"/>
                  </a:lnTo>
                  <a:lnTo>
                    <a:pt x="26" y="194"/>
                  </a:lnTo>
                  <a:lnTo>
                    <a:pt x="29" y="194"/>
                  </a:lnTo>
                  <a:lnTo>
                    <a:pt x="33" y="194"/>
                  </a:lnTo>
                  <a:lnTo>
                    <a:pt x="35" y="193"/>
                  </a:lnTo>
                  <a:lnTo>
                    <a:pt x="38" y="191"/>
                  </a:lnTo>
                  <a:lnTo>
                    <a:pt x="40" y="187"/>
                  </a:lnTo>
                  <a:lnTo>
                    <a:pt x="40" y="182"/>
                  </a:lnTo>
                  <a:lnTo>
                    <a:pt x="40" y="176"/>
                  </a:lnTo>
                  <a:lnTo>
                    <a:pt x="42" y="165"/>
                  </a:lnTo>
                  <a:lnTo>
                    <a:pt x="42" y="94"/>
                  </a:lnTo>
                  <a:lnTo>
                    <a:pt x="40" y="84"/>
                  </a:lnTo>
                  <a:lnTo>
                    <a:pt x="40" y="77"/>
                  </a:lnTo>
                  <a:lnTo>
                    <a:pt x="40" y="72"/>
                  </a:lnTo>
                  <a:lnTo>
                    <a:pt x="40" y="68"/>
                  </a:lnTo>
                  <a:lnTo>
                    <a:pt x="38" y="66"/>
                  </a:lnTo>
                  <a:lnTo>
                    <a:pt x="37" y="66"/>
                  </a:lnTo>
                  <a:lnTo>
                    <a:pt x="35" y="66"/>
                  </a:lnTo>
                  <a:lnTo>
                    <a:pt x="31" y="66"/>
                  </a:lnTo>
                  <a:lnTo>
                    <a:pt x="29" y="66"/>
                  </a:lnTo>
                  <a:lnTo>
                    <a:pt x="27" y="64"/>
                  </a:lnTo>
                  <a:lnTo>
                    <a:pt x="55" y="53"/>
                  </a:lnTo>
                  <a:lnTo>
                    <a:pt x="60" y="53"/>
                  </a:lnTo>
                  <a:close/>
                </a:path>
              </a:pathLst>
            </a:custGeom>
            <a:solidFill>
              <a:srgbClr val="000000"/>
            </a:solidFill>
            <a:ln w="0">
              <a:solidFill>
                <a:srgbClr val="000000"/>
              </a:solidFill>
              <a:round/>
              <a:headEnd/>
              <a:tailEnd/>
            </a:ln>
          </p:spPr>
          <p:txBody>
            <a:bodyPr/>
            <a:lstStyle/>
            <a:p>
              <a:endParaRPr lang="ru-RU"/>
            </a:p>
          </p:txBody>
        </p:sp>
        <p:sp>
          <p:nvSpPr>
            <p:cNvPr id="59538" name="Freeform 72"/>
            <p:cNvSpPr>
              <a:spLocks noEditPoints="1"/>
            </p:cNvSpPr>
            <p:nvPr/>
          </p:nvSpPr>
          <p:spPr bwMode="auto">
            <a:xfrm>
              <a:off x="2772" y="1000"/>
              <a:ext cx="82" cy="103"/>
            </a:xfrm>
            <a:custGeom>
              <a:avLst/>
              <a:gdLst>
                <a:gd name="T0" fmla="*/ 14 w 82"/>
                <a:gd name="T1" fmla="*/ 39 h 103"/>
                <a:gd name="T2" fmla="*/ 18 w 82"/>
                <a:gd name="T3" fmla="*/ 59 h 103"/>
                <a:gd name="T4" fmla="*/ 25 w 82"/>
                <a:gd name="T5" fmla="*/ 74 h 103"/>
                <a:gd name="T6" fmla="*/ 33 w 82"/>
                <a:gd name="T7" fmla="*/ 79 h 103"/>
                <a:gd name="T8" fmla="*/ 42 w 82"/>
                <a:gd name="T9" fmla="*/ 85 h 103"/>
                <a:gd name="T10" fmla="*/ 51 w 82"/>
                <a:gd name="T11" fmla="*/ 85 h 103"/>
                <a:gd name="T12" fmla="*/ 60 w 82"/>
                <a:gd name="T13" fmla="*/ 85 h 103"/>
                <a:gd name="T14" fmla="*/ 68 w 82"/>
                <a:gd name="T15" fmla="*/ 81 h 103"/>
                <a:gd name="T16" fmla="*/ 71 w 82"/>
                <a:gd name="T17" fmla="*/ 77 h 103"/>
                <a:gd name="T18" fmla="*/ 75 w 82"/>
                <a:gd name="T19" fmla="*/ 70 h 103"/>
                <a:gd name="T20" fmla="*/ 79 w 82"/>
                <a:gd name="T21" fmla="*/ 63 h 103"/>
                <a:gd name="T22" fmla="*/ 82 w 82"/>
                <a:gd name="T23" fmla="*/ 64 h 103"/>
                <a:gd name="T24" fmla="*/ 79 w 82"/>
                <a:gd name="T25" fmla="*/ 74 h 103"/>
                <a:gd name="T26" fmla="*/ 75 w 82"/>
                <a:gd name="T27" fmla="*/ 83 h 103"/>
                <a:gd name="T28" fmla="*/ 68 w 82"/>
                <a:gd name="T29" fmla="*/ 92 h 103"/>
                <a:gd name="T30" fmla="*/ 62 w 82"/>
                <a:gd name="T31" fmla="*/ 97 h 103"/>
                <a:gd name="T32" fmla="*/ 57 w 82"/>
                <a:gd name="T33" fmla="*/ 101 h 103"/>
                <a:gd name="T34" fmla="*/ 49 w 82"/>
                <a:gd name="T35" fmla="*/ 103 h 103"/>
                <a:gd name="T36" fmla="*/ 42 w 82"/>
                <a:gd name="T37" fmla="*/ 103 h 103"/>
                <a:gd name="T38" fmla="*/ 25 w 82"/>
                <a:gd name="T39" fmla="*/ 99 h 103"/>
                <a:gd name="T40" fmla="*/ 11 w 82"/>
                <a:gd name="T41" fmla="*/ 90 h 103"/>
                <a:gd name="T42" fmla="*/ 2 w 82"/>
                <a:gd name="T43" fmla="*/ 74 h 103"/>
                <a:gd name="T44" fmla="*/ 0 w 82"/>
                <a:gd name="T45" fmla="*/ 53 h 103"/>
                <a:gd name="T46" fmla="*/ 2 w 82"/>
                <a:gd name="T47" fmla="*/ 31 h 103"/>
                <a:gd name="T48" fmla="*/ 11 w 82"/>
                <a:gd name="T49" fmla="*/ 15 h 103"/>
                <a:gd name="T50" fmla="*/ 25 w 82"/>
                <a:gd name="T51" fmla="*/ 4 h 103"/>
                <a:gd name="T52" fmla="*/ 44 w 82"/>
                <a:gd name="T53" fmla="*/ 0 h 103"/>
                <a:gd name="T54" fmla="*/ 55 w 82"/>
                <a:gd name="T55" fmla="*/ 2 h 103"/>
                <a:gd name="T56" fmla="*/ 64 w 82"/>
                <a:gd name="T57" fmla="*/ 6 h 103"/>
                <a:gd name="T58" fmla="*/ 71 w 82"/>
                <a:gd name="T59" fmla="*/ 11 h 103"/>
                <a:gd name="T60" fmla="*/ 75 w 82"/>
                <a:gd name="T61" fmla="*/ 17 h 103"/>
                <a:gd name="T62" fmla="*/ 79 w 82"/>
                <a:gd name="T63" fmla="*/ 24 h 103"/>
                <a:gd name="T64" fmla="*/ 80 w 82"/>
                <a:gd name="T65" fmla="*/ 31 h 103"/>
                <a:gd name="T66" fmla="*/ 82 w 82"/>
                <a:gd name="T67" fmla="*/ 39 h 103"/>
                <a:gd name="T68" fmla="*/ 14 w 82"/>
                <a:gd name="T69" fmla="*/ 39 h 103"/>
                <a:gd name="T70" fmla="*/ 14 w 82"/>
                <a:gd name="T71" fmla="*/ 31 h 103"/>
                <a:gd name="T72" fmla="*/ 58 w 82"/>
                <a:gd name="T73" fmla="*/ 31 h 103"/>
                <a:gd name="T74" fmla="*/ 58 w 82"/>
                <a:gd name="T75" fmla="*/ 24 h 103"/>
                <a:gd name="T76" fmla="*/ 57 w 82"/>
                <a:gd name="T77" fmla="*/ 20 h 103"/>
                <a:gd name="T78" fmla="*/ 53 w 82"/>
                <a:gd name="T79" fmla="*/ 15 h 103"/>
                <a:gd name="T80" fmla="*/ 49 w 82"/>
                <a:gd name="T81" fmla="*/ 11 h 103"/>
                <a:gd name="T82" fmla="*/ 44 w 82"/>
                <a:gd name="T83" fmla="*/ 8 h 103"/>
                <a:gd name="T84" fmla="*/ 38 w 82"/>
                <a:gd name="T85" fmla="*/ 8 h 103"/>
                <a:gd name="T86" fmla="*/ 33 w 82"/>
                <a:gd name="T87" fmla="*/ 8 h 103"/>
                <a:gd name="T88" fmla="*/ 27 w 82"/>
                <a:gd name="T89" fmla="*/ 9 h 103"/>
                <a:gd name="T90" fmla="*/ 24 w 82"/>
                <a:gd name="T91" fmla="*/ 13 h 103"/>
                <a:gd name="T92" fmla="*/ 18 w 82"/>
                <a:gd name="T93" fmla="*/ 19 h 103"/>
                <a:gd name="T94" fmla="*/ 16 w 82"/>
                <a:gd name="T95" fmla="*/ 24 h 103"/>
                <a:gd name="T96" fmla="*/ 14 w 82"/>
                <a:gd name="T97" fmla="*/ 31 h 1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2"/>
                <a:gd name="T148" fmla="*/ 0 h 103"/>
                <a:gd name="T149" fmla="*/ 82 w 82"/>
                <a:gd name="T150" fmla="*/ 103 h 10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2" h="103">
                  <a:moveTo>
                    <a:pt x="14" y="39"/>
                  </a:moveTo>
                  <a:lnTo>
                    <a:pt x="18" y="59"/>
                  </a:lnTo>
                  <a:lnTo>
                    <a:pt x="25" y="74"/>
                  </a:lnTo>
                  <a:lnTo>
                    <a:pt x="33" y="79"/>
                  </a:lnTo>
                  <a:lnTo>
                    <a:pt x="42" y="85"/>
                  </a:lnTo>
                  <a:lnTo>
                    <a:pt x="51" y="85"/>
                  </a:lnTo>
                  <a:lnTo>
                    <a:pt x="60" y="85"/>
                  </a:lnTo>
                  <a:lnTo>
                    <a:pt x="68" y="81"/>
                  </a:lnTo>
                  <a:lnTo>
                    <a:pt x="71" y="77"/>
                  </a:lnTo>
                  <a:lnTo>
                    <a:pt x="75" y="70"/>
                  </a:lnTo>
                  <a:lnTo>
                    <a:pt x="79" y="63"/>
                  </a:lnTo>
                  <a:lnTo>
                    <a:pt x="82" y="64"/>
                  </a:lnTo>
                  <a:lnTo>
                    <a:pt x="79" y="74"/>
                  </a:lnTo>
                  <a:lnTo>
                    <a:pt x="75" y="83"/>
                  </a:lnTo>
                  <a:lnTo>
                    <a:pt x="68" y="92"/>
                  </a:lnTo>
                  <a:lnTo>
                    <a:pt x="62" y="97"/>
                  </a:lnTo>
                  <a:lnTo>
                    <a:pt x="57" y="101"/>
                  </a:lnTo>
                  <a:lnTo>
                    <a:pt x="49" y="103"/>
                  </a:lnTo>
                  <a:lnTo>
                    <a:pt x="42" y="103"/>
                  </a:lnTo>
                  <a:lnTo>
                    <a:pt x="25" y="99"/>
                  </a:lnTo>
                  <a:lnTo>
                    <a:pt x="11" y="90"/>
                  </a:lnTo>
                  <a:lnTo>
                    <a:pt x="2" y="74"/>
                  </a:lnTo>
                  <a:lnTo>
                    <a:pt x="0" y="53"/>
                  </a:lnTo>
                  <a:lnTo>
                    <a:pt x="2" y="31"/>
                  </a:lnTo>
                  <a:lnTo>
                    <a:pt x="11" y="15"/>
                  </a:lnTo>
                  <a:lnTo>
                    <a:pt x="25" y="4"/>
                  </a:lnTo>
                  <a:lnTo>
                    <a:pt x="44" y="0"/>
                  </a:lnTo>
                  <a:lnTo>
                    <a:pt x="55" y="2"/>
                  </a:lnTo>
                  <a:lnTo>
                    <a:pt x="64" y="6"/>
                  </a:lnTo>
                  <a:lnTo>
                    <a:pt x="71" y="11"/>
                  </a:lnTo>
                  <a:lnTo>
                    <a:pt x="75" y="17"/>
                  </a:lnTo>
                  <a:lnTo>
                    <a:pt x="79" y="24"/>
                  </a:lnTo>
                  <a:lnTo>
                    <a:pt x="80" y="31"/>
                  </a:lnTo>
                  <a:lnTo>
                    <a:pt x="82" y="39"/>
                  </a:lnTo>
                  <a:lnTo>
                    <a:pt x="14" y="39"/>
                  </a:lnTo>
                  <a:close/>
                  <a:moveTo>
                    <a:pt x="14" y="31"/>
                  </a:moveTo>
                  <a:lnTo>
                    <a:pt x="58" y="31"/>
                  </a:lnTo>
                  <a:lnTo>
                    <a:pt x="58" y="24"/>
                  </a:lnTo>
                  <a:lnTo>
                    <a:pt x="57" y="20"/>
                  </a:lnTo>
                  <a:lnTo>
                    <a:pt x="53" y="15"/>
                  </a:lnTo>
                  <a:lnTo>
                    <a:pt x="49" y="11"/>
                  </a:lnTo>
                  <a:lnTo>
                    <a:pt x="44" y="8"/>
                  </a:lnTo>
                  <a:lnTo>
                    <a:pt x="38" y="8"/>
                  </a:lnTo>
                  <a:lnTo>
                    <a:pt x="33" y="8"/>
                  </a:lnTo>
                  <a:lnTo>
                    <a:pt x="27" y="9"/>
                  </a:lnTo>
                  <a:lnTo>
                    <a:pt x="24" y="13"/>
                  </a:lnTo>
                  <a:lnTo>
                    <a:pt x="18" y="19"/>
                  </a:lnTo>
                  <a:lnTo>
                    <a:pt x="16" y="24"/>
                  </a:lnTo>
                  <a:lnTo>
                    <a:pt x="14" y="31"/>
                  </a:lnTo>
                  <a:close/>
                </a:path>
              </a:pathLst>
            </a:custGeom>
            <a:solidFill>
              <a:srgbClr val="000000"/>
            </a:solidFill>
            <a:ln w="0">
              <a:solidFill>
                <a:srgbClr val="000000"/>
              </a:solidFill>
              <a:round/>
              <a:headEnd/>
              <a:tailEnd/>
            </a:ln>
          </p:spPr>
          <p:txBody>
            <a:bodyPr/>
            <a:lstStyle/>
            <a:p>
              <a:endParaRPr lang="ru-RU"/>
            </a:p>
          </p:txBody>
        </p:sp>
        <p:sp>
          <p:nvSpPr>
            <p:cNvPr id="59539" name="Freeform 73"/>
            <p:cNvSpPr>
              <a:spLocks/>
            </p:cNvSpPr>
            <p:nvPr/>
          </p:nvSpPr>
          <p:spPr bwMode="auto">
            <a:xfrm>
              <a:off x="2863" y="971"/>
              <a:ext cx="61" cy="132"/>
            </a:xfrm>
            <a:custGeom>
              <a:avLst/>
              <a:gdLst>
                <a:gd name="T0" fmla="*/ 33 w 61"/>
                <a:gd name="T1" fmla="*/ 0 h 132"/>
                <a:gd name="T2" fmla="*/ 33 w 61"/>
                <a:gd name="T3" fmla="*/ 31 h 132"/>
                <a:gd name="T4" fmla="*/ 57 w 61"/>
                <a:gd name="T5" fmla="*/ 31 h 132"/>
                <a:gd name="T6" fmla="*/ 57 w 61"/>
                <a:gd name="T7" fmla="*/ 38 h 132"/>
                <a:gd name="T8" fmla="*/ 33 w 61"/>
                <a:gd name="T9" fmla="*/ 38 h 132"/>
                <a:gd name="T10" fmla="*/ 33 w 61"/>
                <a:gd name="T11" fmla="*/ 103 h 132"/>
                <a:gd name="T12" fmla="*/ 33 w 61"/>
                <a:gd name="T13" fmla="*/ 108 h 132"/>
                <a:gd name="T14" fmla="*/ 35 w 61"/>
                <a:gd name="T15" fmla="*/ 112 h 132"/>
                <a:gd name="T16" fmla="*/ 37 w 61"/>
                <a:gd name="T17" fmla="*/ 115 h 132"/>
                <a:gd name="T18" fmla="*/ 41 w 61"/>
                <a:gd name="T19" fmla="*/ 117 h 132"/>
                <a:gd name="T20" fmla="*/ 44 w 61"/>
                <a:gd name="T21" fmla="*/ 119 h 132"/>
                <a:gd name="T22" fmla="*/ 48 w 61"/>
                <a:gd name="T23" fmla="*/ 119 h 132"/>
                <a:gd name="T24" fmla="*/ 52 w 61"/>
                <a:gd name="T25" fmla="*/ 117 h 132"/>
                <a:gd name="T26" fmla="*/ 54 w 61"/>
                <a:gd name="T27" fmla="*/ 115 h 132"/>
                <a:gd name="T28" fmla="*/ 57 w 61"/>
                <a:gd name="T29" fmla="*/ 112 h 132"/>
                <a:gd name="T30" fmla="*/ 61 w 61"/>
                <a:gd name="T31" fmla="*/ 112 h 132"/>
                <a:gd name="T32" fmla="*/ 59 w 61"/>
                <a:gd name="T33" fmla="*/ 117 h 132"/>
                <a:gd name="T34" fmla="*/ 55 w 61"/>
                <a:gd name="T35" fmla="*/ 123 h 132"/>
                <a:gd name="T36" fmla="*/ 50 w 61"/>
                <a:gd name="T37" fmla="*/ 126 h 132"/>
                <a:gd name="T38" fmla="*/ 43 w 61"/>
                <a:gd name="T39" fmla="*/ 132 h 132"/>
                <a:gd name="T40" fmla="*/ 35 w 61"/>
                <a:gd name="T41" fmla="*/ 132 h 132"/>
                <a:gd name="T42" fmla="*/ 30 w 61"/>
                <a:gd name="T43" fmla="*/ 132 h 132"/>
                <a:gd name="T44" fmla="*/ 26 w 61"/>
                <a:gd name="T45" fmla="*/ 130 h 132"/>
                <a:gd name="T46" fmla="*/ 21 w 61"/>
                <a:gd name="T47" fmla="*/ 126 h 132"/>
                <a:gd name="T48" fmla="*/ 19 w 61"/>
                <a:gd name="T49" fmla="*/ 121 h 132"/>
                <a:gd name="T50" fmla="*/ 17 w 61"/>
                <a:gd name="T51" fmla="*/ 117 h 132"/>
                <a:gd name="T52" fmla="*/ 15 w 61"/>
                <a:gd name="T53" fmla="*/ 112 h 132"/>
                <a:gd name="T54" fmla="*/ 15 w 61"/>
                <a:gd name="T55" fmla="*/ 106 h 132"/>
                <a:gd name="T56" fmla="*/ 15 w 61"/>
                <a:gd name="T57" fmla="*/ 38 h 132"/>
                <a:gd name="T58" fmla="*/ 0 w 61"/>
                <a:gd name="T59" fmla="*/ 38 h 132"/>
                <a:gd name="T60" fmla="*/ 0 w 61"/>
                <a:gd name="T61" fmla="*/ 35 h 132"/>
                <a:gd name="T62" fmla="*/ 6 w 61"/>
                <a:gd name="T63" fmla="*/ 33 h 132"/>
                <a:gd name="T64" fmla="*/ 11 w 61"/>
                <a:gd name="T65" fmla="*/ 27 h 132"/>
                <a:gd name="T66" fmla="*/ 19 w 61"/>
                <a:gd name="T67" fmla="*/ 22 h 132"/>
                <a:gd name="T68" fmla="*/ 24 w 61"/>
                <a:gd name="T69" fmla="*/ 15 h 132"/>
                <a:gd name="T70" fmla="*/ 26 w 61"/>
                <a:gd name="T71" fmla="*/ 11 h 132"/>
                <a:gd name="T72" fmla="*/ 28 w 61"/>
                <a:gd name="T73" fmla="*/ 5 h 132"/>
                <a:gd name="T74" fmla="*/ 32 w 61"/>
                <a:gd name="T75" fmla="*/ 0 h 132"/>
                <a:gd name="T76" fmla="*/ 33 w 61"/>
                <a:gd name="T77" fmla="*/ 0 h 13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1"/>
                <a:gd name="T118" fmla="*/ 0 h 132"/>
                <a:gd name="T119" fmla="*/ 61 w 61"/>
                <a:gd name="T120" fmla="*/ 132 h 13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1" h="132">
                  <a:moveTo>
                    <a:pt x="33" y="0"/>
                  </a:moveTo>
                  <a:lnTo>
                    <a:pt x="33" y="31"/>
                  </a:lnTo>
                  <a:lnTo>
                    <a:pt x="57" y="31"/>
                  </a:lnTo>
                  <a:lnTo>
                    <a:pt x="57" y="38"/>
                  </a:lnTo>
                  <a:lnTo>
                    <a:pt x="33" y="38"/>
                  </a:lnTo>
                  <a:lnTo>
                    <a:pt x="33" y="103"/>
                  </a:lnTo>
                  <a:lnTo>
                    <a:pt x="33" y="108"/>
                  </a:lnTo>
                  <a:lnTo>
                    <a:pt x="35" y="112"/>
                  </a:lnTo>
                  <a:lnTo>
                    <a:pt x="37" y="115"/>
                  </a:lnTo>
                  <a:lnTo>
                    <a:pt x="41" y="117"/>
                  </a:lnTo>
                  <a:lnTo>
                    <a:pt x="44" y="119"/>
                  </a:lnTo>
                  <a:lnTo>
                    <a:pt x="48" y="119"/>
                  </a:lnTo>
                  <a:lnTo>
                    <a:pt x="52" y="117"/>
                  </a:lnTo>
                  <a:lnTo>
                    <a:pt x="54" y="115"/>
                  </a:lnTo>
                  <a:lnTo>
                    <a:pt x="57" y="112"/>
                  </a:lnTo>
                  <a:lnTo>
                    <a:pt x="61" y="112"/>
                  </a:lnTo>
                  <a:lnTo>
                    <a:pt x="59" y="117"/>
                  </a:lnTo>
                  <a:lnTo>
                    <a:pt x="55" y="123"/>
                  </a:lnTo>
                  <a:lnTo>
                    <a:pt x="50" y="126"/>
                  </a:lnTo>
                  <a:lnTo>
                    <a:pt x="43" y="132"/>
                  </a:lnTo>
                  <a:lnTo>
                    <a:pt x="35" y="132"/>
                  </a:lnTo>
                  <a:lnTo>
                    <a:pt x="30" y="132"/>
                  </a:lnTo>
                  <a:lnTo>
                    <a:pt x="26" y="130"/>
                  </a:lnTo>
                  <a:lnTo>
                    <a:pt x="21" y="126"/>
                  </a:lnTo>
                  <a:lnTo>
                    <a:pt x="19" y="121"/>
                  </a:lnTo>
                  <a:lnTo>
                    <a:pt x="17" y="117"/>
                  </a:lnTo>
                  <a:lnTo>
                    <a:pt x="15" y="112"/>
                  </a:lnTo>
                  <a:lnTo>
                    <a:pt x="15" y="106"/>
                  </a:lnTo>
                  <a:lnTo>
                    <a:pt x="15" y="38"/>
                  </a:lnTo>
                  <a:lnTo>
                    <a:pt x="0" y="38"/>
                  </a:lnTo>
                  <a:lnTo>
                    <a:pt x="0" y="35"/>
                  </a:lnTo>
                  <a:lnTo>
                    <a:pt x="6" y="33"/>
                  </a:lnTo>
                  <a:lnTo>
                    <a:pt x="11" y="27"/>
                  </a:lnTo>
                  <a:lnTo>
                    <a:pt x="19" y="22"/>
                  </a:lnTo>
                  <a:lnTo>
                    <a:pt x="24" y="15"/>
                  </a:lnTo>
                  <a:lnTo>
                    <a:pt x="26" y="11"/>
                  </a:lnTo>
                  <a:lnTo>
                    <a:pt x="28" y="5"/>
                  </a:lnTo>
                  <a:lnTo>
                    <a:pt x="32" y="0"/>
                  </a:lnTo>
                  <a:lnTo>
                    <a:pt x="33" y="0"/>
                  </a:lnTo>
                  <a:close/>
                </a:path>
              </a:pathLst>
            </a:custGeom>
            <a:solidFill>
              <a:srgbClr val="000000"/>
            </a:solidFill>
            <a:ln w="0">
              <a:solidFill>
                <a:srgbClr val="000000"/>
              </a:solidFill>
              <a:round/>
              <a:headEnd/>
              <a:tailEnd/>
            </a:ln>
          </p:spPr>
          <p:txBody>
            <a:bodyPr/>
            <a:lstStyle/>
            <a:p>
              <a:endParaRPr lang="ru-RU"/>
            </a:p>
          </p:txBody>
        </p:sp>
        <p:sp>
          <p:nvSpPr>
            <p:cNvPr id="59540" name="Freeform 74"/>
            <p:cNvSpPr>
              <a:spLocks/>
            </p:cNvSpPr>
            <p:nvPr/>
          </p:nvSpPr>
          <p:spPr bwMode="auto">
            <a:xfrm>
              <a:off x="1834" y="1913"/>
              <a:ext cx="179" cy="154"/>
            </a:xfrm>
            <a:custGeom>
              <a:avLst/>
              <a:gdLst>
                <a:gd name="T0" fmla="*/ 22 w 179"/>
                <a:gd name="T1" fmla="*/ 0 h 154"/>
                <a:gd name="T2" fmla="*/ 0 w 179"/>
                <a:gd name="T3" fmla="*/ 29 h 154"/>
                <a:gd name="T4" fmla="*/ 157 w 179"/>
                <a:gd name="T5" fmla="*/ 154 h 154"/>
                <a:gd name="T6" fmla="*/ 179 w 179"/>
                <a:gd name="T7" fmla="*/ 124 h 154"/>
                <a:gd name="T8" fmla="*/ 22 w 179"/>
                <a:gd name="T9" fmla="*/ 0 h 154"/>
                <a:gd name="T10" fmla="*/ 0 60000 65536"/>
                <a:gd name="T11" fmla="*/ 0 60000 65536"/>
                <a:gd name="T12" fmla="*/ 0 60000 65536"/>
                <a:gd name="T13" fmla="*/ 0 60000 65536"/>
                <a:gd name="T14" fmla="*/ 0 60000 65536"/>
                <a:gd name="T15" fmla="*/ 0 w 179"/>
                <a:gd name="T16" fmla="*/ 0 h 154"/>
                <a:gd name="T17" fmla="*/ 179 w 179"/>
                <a:gd name="T18" fmla="*/ 154 h 154"/>
              </a:gdLst>
              <a:ahLst/>
              <a:cxnLst>
                <a:cxn ang="T10">
                  <a:pos x="T0" y="T1"/>
                </a:cxn>
                <a:cxn ang="T11">
                  <a:pos x="T2" y="T3"/>
                </a:cxn>
                <a:cxn ang="T12">
                  <a:pos x="T4" y="T5"/>
                </a:cxn>
                <a:cxn ang="T13">
                  <a:pos x="T6" y="T7"/>
                </a:cxn>
                <a:cxn ang="T14">
                  <a:pos x="T8" y="T9"/>
                </a:cxn>
              </a:cxnLst>
              <a:rect l="T15" t="T16" r="T17" b="T18"/>
              <a:pathLst>
                <a:path w="179" h="154">
                  <a:moveTo>
                    <a:pt x="22" y="0"/>
                  </a:moveTo>
                  <a:lnTo>
                    <a:pt x="0" y="29"/>
                  </a:lnTo>
                  <a:lnTo>
                    <a:pt x="157" y="154"/>
                  </a:lnTo>
                  <a:lnTo>
                    <a:pt x="179" y="124"/>
                  </a:lnTo>
                  <a:lnTo>
                    <a:pt x="22" y="0"/>
                  </a:lnTo>
                  <a:close/>
                </a:path>
              </a:pathLst>
            </a:custGeom>
            <a:solidFill>
              <a:srgbClr val="000000"/>
            </a:solidFill>
            <a:ln w="0">
              <a:solidFill>
                <a:srgbClr val="000000"/>
              </a:solidFill>
              <a:round/>
              <a:headEnd/>
              <a:tailEnd/>
            </a:ln>
          </p:spPr>
          <p:txBody>
            <a:bodyPr/>
            <a:lstStyle/>
            <a:p>
              <a:endParaRPr lang="ru-RU"/>
            </a:p>
          </p:txBody>
        </p:sp>
        <p:sp>
          <p:nvSpPr>
            <p:cNvPr id="59541" name="Freeform 75"/>
            <p:cNvSpPr>
              <a:spLocks noEditPoints="1"/>
            </p:cNvSpPr>
            <p:nvPr/>
          </p:nvSpPr>
          <p:spPr bwMode="auto">
            <a:xfrm>
              <a:off x="1929" y="1977"/>
              <a:ext cx="101" cy="97"/>
            </a:xfrm>
            <a:custGeom>
              <a:avLst/>
              <a:gdLst>
                <a:gd name="T0" fmla="*/ 64 w 101"/>
                <a:gd name="T1" fmla="*/ 0 h 97"/>
                <a:gd name="T2" fmla="*/ 31 w 101"/>
                <a:gd name="T3" fmla="*/ 14 h 97"/>
                <a:gd name="T4" fmla="*/ 57 w 101"/>
                <a:gd name="T5" fmla="*/ 82 h 97"/>
                <a:gd name="T6" fmla="*/ 90 w 101"/>
                <a:gd name="T7" fmla="*/ 68 h 97"/>
                <a:gd name="T8" fmla="*/ 64 w 101"/>
                <a:gd name="T9" fmla="*/ 0 h 97"/>
                <a:gd name="T10" fmla="*/ 72 w 101"/>
                <a:gd name="T11" fmla="*/ 93 h 97"/>
                <a:gd name="T12" fmla="*/ 75 w 101"/>
                <a:gd name="T13" fmla="*/ 57 h 97"/>
                <a:gd name="T14" fmla="*/ 4 w 101"/>
                <a:gd name="T15" fmla="*/ 47 h 97"/>
                <a:gd name="T16" fmla="*/ 0 w 101"/>
                <a:gd name="T17" fmla="*/ 84 h 97"/>
                <a:gd name="T18" fmla="*/ 72 w 101"/>
                <a:gd name="T19" fmla="*/ 93 h 97"/>
                <a:gd name="T20" fmla="*/ 101 w 101"/>
                <a:gd name="T21" fmla="*/ 97 h 97"/>
                <a:gd name="T22" fmla="*/ 72 w 101"/>
                <a:gd name="T23" fmla="*/ 93 h 97"/>
                <a:gd name="T24" fmla="*/ 73 w 101"/>
                <a:gd name="T25" fmla="*/ 75 h 97"/>
                <a:gd name="T26" fmla="*/ 90 w 101"/>
                <a:gd name="T27" fmla="*/ 68 h 97"/>
                <a:gd name="T28" fmla="*/ 101 w 101"/>
                <a:gd name="T29" fmla="*/ 97 h 9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1"/>
                <a:gd name="T46" fmla="*/ 0 h 97"/>
                <a:gd name="T47" fmla="*/ 101 w 101"/>
                <a:gd name="T48" fmla="*/ 97 h 9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1" h="97">
                  <a:moveTo>
                    <a:pt x="64" y="0"/>
                  </a:moveTo>
                  <a:lnTo>
                    <a:pt x="31" y="14"/>
                  </a:lnTo>
                  <a:lnTo>
                    <a:pt x="57" y="82"/>
                  </a:lnTo>
                  <a:lnTo>
                    <a:pt x="90" y="68"/>
                  </a:lnTo>
                  <a:lnTo>
                    <a:pt x="64" y="0"/>
                  </a:lnTo>
                  <a:close/>
                  <a:moveTo>
                    <a:pt x="72" y="93"/>
                  </a:moveTo>
                  <a:lnTo>
                    <a:pt x="75" y="57"/>
                  </a:lnTo>
                  <a:lnTo>
                    <a:pt x="4" y="47"/>
                  </a:lnTo>
                  <a:lnTo>
                    <a:pt x="0" y="84"/>
                  </a:lnTo>
                  <a:lnTo>
                    <a:pt x="72" y="93"/>
                  </a:lnTo>
                  <a:close/>
                  <a:moveTo>
                    <a:pt x="101" y="97"/>
                  </a:moveTo>
                  <a:lnTo>
                    <a:pt x="72" y="93"/>
                  </a:lnTo>
                  <a:lnTo>
                    <a:pt x="73" y="75"/>
                  </a:lnTo>
                  <a:lnTo>
                    <a:pt x="90" y="68"/>
                  </a:lnTo>
                  <a:lnTo>
                    <a:pt x="101" y="97"/>
                  </a:lnTo>
                  <a:close/>
                </a:path>
              </a:pathLst>
            </a:custGeom>
            <a:solidFill>
              <a:srgbClr val="000000"/>
            </a:solidFill>
            <a:ln w="0">
              <a:solidFill>
                <a:srgbClr val="000000"/>
              </a:solidFill>
              <a:round/>
              <a:headEnd/>
              <a:tailEnd/>
            </a:ln>
          </p:spPr>
          <p:txBody>
            <a:bodyPr/>
            <a:lstStyle/>
            <a:p>
              <a:endParaRPr lang="ru-RU"/>
            </a:p>
          </p:txBody>
        </p:sp>
        <p:sp>
          <p:nvSpPr>
            <p:cNvPr id="59542" name="Freeform 76"/>
            <p:cNvSpPr>
              <a:spLocks/>
            </p:cNvSpPr>
            <p:nvPr/>
          </p:nvSpPr>
          <p:spPr bwMode="auto">
            <a:xfrm>
              <a:off x="2081" y="2123"/>
              <a:ext cx="193" cy="191"/>
            </a:xfrm>
            <a:custGeom>
              <a:avLst/>
              <a:gdLst>
                <a:gd name="T0" fmla="*/ 167 w 193"/>
                <a:gd name="T1" fmla="*/ 191 h 191"/>
                <a:gd name="T2" fmla="*/ 193 w 193"/>
                <a:gd name="T3" fmla="*/ 165 h 191"/>
                <a:gd name="T4" fmla="*/ 26 w 193"/>
                <a:gd name="T5" fmla="*/ 0 h 191"/>
                <a:gd name="T6" fmla="*/ 0 w 193"/>
                <a:gd name="T7" fmla="*/ 26 h 191"/>
                <a:gd name="T8" fmla="*/ 167 w 193"/>
                <a:gd name="T9" fmla="*/ 191 h 191"/>
                <a:gd name="T10" fmla="*/ 0 60000 65536"/>
                <a:gd name="T11" fmla="*/ 0 60000 65536"/>
                <a:gd name="T12" fmla="*/ 0 60000 65536"/>
                <a:gd name="T13" fmla="*/ 0 60000 65536"/>
                <a:gd name="T14" fmla="*/ 0 60000 65536"/>
                <a:gd name="T15" fmla="*/ 0 w 193"/>
                <a:gd name="T16" fmla="*/ 0 h 191"/>
                <a:gd name="T17" fmla="*/ 193 w 193"/>
                <a:gd name="T18" fmla="*/ 191 h 191"/>
              </a:gdLst>
              <a:ahLst/>
              <a:cxnLst>
                <a:cxn ang="T10">
                  <a:pos x="T0" y="T1"/>
                </a:cxn>
                <a:cxn ang="T11">
                  <a:pos x="T2" y="T3"/>
                </a:cxn>
                <a:cxn ang="T12">
                  <a:pos x="T4" y="T5"/>
                </a:cxn>
                <a:cxn ang="T13">
                  <a:pos x="T6" y="T7"/>
                </a:cxn>
                <a:cxn ang="T14">
                  <a:pos x="T8" y="T9"/>
                </a:cxn>
              </a:cxnLst>
              <a:rect l="T15" t="T16" r="T17" b="T18"/>
              <a:pathLst>
                <a:path w="193" h="191">
                  <a:moveTo>
                    <a:pt x="167" y="191"/>
                  </a:moveTo>
                  <a:lnTo>
                    <a:pt x="193" y="165"/>
                  </a:lnTo>
                  <a:lnTo>
                    <a:pt x="26" y="0"/>
                  </a:lnTo>
                  <a:lnTo>
                    <a:pt x="0" y="26"/>
                  </a:lnTo>
                  <a:lnTo>
                    <a:pt x="167" y="191"/>
                  </a:lnTo>
                  <a:close/>
                </a:path>
              </a:pathLst>
            </a:custGeom>
            <a:solidFill>
              <a:srgbClr val="000000"/>
            </a:solidFill>
            <a:ln w="0">
              <a:solidFill>
                <a:srgbClr val="000000"/>
              </a:solidFill>
              <a:round/>
              <a:headEnd/>
              <a:tailEnd/>
            </a:ln>
          </p:spPr>
          <p:txBody>
            <a:bodyPr/>
            <a:lstStyle/>
            <a:p>
              <a:endParaRPr lang="ru-RU"/>
            </a:p>
          </p:txBody>
        </p:sp>
        <p:sp>
          <p:nvSpPr>
            <p:cNvPr id="59543" name="Freeform 77"/>
            <p:cNvSpPr>
              <a:spLocks noEditPoints="1"/>
            </p:cNvSpPr>
            <p:nvPr/>
          </p:nvSpPr>
          <p:spPr bwMode="auto">
            <a:xfrm>
              <a:off x="2068" y="2112"/>
              <a:ext cx="101" cy="99"/>
            </a:xfrm>
            <a:custGeom>
              <a:avLst/>
              <a:gdLst>
                <a:gd name="T0" fmla="*/ 26 w 101"/>
                <a:gd name="T1" fmla="*/ 99 h 99"/>
                <a:gd name="T2" fmla="*/ 63 w 101"/>
                <a:gd name="T3" fmla="*/ 88 h 99"/>
                <a:gd name="T4" fmla="*/ 44 w 101"/>
                <a:gd name="T5" fmla="*/ 19 h 99"/>
                <a:gd name="T6" fmla="*/ 8 w 101"/>
                <a:gd name="T7" fmla="*/ 30 h 99"/>
                <a:gd name="T8" fmla="*/ 26 w 101"/>
                <a:gd name="T9" fmla="*/ 99 h 99"/>
                <a:gd name="T10" fmla="*/ 30 w 101"/>
                <a:gd name="T11" fmla="*/ 6 h 99"/>
                <a:gd name="T12" fmla="*/ 22 w 101"/>
                <a:gd name="T13" fmla="*/ 42 h 99"/>
                <a:gd name="T14" fmla="*/ 94 w 101"/>
                <a:gd name="T15" fmla="*/ 59 h 99"/>
                <a:gd name="T16" fmla="*/ 101 w 101"/>
                <a:gd name="T17" fmla="*/ 22 h 99"/>
                <a:gd name="T18" fmla="*/ 30 w 101"/>
                <a:gd name="T19" fmla="*/ 6 h 99"/>
                <a:gd name="T20" fmla="*/ 0 w 101"/>
                <a:gd name="T21" fmla="*/ 0 h 99"/>
                <a:gd name="T22" fmla="*/ 30 w 101"/>
                <a:gd name="T23" fmla="*/ 6 h 99"/>
                <a:gd name="T24" fmla="*/ 26 w 101"/>
                <a:gd name="T25" fmla="*/ 24 h 99"/>
                <a:gd name="T26" fmla="*/ 8 w 101"/>
                <a:gd name="T27" fmla="*/ 30 h 99"/>
                <a:gd name="T28" fmla="*/ 0 w 101"/>
                <a:gd name="T29" fmla="*/ 0 h 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1"/>
                <a:gd name="T46" fmla="*/ 0 h 99"/>
                <a:gd name="T47" fmla="*/ 101 w 101"/>
                <a:gd name="T48" fmla="*/ 99 h 9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1" h="99">
                  <a:moveTo>
                    <a:pt x="26" y="99"/>
                  </a:moveTo>
                  <a:lnTo>
                    <a:pt x="63" y="88"/>
                  </a:lnTo>
                  <a:lnTo>
                    <a:pt x="44" y="19"/>
                  </a:lnTo>
                  <a:lnTo>
                    <a:pt x="8" y="30"/>
                  </a:lnTo>
                  <a:lnTo>
                    <a:pt x="26" y="99"/>
                  </a:lnTo>
                  <a:close/>
                  <a:moveTo>
                    <a:pt x="30" y="6"/>
                  </a:moveTo>
                  <a:lnTo>
                    <a:pt x="22" y="42"/>
                  </a:lnTo>
                  <a:lnTo>
                    <a:pt x="94" y="59"/>
                  </a:lnTo>
                  <a:lnTo>
                    <a:pt x="101" y="22"/>
                  </a:lnTo>
                  <a:lnTo>
                    <a:pt x="30" y="6"/>
                  </a:lnTo>
                  <a:close/>
                  <a:moveTo>
                    <a:pt x="0" y="0"/>
                  </a:moveTo>
                  <a:lnTo>
                    <a:pt x="30" y="6"/>
                  </a:lnTo>
                  <a:lnTo>
                    <a:pt x="26" y="24"/>
                  </a:lnTo>
                  <a:lnTo>
                    <a:pt x="8" y="30"/>
                  </a:lnTo>
                  <a:lnTo>
                    <a:pt x="0" y="0"/>
                  </a:lnTo>
                  <a:close/>
                </a:path>
              </a:pathLst>
            </a:custGeom>
            <a:solidFill>
              <a:srgbClr val="000000"/>
            </a:solidFill>
            <a:ln w="0">
              <a:solidFill>
                <a:srgbClr val="000000"/>
              </a:solidFill>
              <a:round/>
              <a:headEnd/>
              <a:tailEnd/>
            </a:ln>
          </p:spPr>
          <p:txBody>
            <a:bodyPr/>
            <a:lstStyle/>
            <a:p>
              <a:endParaRPr lang="ru-RU"/>
            </a:p>
          </p:txBody>
        </p:sp>
        <p:sp>
          <p:nvSpPr>
            <p:cNvPr id="59544" name="Line 78"/>
            <p:cNvSpPr>
              <a:spLocks noChangeShapeType="1"/>
            </p:cNvSpPr>
            <p:nvPr/>
          </p:nvSpPr>
          <p:spPr bwMode="auto">
            <a:xfrm>
              <a:off x="1114" y="1048"/>
              <a:ext cx="731" cy="879"/>
            </a:xfrm>
            <a:prstGeom prst="line">
              <a:avLst/>
            </a:prstGeom>
            <a:noFill/>
            <a:ln w="5715">
              <a:solidFill>
                <a:srgbClr val="000000"/>
              </a:solidFill>
              <a:round/>
              <a:headEnd/>
              <a:tailEnd/>
            </a:ln>
          </p:spPr>
          <p:txBody>
            <a:bodyPr/>
            <a:lstStyle/>
            <a:p>
              <a:endParaRPr lang="ru-RU"/>
            </a:p>
          </p:txBody>
        </p:sp>
        <p:sp>
          <p:nvSpPr>
            <p:cNvPr id="59545" name="Freeform 79"/>
            <p:cNvSpPr>
              <a:spLocks/>
            </p:cNvSpPr>
            <p:nvPr/>
          </p:nvSpPr>
          <p:spPr bwMode="auto">
            <a:xfrm>
              <a:off x="1420" y="1429"/>
              <a:ext cx="86" cy="90"/>
            </a:xfrm>
            <a:custGeom>
              <a:avLst/>
              <a:gdLst>
                <a:gd name="T0" fmla="*/ 86 w 86"/>
                <a:gd name="T1" fmla="*/ 90 h 90"/>
                <a:gd name="T2" fmla="*/ 64 w 86"/>
                <a:gd name="T3" fmla="*/ 0 h 90"/>
                <a:gd name="T4" fmla="*/ 0 w 86"/>
                <a:gd name="T5" fmla="*/ 53 h 90"/>
                <a:gd name="T6" fmla="*/ 86 w 86"/>
                <a:gd name="T7" fmla="*/ 90 h 90"/>
                <a:gd name="T8" fmla="*/ 0 60000 65536"/>
                <a:gd name="T9" fmla="*/ 0 60000 65536"/>
                <a:gd name="T10" fmla="*/ 0 60000 65536"/>
                <a:gd name="T11" fmla="*/ 0 60000 65536"/>
                <a:gd name="T12" fmla="*/ 0 w 86"/>
                <a:gd name="T13" fmla="*/ 0 h 90"/>
                <a:gd name="T14" fmla="*/ 86 w 86"/>
                <a:gd name="T15" fmla="*/ 90 h 90"/>
              </a:gdLst>
              <a:ahLst/>
              <a:cxnLst>
                <a:cxn ang="T8">
                  <a:pos x="T0" y="T1"/>
                </a:cxn>
                <a:cxn ang="T9">
                  <a:pos x="T2" y="T3"/>
                </a:cxn>
                <a:cxn ang="T10">
                  <a:pos x="T4" y="T5"/>
                </a:cxn>
                <a:cxn ang="T11">
                  <a:pos x="T6" y="T7"/>
                </a:cxn>
              </a:cxnLst>
              <a:rect l="T12" t="T13" r="T14" b="T15"/>
              <a:pathLst>
                <a:path w="86" h="90">
                  <a:moveTo>
                    <a:pt x="86" y="90"/>
                  </a:moveTo>
                  <a:lnTo>
                    <a:pt x="64" y="0"/>
                  </a:lnTo>
                  <a:lnTo>
                    <a:pt x="0" y="53"/>
                  </a:lnTo>
                  <a:lnTo>
                    <a:pt x="86" y="90"/>
                  </a:lnTo>
                  <a:close/>
                </a:path>
              </a:pathLst>
            </a:custGeom>
            <a:solidFill>
              <a:srgbClr val="000000"/>
            </a:solidFill>
            <a:ln w="0">
              <a:solidFill>
                <a:srgbClr val="000000"/>
              </a:solidFill>
              <a:round/>
              <a:headEnd/>
              <a:tailEnd/>
            </a:ln>
          </p:spPr>
          <p:txBody>
            <a:bodyPr/>
            <a:lstStyle/>
            <a:p>
              <a:endParaRPr lang="ru-RU"/>
            </a:p>
          </p:txBody>
        </p:sp>
        <p:sp>
          <p:nvSpPr>
            <p:cNvPr id="59546" name="Freeform 80"/>
            <p:cNvSpPr>
              <a:spLocks/>
            </p:cNvSpPr>
            <p:nvPr/>
          </p:nvSpPr>
          <p:spPr bwMode="auto">
            <a:xfrm>
              <a:off x="705" y="1130"/>
              <a:ext cx="107" cy="101"/>
            </a:xfrm>
            <a:custGeom>
              <a:avLst/>
              <a:gdLst>
                <a:gd name="T0" fmla="*/ 50 w 107"/>
                <a:gd name="T1" fmla="*/ 6 h 101"/>
                <a:gd name="T2" fmla="*/ 74 w 107"/>
                <a:gd name="T3" fmla="*/ 2 h 101"/>
                <a:gd name="T4" fmla="*/ 85 w 107"/>
                <a:gd name="T5" fmla="*/ 8 h 101"/>
                <a:gd name="T6" fmla="*/ 90 w 107"/>
                <a:gd name="T7" fmla="*/ 17 h 101"/>
                <a:gd name="T8" fmla="*/ 92 w 107"/>
                <a:gd name="T9" fmla="*/ 30 h 101"/>
                <a:gd name="T10" fmla="*/ 92 w 107"/>
                <a:gd name="T11" fmla="*/ 77 h 101"/>
                <a:gd name="T12" fmla="*/ 94 w 107"/>
                <a:gd name="T13" fmla="*/ 88 h 101"/>
                <a:gd name="T14" fmla="*/ 96 w 107"/>
                <a:gd name="T15" fmla="*/ 96 h 101"/>
                <a:gd name="T16" fmla="*/ 101 w 107"/>
                <a:gd name="T17" fmla="*/ 99 h 101"/>
                <a:gd name="T18" fmla="*/ 107 w 107"/>
                <a:gd name="T19" fmla="*/ 101 h 101"/>
                <a:gd name="T20" fmla="*/ 61 w 107"/>
                <a:gd name="T21" fmla="*/ 99 h 101"/>
                <a:gd name="T22" fmla="*/ 66 w 107"/>
                <a:gd name="T23" fmla="*/ 97 h 101"/>
                <a:gd name="T24" fmla="*/ 72 w 107"/>
                <a:gd name="T25" fmla="*/ 94 h 101"/>
                <a:gd name="T26" fmla="*/ 74 w 107"/>
                <a:gd name="T27" fmla="*/ 88 h 101"/>
                <a:gd name="T28" fmla="*/ 74 w 107"/>
                <a:gd name="T29" fmla="*/ 77 h 101"/>
                <a:gd name="T30" fmla="*/ 74 w 107"/>
                <a:gd name="T31" fmla="*/ 31 h 101"/>
                <a:gd name="T32" fmla="*/ 70 w 107"/>
                <a:gd name="T33" fmla="*/ 21 h 101"/>
                <a:gd name="T34" fmla="*/ 64 w 107"/>
                <a:gd name="T35" fmla="*/ 15 h 101"/>
                <a:gd name="T36" fmla="*/ 50 w 107"/>
                <a:gd name="T37" fmla="*/ 15 h 101"/>
                <a:gd name="T38" fmla="*/ 33 w 107"/>
                <a:gd name="T39" fmla="*/ 28 h 101"/>
                <a:gd name="T40" fmla="*/ 33 w 107"/>
                <a:gd name="T41" fmla="*/ 85 h 101"/>
                <a:gd name="T42" fmla="*/ 33 w 107"/>
                <a:gd name="T43" fmla="*/ 92 h 101"/>
                <a:gd name="T44" fmla="*/ 37 w 107"/>
                <a:gd name="T45" fmla="*/ 97 h 101"/>
                <a:gd name="T46" fmla="*/ 46 w 107"/>
                <a:gd name="T47" fmla="*/ 99 h 101"/>
                <a:gd name="T48" fmla="*/ 0 w 107"/>
                <a:gd name="T49" fmla="*/ 101 h 101"/>
                <a:gd name="T50" fmla="*/ 2 w 107"/>
                <a:gd name="T51" fmla="*/ 99 h 101"/>
                <a:gd name="T52" fmla="*/ 9 w 107"/>
                <a:gd name="T53" fmla="*/ 97 h 101"/>
                <a:gd name="T54" fmla="*/ 13 w 107"/>
                <a:gd name="T55" fmla="*/ 90 h 101"/>
                <a:gd name="T56" fmla="*/ 15 w 107"/>
                <a:gd name="T57" fmla="*/ 77 h 101"/>
                <a:gd name="T58" fmla="*/ 15 w 107"/>
                <a:gd name="T59" fmla="*/ 31 h 101"/>
                <a:gd name="T60" fmla="*/ 13 w 107"/>
                <a:gd name="T61" fmla="*/ 19 h 101"/>
                <a:gd name="T62" fmla="*/ 11 w 107"/>
                <a:gd name="T63" fmla="*/ 13 h 101"/>
                <a:gd name="T64" fmla="*/ 8 w 107"/>
                <a:gd name="T65" fmla="*/ 13 h 101"/>
                <a:gd name="T66" fmla="*/ 2 w 107"/>
                <a:gd name="T67" fmla="*/ 13 h 101"/>
                <a:gd name="T68" fmla="*/ 28 w 107"/>
                <a:gd name="T69" fmla="*/ 0 h 101"/>
                <a:gd name="T70" fmla="*/ 33 w 107"/>
                <a:gd name="T71" fmla="*/ 22 h 1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7"/>
                <a:gd name="T109" fmla="*/ 0 h 101"/>
                <a:gd name="T110" fmla="*/ 107 w 107"/>
                <a:gd name="T111" fmla="*/ 101 h 10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7" h="101">
                  <a:moveTo>
                    <a:pt x="33" y="22"/>
                  </a:moveTo>
                  <a:lnTo>
                    <a:pt x="50" y="6"/>
                  </a:lnTo>
                  <a:lnTo>
                    <a:pt x="66" y="0"/>
                  </a:lnTo>
                  <a:lnTo>
                    <a:pt x="74" y="2"/>
                  </a:lnTo>
                  <a:lnTo>
                    <a:pt x="81" y="4"/>
                  </a:lnTo>
                  <a:lnTo>
                    <a:pt x="85" y="8"/>
                  </a:lnTo>
                  <a:lnTo>
                    <a:pt x="88" y="11"/>
                  </a:lnTo>
                  <a:lnTo>
                    <a:pt x="90" y="17"/>
                  </a:lnTo>
                  <a:lnTo>
                    <a:pt x="92" y="22"/>
                  </a:lnTo>
                  <a:lnTo>
                    <a:pt x="92" y="30"/>
                  </a:lnTo>
                  <a:lnTo>
                    <a:pt x="92" y="37"/>
                  </a:lnTo>
                  <a:lnTo>
                    <a:pt x="92" y="77"/>
                  </a:lnTo>
                  <a:lnTo>
                    <a:pt x="92" y="85"/>
                  </a:lnTo>
                  <a:lnTo>
                    <a:pt x="94" y="88"/>
                  </a:lnTo>
                  <a:lnTo>
                    <a:pt x="94" y="92"/>
                  </a:lnTo>
                  <a:lnTo>
                    <a:pt x="96" y="96"/>
                  </a:lnTo>
                  <a:lnTo>
                    <a:pt x="97" y="97"/>
                  </a:lnTo>
                  <a:lnTo>
                    <a:pt x="101" y="99"/>
                  </a:lnTo>
                  <a:lnTo>
                    <a:pt x="107" y="99"/>
                  </a:lnTo>
                  <a:lnTo>
                    <a:pt x="107" y="101"/>
                  </a:lnTo>
                  <a:lnTo>
                    <a:pt x="61" y="101"/>
                  </a:lnTo>
                  <a:lnTo>
                    <a:pt x="61" y="99"/>
                  </a:lnTo>
                  <a:lnTo>
                    <a:pt x="63" y="99"/>
                  </a:lnTo>
                  <a:lnTo>
                    <a:pt x="66" y="97"/>
                  </a:lnTo>
                  <a:lnTo>
                    <a:pt x="70" y="96"/>
                  </a:lnTo>
                  <a:lnTo>
                    <a:pt x="72" y="94"/>
                  </a:lnTo>
                  <a:lnTo>
                    <a:pt x="74" y="90"/>
                  </a:lnTo>
                  <a:lnTo>
                    <a:pt x="74" y="88"/>
                  </a:lnTo>
                  <a:lnTo>
                    <a:pt x="74" y="83"/>
                  </a:lnTo>
                  <a:lnTo>
                    <a:pt x="74" y="77"/>
                  </a:lnTo>
                  <a:lnTo>
                    <a:pt x="74" y="39"/>
                  </a:lnTo>
                  <a:lnTo>
                    <a:pt x="74" y="31"/>
                  </a:lnTo>
                  <a:lnTo>
                    <a:pt x="72" y="24"/>
                  </a:lnTo>
                  <a:lnTo>
                    <a:pt x="70" y="21"/>
                  </a:lnTo>
                  <a:lnTo>
                    <a:pt x="68" y="17"/>
                  </a:lnTo>
                  <a:lnTo>
                    <a:pt x="64" y="15"/>
                  </a:lnTo>
                  <a:lnTo>
                    <a:pt x="59" y="13"/>
                  </a:lnTo>
                  <a:lnTo>
                    <a:pt x="50" y="15"/>
                  </a:lnTo>
                  <a:lnTo>
                    <a:pt x="41" y="21"/>
                  </a:lnTo>
                  <a:lnTo>
                    <a:pt x="33" y="28"/>
                  </a:lnTo>
                  <a:lnTo>
                    <a:pt x="33" y="77"/>
                  </a:lnTo>
                  <a:lnTo>
                    <a:pt x="33" y="85"/>
                  </a:lnTo>
                  <a:lnTo>
                    <a:pt x="33" y="90"/>
                  </a:lnTo>
                  <a:lnTo>
                    <a:pt x="33" y="92"/>
                  </a:lnTo>
                  <a:lnTo>
                    <a:pt x="35" y="96"/>
                  </a:lnTo>
                  <a:lnTo>
                    <a:pt x="37" y="97"/>
                  </a:lnTo>
                  <a:lnTo>
                    <a:pt x="41" y="99"/>
                  </a:lnTo>
                  <a:lnTo>
                    <a:pt x="46" y="99"/>
                  </a:lnTo>
                  <a:lnTo>
                    <a:pt x="46" y="101"/>
                  </a:lnTo>
                  <a:lnTo>
                    <a:pt x="0" y="101"/>
                  </a:lnTo>
                  <a:lnTo>
                    <a:pt x="0" y="99"/>
                  </a:lnTo>
                  <a:lnTo>
                    <a:pt x="2" y="99"/>
                  </a:lnTo>
                  <a:lnTo>
                    <a:pt x="8" y="97"/>
                  </a:lnTo>
                  <a:lnTo>
                    <a:pt x="9" y="97"/>
                  </a:lnTo>
                  <a:lnTo>
                    <a:pt x="11" y="94"/>
                  </a:lnTo>
                  <a:lnTo>
                    <a:pt x="13" y="90"/>
                  </a:lnTo>
                  <a:lnTo>
                    <a:pt x="15" y="85"/>
                  </a:lnTo>
                  <a:lnTo>
                    <a:pt x="15" y="77"/>
                  </a:lnTo>
                  <a:lnTo>
                    <a:pt x="15" y="41"/>
                  </a:lnTo>
                  <a:lnTo>
                    <a:pt x="15" y="31"/>
                  </a:lnTo>
                  <a:lnTo>
                    <a:pt x="15" y="24"/>
                  </a:lnTo>
                  <a:lnTo>
                    <a:pt x="13" y="19"/>
                  </a:lnTo>
                  <a:lnTo>
                    <a:pt x="13" y="17"/>
                  </a:lnTo>
                  <a:lnTo>
                    <a:pt x="11" y="13"/>
                  </a:lnTo>
                  <a:lnTo>
                    <a:pt x="9" y="13"/>
                  </a:lnTo>
                  <a:lnTo>
                    <a:pt x="8" y="13"/>
                  </a:lnTo>
                  <a:lnTo>
                    <a:pt x="6" y="13"/>
                  </a:lnTo>
                  <a:lnTo>
                    <a:pt x="2" y="13"/>
                  </a:lnTo>
                  <a:lnTo>
                    <a:pt x="0" y="11"/>
                  </a:lnTo>
                  <a:lnTo>
                    <a:pt x="28" y="0"/>
                  </a:lnTo>
                  <a:lnTo>
                    <a:pt x="33" y="0"/>
                  </a:lnTo>
                  <a:lnTo>
                    <a:pt x="33" y="22"/>
                  </a:lnTo>
                  <a:close/>
                </a:path>
              </a:pathLst>
            </a:custGeom>
            <a:solidFill>
              <a:srgbClr val="000000"/>
            </a:solidFill>
            <a:ln w="0">
              <a:solidFill>
                <a:srgbClr val="000000"/>
              </a:solidFill>
              <a:round/>
              <a:headEnd/>
              <a:tailEnd/>
            </a:ln>
          </p:spPr>
          <p:txBody>
            <a:bodyPr/>
            <a:lstStyle/>
            <a:p>
              <a:endParaRPr lang="ru-RU"/>
            </a:p>
          </p:txBody>
        </p:sp>
        <p:sp>
          <p:nvSpPr>
            <p:cNvPr id="59547" name="Line 81"/>
            <p:cNvSpPr>
              <a:spLocks noChangeShapeType="1"/>
            </p:cNvSpPr>
            <p:nvPr/>
          </p:nvSpPr>
          <p:spPr bwMode="auto">
            <a:xfrm>
              <a:off x="980" y="1180"/>
              <a:ext cx="865" cy="747"/>
            </a:xfrm>
            <a:prstGeom prst="line">
              <a:avLst/>
            </a:prstGeom>
            <a:noFill/>
            <a:ln w="5715">
              <a:solidFill>
                <a:srgbClr val="000000"/>
              </a:solidFill>
              <a:round/>
              <a:headEnd/>
              <a:tailEnd/>
            </a:ln>
          </p:spPr>
          <p:txBody>
            <a:bodyPr/>
            <a:lstStyle/>
            <a:p>
              <a:endParaRPr lang="ru-RU"/>
            </a:p>
          </p:txBody>
        </p:sp>
        <p:sp>
          <p:nvSpPr>
            <p:cNvPr id="59548" name="Freeform 82"/>
            <p:cNvSpPr>
              <a:spLocks/>
            </p:cNvSpPr>
            <p:nvPr/>
          </p:nvSpPr>
          <p:spPr bwMode="auto">
            <a:xfrm>
              <a:off x="1354" y="1495"/>
              <a:ext cx="90" cy="86"/>
            </a:xfrm>
            <a:custGeom>
              <a:avLst/>
              <a:gdLst>
                <a:gd name="T0" fmla="*/ 90 w 90"/>
                <a:gd name="T1" fmla="*/ 86 h 86"/>
                <a:gd name="T2" fmla="*/ 55 w 90"/>
                <a:gd name="T3" fmla="*/ 0 h 86"/>
                <a:gd name="T4" fmla="*/ 0 w 90"/>
                <a:gd name="T5" fmla="*/ 64 h 86"/>
                <a:gd name="T6" fmla="*/ 90 w 90"/>
                <a:gd name="T7" fmla="*/ 86 h 86"/>
                <a:gd name="T8" fmla="*/ 0 60000 65536"/>
                <a:gd name="T9" fmla="*/ 0 60000 65536"/>
                <a:gd name="T10" fmla="*/ 0 60000 65536"/>
                <a:gd name="T11" fmla="*/ 0 60000 65536"/>
                <a:gd name="T12" fmla="*/ 0 w 90"/>
                <a:gd name="T13" fmla="*/ 0 h 86"/>
                <a:gd name="T14" fmla="*/ 90 w 90"/>
                <a:gd name="T15" fmla="*/ 86 h 86"/>
              </a:gdLst>
              <a:ahLst/>
              <a:cxnLst>
                <a:cxn ang="T8">
                  <a:pos x="T0" y="T1"/>
                </a:cxn>
                <a:cxn ang="T9">
                  <a:pos x="T2" y="T3"/>
                </a:cxn>
                <a:cxn ang="T10">
                  <a:pos x="T4" y="T5"/>
                </a:cxn>
                <a:cxn ang="T11">
                  <a:pos x="T6" y="T7"/>
                </a:cxn>
              </a:cxnLst>
              <a:rect l="T12" t="T13" r="T14" b="T15"/>
              <a:pathLst>
                <a:path w="90" h="86">
                  <a:moveTo>
                    <a:pt x="90" y="86"/>
                  </a:moveTo>
                  <a:lnTo>
                    <a:pt x="55" y="0"/>
                  </a:lnTo>
                  <a:lnTo>
                    <a:pt x="0" y="64"/>
                  </a:lnTo>
                  <a:lnTo>
                    <a:pt x="90" y="86"/>
                  </a:lnTo>
                  <a:close/>
                </a:path>
              </a:pathLst>
            </a:custGeom>
            <a:solidFill>
              <a:srgbClr val="000000"/>
            </a:solidFill>
            <a:ln w="0">
              <a:solidFill>
                <a:srgbClr val="000000"/>
              </a:solidFill>
              <a:round/>
              <a:headEnd/>
              <a:tailEnd/>
            </a:ln>
          </p:spPr>
          <p:txBody>
            <a:bodyPr/>
            <a:lstStyle/>
            <a:p>
              <a:endParaRPr lang="ru-RU"/>
            </a:p>
          </p:txBody>
        </p:sp>
        <p:sp>
          <p:nvSpPr>
            <p:cNvPr id="59549" name="Freeform 83"/>
            <p:cNvSpPr>
              <a:spLocks noEditPoints="1"/>
            </p:cNvSpPr>
            <p:nvPr/>
          </p:nvSpPr>
          <p:spPr bwMode="auto">
            <a:xfrm>
              <a:off x="854" y="980"/>
              <a:ext cx="104" cy="149"/>
            </a:xfrm>
            <a:custGeom>
              <a:avLst/>
              <a:gdLst>
                <a:gd name="T0" fmla="*/ 33 w 104"/>
                <a:gd name="T1" fmla="*/ 0 h 149"/>
                <a:gd name="T2" fmla="*/ 36 w 104"/>
                <a:gd name="T3" fmla="*/ 24 h 149"/>
                <a:gd name="T4" fmla="*/ 46 w 104"/>
                <a:gd name="T5" fmla="*/ 9 h 149"/>
                <a:gd name="T6" fmla="*/ 58 w 104"/>
                <a:gd name="T7" fmla="*/ 2 h 149"/>
                <a:gd name="T8" fmla="*/ 77 w 104"/>
                <a:gd name="T9" fmla="*/ 2 h 149"/>
                <a:gd name="T10" fmla="*/ 93 w 104"/>
                <a:gd name="T11" fmla="*/ 11 h 149"/>
                <a:gd name="T12" fmla="*/ 104 w 104"/>
                <a:gd name="T13" fmla="*/ 48 h 149"/>
                <a:gd name="T14" fmla="*/ 89 w 104"/>
                <a:gd name="T15" fmla="*/ 90 h 149"/>
                <a:gd name="T16" fmla="*/ 60 w 104"/>
                <a:gd name="T17" fmla="*/ 103 h 149"/>
                <a:gd name="T18" fmla="*/ 46 w 104"/>
                <a:gd name="T19" fmla="*/ 101 h 149"/>
                <a:gd name="T20" fmla="*/ 36 w 104"/>
                <a:gd name="T21" fmla="*/ 94 h 149"/>
                <a:gd name="T22" fmla="*/ 36 w 104"/>
                <a:gd name="T23" fmla="*/ 132 h 149"/>
                <a:gd name="T24" fmla="*/ 36 w 104"/>
                <a:gd name="T25" fmla="*/ 139 h 149"/>
                <a:gd name="T26" fmla="*/ 40 w 104"/>
                <a:gd name="T27" fmla="*/ 145 h 149"/>
                <a:gd name="T28" fmla="*/ 49 w 104"/>
                <a:gd name="T29" fmla="*/ 147 h 149"/>
                <a:gd name="T30" fmla="*/ 0 w 104"/>
                <a:gd name="T31" fmla="*/ 149 h 149"/>
                <a:gd name="T32" fmla="*/ 2 w 104"/>
                <a:gd name="T33" fmla="*/ 147 h 149"/>
                <a:gd name="T34" fmla="*/ 13 w 104"/>
                <a:gd name="T35" fmla="*/ 145 h 149"/>
                <a:gd name="T36" fmla="*/ 16 w 104"/>
                <a:gd name="T37" fmla="*/ 139 h 149"/>
                <a:gd name="T38" fmla="*/ 18 w 104"/>
                <a:gd name="T39" fmla="*/ 132 h 149"/>
                <a:gd name="T40" fmla="*/ 18 w 104"/>
                <a:gd name="T41" fmla="*/ 29 h 149"/>
                <a:gd name="T42" fmla="*/ 18 w 104"/>
                <a:gd name="T43" fmla="*/ 20 h 149"/>
                <a:gd name="T44" fmla="*/ 16 w 104"/>
                <a:gd name="T45" fmla="*/ 15 h 149"/>
                <a:gd name="T46" fmla="*/ 13 w 104"/>
                <a:gd name="T47" fmla="*/ 13 h 149"/>
                <a:gd name="T48" fmla="*/ 7 w 104"/>
                <a:gd name="T49" fmla="*/ 13 h 149"/>
                <a:gd name="T50" fmla="*/ 3 w 104"/>
                <a:gd name="T51" fmla="*/ 11 h 149"/>
                <a:gd name="T52" fmla="*/ 36 w 104"/>
                <a:gd name="T53" fmla="*/ 66 h 149"/>
                <a:gd name="T54" fmla="*/ 36 w 104"/>
                <a:gd name="T55" fmla="*/ 77 h 149"/>
                <a:gd name="T56" fmla="*/ 40 w 104"/>
                <a:gd name="T57" fmla="*/ 86 h 149"/>
                <a:gd name="T58" fmla="*/ 49 w 104"/>
                <a:gd name="T59" fmla="*/ 94 h 149"/>
                <a:gd name="T60" fmla="*/ 60 w 104"/>
                <a:gd name="T61" fmla="*/ 95 h 149"/>
                <a:gd name="T62" fmla="*/ 73 w 104"/>
                <a:gd name="T63" fmla="*/ 94 h 149"/>
                <a:gd name="T64" fmla="*/ 84 w 104"/>
                <a:gd name="T65" fmla="*/ 75 h 149"/>
                <a:gd name="T66" fmla="*/ 84 w 104"/>
                <a:gd name="T67" fmla="*/ 39 h 149"/>
                <a:gd name="T68" fmla="*/ 71 w 104"/>
                <a:gd name="T69" fmla="*/ 20 h 149"/>
                <a:gd name="T70" fmla="*/ 60 w 104"/>
                <a:gd name="T71" fmla="*/ 17 h 149"/>
                <a:gd name="T72" fmla="*/ 49 w 104"/>
                <a:gd name="T73" fmla="*/ 18 h 149"/>
                <a:gd name="T74" fmla="*/ 42 w 104"/>
                <a:gd name="T75" fmla="*/ 24 h 14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4"/>
                <a:gd name="T115" fmla="*/ 0 h 149"/>
                <a:gd name="T116" fmla="*/ 104 w 104"/>
                <a:gd name="T117" fmla="*/ 149 h 14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4" h="149">
                  <a:moveTo>
                    <a:pt x="3" y="11"/>
                  </a:moveTo>
                  <a:lnTo>
                    <a:pt x="33" y="0"/>
                  </a:lnTo>
                  <a:lnTo>
                    <a:pt x="36" y="0"/>
                  </a:lnTo>
                  <a:lnTo>
                    <a:pt x="36" y="24"/>
                  </a:lnTo>
                  <a:lnTo>
                    <a:pt x="42" y="17"/>
                  </a:lnTo>
                  <a:lnTo>
                    <a:pt x="46" y="9"/>
                  </a:lnTo>
                  <a:lnTo>
                    <a:pt x="51" y="6"/>
                  </a:lnTo>
                  <a:lnTo>
                    <a:pt x="58" y="2"/>
                  </a:lnTo>
                  <a:lnTo>
                    <a:pt x="68" y="0"/>
                  </a:lnTo>
                  <a:lnTo>
                    <a:pt x="77" y="2"/>
                  </a:lnTo>
                  <a:lnTo>
                    <a:pt x="86" y="6"/>
                  </a:lnTo>
                  <a:lnTo>
                    <a:pt x="93" y="11"/>
                  </a:lnTo>
                  <a:lnTo>
                    <a:pt x="102" y="28"/>
                  </a:lnTo>
                  <a:lnTo>
                    <a:pt x="104" y="48"/>
                  </a:lnTo>
                  <a:lnTo>
                    <a:pt x="100" y="72"/>
                  </a:lnTo>
                  <a:lnTo>
                    <a:pt x="89" y="90"/>
                  </a:lnTo>
                  <a:lnTo>
                    <a:pt x="77" y="99"/>
                  </a:lnTo>
                  <a:lnTo>
                    <a:pt x="60" y="103"/>
                  </a:lnTo>
                  <a:lnTo>
                    <a:pt x="53" y="103"/>
                  </a:lnTo>
                  <a:lnTo>
                    <a:pt x="46" y="101"/>
                  </a:lnTo>
                  <a:lnTo>
                    <a:pt x="42" y="99"/>
                  </a:lnTo>
                  <a:lnTo>
                    <a:pt x="36" y="94"/>
                  </a:lnTo>
                  <a:lnTo>
                    <a:pt x="36" y="127"/>
                  </a:lnTo>
                  <a:lnTo>
                    <a:pt x="36" y="132"/>
                  </a:lnTo>
                  <a:lnTo>
                    <a:pt x="36" y="138"/>
                  </a:lnTo>
                  <a:lnTo>
                    <a:pt x="36" y="139"/>
                  </a:lnTo>
                  <a:lnTo>
                    <a:pt x="38" y="143"/>
                  </a:lnTo>
                  <a:lnTo>
                    <a:pt x="40" y="145"/>
                  </a:lnTo>
                  <a:lnTo>
                    <a:pt x="44" y="147"/>
                  </a:lnTo>
                  <a:lnTo>
                    <a:pt x="49" y="147"/>
                  </a:lnTo>
                  <a:lnTo>
                    <a:pt x="49" y="149"/>
                  </a:lnTo>
                  <a:lnTo>
                    <a:pt x="0" y="149"/>
                  </a:lnTo>
                  <a:lnTo>
                    <a:pt x="0" y="147"/>
                  </a:lnTo>
                  <a:lnTo>
                    <a:pt x="2" y="147"/>
                  </a:lnTo>
                  <a:lnTo>
                    <a:pt x="9" y="147"/>
                  </a:lnTo>
                  <a:lnTo>
                    <a:pt x="13" y="145"/>
                  </a:lnTo>
                  <a:lnTo>
                    <a:pt x="14" y="143"/>
                  </a:lnTo>
                  <a:lnTo>
                    <a:pt x="16" y="139"/>
                  </a:lnTo>
                  <a:lnTo>
                    <a:pt x="16" y="138"/>
                  </a:lnTo>
                  <a:lnTo>
                    <a:pt x="18" y="132"/>
                  </a:lnTo>
                  <a:lnTo>
                    <a:pt x="18" y="127"/>
                  </a:lnTo>
                  <a:lnTo>
                    <a:pt x="18" y="29"/>
                  </a:lnTo>
                  <a:lnTo>
                    <a:pt x="18" y="24"/>
                  </a:lnTo>
                  <a:lnTo>
                    <a:pt x="18" y="20"/>
                  </a:lnTo>
                  <a:lnTo>
                    <a:pt x="16" y="18"/>
                  </a:lnTo>
                  <a:lnTo>
                    <a:pt x="16" y="15"/>
                  </a:lnTo>
                  <a:lnTo>
                    <a:pt x="14" y="13"/>
                  </a:lnTo>
                  <a:lnTo>
                    <a:pt x="13" y="13"/>
                  </a:lnTo>
                  <a:lnTo>
                    <a:pt x="11" y="13"/>
                  </a:lnTo>
                  <a:lnTo>
                    <a:pt x="7" y="13"/>
                  </a:lnTo>
                  <a:lnTo>
                    <a:pt x="5" y="13"/>
                  </a:lnTo>
                  <a:lnTo>
                    <a:pt x="3" y="11"/>
                  </a:lnTo>
                  <a:close/>
                  <a:moveTo>
                    <a:pt x="36" y="29"/>
                  </a:moveTo>
                  <a:lnTo>
                    <a:pt x="36" y="66"/>
                  </a:lnTo>
                  <a:lnTo>
                    <a:pt x="36" y="73"/>
                  </a:lnTo>
                  <a:lnTo>
                    <a:pt x="36" y="77"/>
                  </a:lnTo>
                  <a:lnTo>
                    <a:pt x="36" y="81"/>
                  </a:lnTo>
                  <a:lnTo>
                    <a:pt x="40" y="86"/>
                  </a:lnTo>
                  <a:lnTo>
                    <a:pt x="44" y="92"/>
                  </a:lnTo>
                  <a:lnTo>
                    <a:pt x="49" y="94"/>
                  </a:lnTo>
                  <a:lnTo>
                    <a:pt x="55" y="95"/>
                  </a:lnTo>
                  <a:lnTo>
                    <a:pt x="60" y="95"/>
                  </a:lnTo>
                  <a:lnTo>
                    <a:pt x="66" y="95"/>
                  </a:lnTo>
                  <a:lnTo>
                    <a:pt x="73" y="94"/>
                  </a:lnTo>
                  <a:lnTo>
                    <a:pt x="77" y="88"/>
                  </a:lnTo>
                  <a:lnTo>
                    <a:pt x="84" y="75"/>
                  </a:lnTo>
                  <a:lnTo>
                    <a:pt x="86" y="59"/>
                  </a:lnTo>
                  <a:lnTo>
                    <a:pt x="84" y="39"/>
                  </a:lnTo>
                  <a:lnTo>
                    <a:pt x="77" y="24"/>
                  </a:lnTo>
                  <a:lnTo>
                    <a:pt x="71" y="20"/>
                  </a:lnTo>
                  <a:lnTo>
                    <a:pt x="66" y="17"/>
                  </a:lnTo>
                  <a:lnTo>
                    <a:pt x="60" y="17"/>
                  </a:lnTo>
                  <a:lnTo>
                    <a:pt x="55" y="17"/>
                  </a:lnTo>
                  <a:lnTo>
                    <a:pt x="49" y="18"/>
                  </a:lnTo>
                  <a:lnTo>
                    <a:pt x="46" y="20"/>
                  </a:lnTo>
                  <a:lnTo>
                    <a:pt x="42" y="24"/>
                  </a:lnTo>
                  <a:lnTo>
                    <a:pt x="36" y="29"/>
                  </a:lnTo>
                  <a:close/>
                </a:path>
              </a:pathLst>
            </a:custGeom>
            <a:solidFill>
              <a:srgbClr val="000000"/>
            </a:solidFill>
            <a:ln w="0">
              <a:solidFill>
                <a:srgbClr val="000000"/>
              </a:solidFill>
              <a:round/>
              <a:headEnd/>
              <a:tailEnd/>
            </a:ln>
          </p:spPr>
          <p:txBody>
            <a:bodyPr/>
            <a:lstStyle/>
            <a:p>
              <a:endParaRPr lang="ru-RU"/>
            </a:p>
          </p:txBody>
        </p:sp>
        <p:sp>
          <p:nvSpPr>
            <p:cNvPr id="59550" name="Line 84"/>
            <p:cNvSpPr>
              <a:spLocks noChangeShapeType="1"/>
            </p:cNvSpPr>
            <p:nvPr/>
          </p:nvSpPr>
          <p:spPr bwMode="auto">
            <a:xfrm>
              <a:off x="848" y="1314"/>
              <a:ext cx="997" cy="613"/>
            </a:xfrm>
            <a:prstGeom prst="line">
              <a:avLst/>
            </a:prstGeom>
            <a:noFill/>
            <a:ln w="5715">
              <a:solidFill>
                <a:srgbClr val="000000"/>
              </a:solidFill>
              <a:round/>
              <a:headEnd/>
              <a:tailEnd/>
            </a:ln>
          </p:spPr>
          <p:txBody>
            <a:bodyPr/>
            <a:lstStyle/>
            <a:p>
              <a:endParaRPr lang="ru-RU"/>
            </a:p>
          </p:txBody>
        </p:sp>
        <p:sp>
          <p:nvSpPr>
            <p:cNvPr id="59551" name="Freeform 85"/>
            <p:cNvSpPr>
              <a:spLocks/>
            </p:cNvSpPr>
            <p:nvPr/>
          </p:nvSpPr>
          <p:spPr bwMode="auto">
            <a:xfrm>
              <a:off x="1290" y="1563"/>
              <a:ext cx="91" cy="78"/>
            </a:xfrm>
            <a:custGeom>
              <a:avLst/>
              <a:gdLst>
                <a:gd name="T0" fmla="*/ 91 w 91"/>
                <a:gd name="T1" fmla="*/ 78 h 78"/>
                <a:gd name="T2" fmla="*/ 42 w 91"/>
                <a:gd name="T3" fmla="*/ 0 h 78"/>
                <a:gd name="T4" fmla="*/ 0 w 91"/>
                <a:gd name="T5" fmla="*/ 71 h 78"/>
                <a:gd name="T6" fmla="*/ 91 w 91"/>
                <a:gd name="T7" fmla="*/ 78 h 78"/>
                <a:gd name="T8" fmla="*/ 0 60000 65536"/>
                <a:gd name="T9" fmla="*/ 0 60000 65536"/>
                <a:gd name="T10" fmla="*/ 0 60000 65536"/>
                <a:gd name="T11" fmla="*/ 0 60000 65536"/>
                <a:gd name="T12" fmla="*/ 0 w 91"/>
                <a:gd name="T13" fmla="*/ 0 h 78"/>
                <a:gd name="T14" fmla="*/ 91 w 91"/>
                <a:gd name="T15" fmla="*/ 78 h 78"/>
              </a:gdLst>
              <a:ahLst/>
              <a:cxnLst>
                <a:cxn ang="T8">
                  <a:pos x="T0" y="T1"/>
                </a:cxn>
                <a:cxn ang="T9">
                  <a:pos x="T2" y="T3"/>
                </a:cxn>
                <a:cxn ang="T10">
                  <a:pos x="T4" y="T5"/>
                </a:cxn>
                <a:cxn ang="T11">
                  <a:pos x="T6" y="T7"/>
                </a:cxn>
              </a:cxnLst>
              <a:rect l="T12" t="T13" r="T14" b="T15"/>
              <a:pathLst>
                <a:path w="91" h="78">
                  <a:moveTo>
                    <a:pt x="91" y="78"/>
                  </a:moveTo>
                  <a:lnTo>
                    <a:pt x="42" y="0"/>
                  </a:lnTo>
                  <a:lnTo>
                    <a:pt x="0" y="71"/>
                  </a:lnTo>
                  <a:lnTo>
                    <a:pt x="91" y="78"/>
                  </a:lnTo>
                  <a:close/>
                </a:path>
              </a:pathLst>
            </a:custGeom>
            <a:solidFill>
              <a:srgbClr val="000000"/>
            </a:solidFill>
            <a:ln w="0">
              <a:solidFill>
                <a:srgbClr val="000000"/>
              </a:solidFill>
              <a:round/>
              <a:headEnd/>
              <a:tailEnd/>
            </a:ln>
          </p:spPr>
          <p:txBody>
            <a:bodyPr/>
            <a:lstStyle/>
            <a:p>
              <a:endParaRPr lang="ru-RU"/>
            </a:p>
          </p:txBody>
        </p:sp>
        <p:sp>
          <p:nvSpPr>
            <p:cNvPr id="59552" name="Freeform 86"/>
            <p:cNvSpPr>
              <a:spLocks noEditPoints="1"/>
            </p:cNvSpPr>
            <p:nvPr/>
          </p:nvSpPr>
          <p:spPr bwMode="auto">
            <a:xfrm>
              <a:off x="993" y="813"/>
              <a:ext cx="104" cy="149"/>
            </a:xfrm>
            <a:custGeom>
              <a:avLst/>
              <a:gdLst>
                <a:gd name="T0" fmla="*/ 33 w 104"/>
                <a:gd name="T1" fmla="*/ 0 h 149"/>
                <a:gd name="T2" fmla="*/ 37 w 104"/>
                <a:gd name="T3" fmla="*/ 24 h 149"/>
                <a:gd name="T4" fmla="*/ 46 w 104"/>
                <a:gd name="T5" fmla="*/ 10 h 149"/>
                <a:gd name="T6" fmla="*/ 59 w 104"/>
                <a:gd name="T7" fmla="*/ 2 h 149"/>
                <a:gd name="T8" fmla="*/ 77 w 104"/>
                <a:gd name="T9" fmla="*/ 2 h 149"/>
                <a:gd name="T10" fmla="*/ 93 w 104"/>
                <a:gd name="T11" fmla="*/ 11 h 149"/>
                <a:gd name="T12" fmla="*/ 104 w 104"/>
                <a:gd name="T13" fmla="*/ 48 h 149"/>
                <a:gd name="T14" fmla="*/ 90 w 104"/>
                <a:gd name="T15" fmla="*/ 90 h 149"/>
                <a:gd name="T16" fmla="*/ 60 w 104"/>
                <a:gd name="T17" fmla="*/ 103 h 149"/>
                <a:gd name="T18" fmla="*/ 46 w 104"/>
                <a:gd name="T19" fmla="*/ 101 h 149"/>
                <a:gd name="T20" fmla="*/ 37 w 104"/>
                <a:gd name="T21" fmla="*/ 94 h 149"/>
                <a:gd name="T22" fmla="*/ 37 w 104"/>
                <a:gd name="T23" fmla="*/ 132 h 149"/>
                <a:gd name="T24" fmla="*/ 37 w 104"/>
                <a:gd name="T25" fmla="*/ 140 h 149"/>
                <a:gd name="T26" fmla="*/ 40 w 104"/>
                <a:gd name="T27" fmla="*/ 145 h 149"/>
                <a:gd name="T28" fmla="*/ 49 w 104"/>
                <a:gd name="T29" fmla="*/ 147 h 149"/>
                <a:gd name="T30" fmla="*/ 0 w 104"/>
                <a:gd name="T31" fmla="*/ 149 h 149"/>
                <a:gd name="T32" fmla="*/ 2 w 104"/>
                <a:gd name="T33" fmla="*/ 147 h 149"/>
                <a:gd name="T34" fmla="*/ 13 w 104"/>
                <a:gd name="T35" fmla="*/ 145 h 149"/>
                <a:gd name="T36" fmla="*/ 16 w 104"/>
                <a:gd name="T37" fmla="*/ 140 h 149"/>
                <a:gd name="T38" fmla="*/ 18 w 104"/>
                <a:gd name="T39" fmla="*/ 132 h 149"/>
                <a:gd name="T40" fmla="*/ 18 w 104"/>
                <a:gd name="T41" fmla="*/ 30 h 149"/>
                <a:gd name="T42" fmla="*/ 18 w 104"/>
                <a:gd name="T43" fmla="*/ 21 h 149"/>
                <a:gd name="T44" fmla="*/ 16 w 104"/>
                <a:gd name="T45" fmla="*/ 15 h 149"/>
                <a:gd name="T46" fmla="*/ 13 w 104"/>
                <a:gd name="T47" fmla="*/ 13 h 149"/>
                <a:gd name="T48" fmla="*/ 7 w 104"/>
                <a:gd name="T49" fmla="*/ 13 h 149"/>
                <a:gd name="T50" fmla="*/ 4 w 104"/>
                <a:gd name="T51" fmla="*/ 11 h 149"/>
                <a:gd name="T52" fmla="*/ 37 w 104"/>
                <a:gd name="T53" fmla="*/ 66 h 149"/>
                <a:gd name="T54" fmla="*/ 37 w 104"/>
                <a:gd name="T55" fmla="*/ 77 h 149"/>
                <a:gd name="T56" fmla="*/ 40 w 104"/>
                <a:gd name="T57" fmla="*/ 87 h 149"/>
                <a:gd name="T58" fmla="*/ 49 w 104"/>
                <a:gd name="T59" fmla="*/ 94 h 149"/>
                <a:gd name="T60" fmla="*/ 60 w 104"/>
                <a:gd name="T61" fmla="*/ 96 h 149"/>
                <a:gd name="T62" fmla="*/ 73 w 104"/>
                <a:gd name="T63" fmla="*/ 94 h 149"/>
                <a:gd name="T64" fmla="*/ 84 w 104"/>
                <a:gd name="T65" fmla="*/ 76 h 149"/>
                <a:gd name="T66" fmla="*/ 84 w 104"/>
                <a:gd name="T67" fmla="*/ 39 h 149"/>
                <a:gd name="T68" fmla="*/ 71 w 104"/>
                <a:gd name="T69" fmla="*/ 21 h 149"/>
                <a:gd name="T70" fmla="*/ 60 w 104"/>
                <a:gd name="T71" fmla="*/ 17 h 149"/>
                <a:gd name="T72" fmla="*/ 49 w 104"/>
                <a:gd name="T73" fmla="*/ 19 h 149"/>
                <a:gd name="T74" fmla="*/ 42 w 104"/>
                <a:gd name="T75" fmla="*/ 24 h 14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4"/>
                <a:gd name="T115" fmla="*/ 0 h 149"/>
                <a:gd name="T116" fmla="*/ 104 w 104"/>
                <a:gd name="T117" fmla="*/ 149 h 14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4" h="149">
                  <a:moveTo>
                    <a:pt x="4" y="11"/>
                  </a:moveTo>
                  <a:lnTo>
                    <a:pt x="33" y="0"/>
                  </a:lnTo>
                  <a:lnTo>
                    <a:pt x="37" y="0"/>
                  </a:lnTo>
                  <a:lnTo>
                    <a:pt x="37" y="24"/>
                  </a:lnTo>
                  <a:lnTo>
                    <a:pt x="42" y="17"/>
                  </a:lnTo>
                  <a:lnTo>
                    <a:pt x="46" y="10"/>
                  </a:lnTo>
                  <a:lnTo>
                    <a:pt x="51" y="6"/>
                  </a:lnTo>
                  <a:lnTo>
                    <a:pt x="59" y="2"/>
                  </a:lnTo>
                  <a:lnTo>
                    <a:pt x="68" y="0"/>
                  </a:lnTo>
                  <a:lnTo>
                    <a:pt x="77" y="2"/>
                  </a:lnTo>
                  <a:lnTo>
                    <a:pt x="86" y="6"/>
                  </a:lnTo>
                  <a:lnTo>
                    <a:pt x="93" y="11"/>
                  </a:lnTo>
                  <a:lnTo>
                    <a:pt x="103" y="28"/>
                  </a:lnTo>
                  <a:lnTo>
                    <a:pt x="104" y="48"/>
                  </a:lnTo>
                  <a:lnTo>
                    <a:pt x="101" y="72"/>
                  </a:lnTo>
                  <a:lnTo>
                    <a:pt x="90" y="90"/>
                  </a:lnTo>
                  <a:lnTo>
                    <a:pt x="77" y="99"/>
                  </a:lnTo>
                  <a:lnTo>
                    <a:pt x="60" y="103"/>
                  </a:lnTo>
                  <a:lnTo>
                    <a:pt x="53" y="103"/>
                  </a:lnTo>
                  <a:lnTo>
                    <a:pt x="46" y="101"/>
                  </a:lnTo>
                  <a:lnTo>
                    <a:pt x="42" y="99"/>
                  </a:lnTo>
                  <a:lnTo>
                    <a:pt x="37" y="94"/>
                  </a:lnTo>
                  <a:lnTo>
                    <a:pt x="37" y="127"/>
                  </a:lnTo>
                  <a:lnTo>
                    <a:pt x="37" y="132"/>
                  </a:lnTo>
                  <a:lnTo>
                    <a:pt x="37" y="138"/>
                  </a:lnTo>
                  <a:lnTo>
                    <a:pt x="37" y="140"/>
                  </a:lnTo>
                  <a:lnTo>
                    <a:pt x="38" y="143"/>
                  </a:lnTo>
                  <a:lnTo>
                    <a:pt x="40" y="145"/>
                  </a:lnTo>
                  <a:lnTo>
                    <a:pt x="44" y="147"/>
                  </a:lnTo>
                  <a:lnTo>
                    <a:pt x="49" y="147"/>
                  </a:lnTo>
                  <a:lnTo>
                    <a:pt x="49" y="149"/>
                  </a:lnTo>
                  <a:lnTo>
                    <a:pt x="0" y="149"/>
                  </a:lnTo>
                  <a:lnTo>
                    <a:pt x="0" y="147"/>
                  </a:lnTo>
                  <a:lnTo>
                    <a:pt x="2" y="147"/>
                  </a:lnTo>
                  <a:lnTo>
                    <a:pt x="9" y="147"/>
                  </a:lnTo>
                  <a:lnTo>
                    <a:pt x="13" y="145"/>
                  </a:lnTo>
                  <a:lnTo>
                    <a:pt x="15" y="143"/>
                  </a:lnTo>
                  <a:lnTo>
                    <a:pt x="16" y="140"/>
                  </a:lnTo>
                  <a:lnTo>
                    <a:pt x="16" y="138"/>
                  </a:lnTo>
                  <a:lnTo>
                    <a:pt x="18" y="132"/>
                  </a:lnTo>
                  <a:lnTo>
                    <a:pt x="18" y="127"/>
                  </a:lnTo>
                  <a:lnTo>
                    <a:pt x="18" y="30"/>
                  </a:lnTo>
                  <a:lnTo>
                    <a:pt x="18" y="24"/>
                  </a:lnTo>
                  <a:lnTo>
                    <a:pt x="18" y="21"/>
                  </a:lnTo>
                  <a:lnTo>
                    <a:pt x="16" y="19"/>
                  </a:lnTo>
                  <a:lnTo>
                    <a:pt x="16" y="15"/>
                  </a:lnTo>
                  <a:lnTo>
                    <a:pt x="15" y="13"/>
                  </a:lnTo>
                  <a:lnTo>
                    <a:pt x="13" y="13"/>
                  </a:lnTo>
                  <a:lnTo>
                    <a:pt x="11" y="13"/>
                  </a:lnTo>
                  <a:lnTo>
                    <a:pt x="7" y="13"/>
                  </a:lnTo>
                  <a:lnTo>
                    <a:pt x="5" y="13"/>
                  </a:lnTo>
                  <a:lnTo>
                    <a:pt x="4" y="11"/>
                  </a:lnTo>
                  <a:close/>
                  <a:moveTo>
                    <a:pt x="37" y="30"/>
                  </a:moveTo>
                  <a:lnTo>
                    <a:pt x="37" y="66"/>
                  </a:lnTo>
                  <a:lnTo>
                    <a:pt x="37" y="74"/>
                  </a:lnTo>
                  <a:lnTo>
                    <a:pt x="37" y="77"/>
                  </a:lnTo>
                  <a:lnTo>
                    <a:pt x="37" y="81"/>
                  </a:lnTo>
                  <a:lnTo>
                    <a:pt x="40" y="87"/>
                  </a:lnTo>
                  <a:lnTo>
                    <a:pt x="44" y="92"/>
                  </a:lnTo>
                  <a:lnTo>
                    <a:pt x="49" y="94"/>
                  </a:lnTo>
                  <a:lnTo>
                    <a:pt x="55" y="96"/>
                  </a:lnTo>
                  <a:lnTo>
                    <a:pt x="60" y="96"/>
                  </a:lnTo>
                  <a:lnTo>
                    <a:pt x="66" y="96"/>
                  </a:lnTo>
                  <a:lnTo>
                    <a:pt x="73" y="94"/>
                  </a:lnTo>
                  <a:lnTo>
                    <a:pt x="77" y="88"/>
                  </a:lnTo>
                  <a:lnTo>
                    <a:pt x="84" y="76"/>
                  </a:lnTo>
                  <a:lnTo>
                    <a:pt x="86" y="59"/>
                  </a:lnTo>
                  <a:lnTo>
                    <a:pt x="84" y="39"/>
                  </a:lnTo>
                  <a:lnTo>
                    <a:pt x="77" y="24"/>
                  </a:lnTo>
                  <a:lnTo>
                    <a:pt x="71" y="21"/>
                  </a:lnTo>
                  <a:lnTo>
                    <a:pt x="66" y="17"/>
                  </a:lnTo>
                  <a:lnTo>
                    <a:pt x="60" y="17"/>
                  </a:lnTo>
                  <a:lnTo>
                    <a:pt x="55" y="17"/>
                  </a:lnTo>
                  <a:lnTo>
                    <a:pt x="49" y="19"/>
                  </a:lnTo>
                  <a:lnTo>
                    <a:pt x="46" y="21"/>
                  </a:lnTo>
                  <a:lnTo>
                    <a:pt x="42" y="24"/>
                  </a:lnTo>
                  <a:lnTo>
                    <a:pt x="37" y="30"/>
                  </a:lnTo>
                  <a:close/>
                </a:path>
              </a:pathLst>
            </a:custGeom>
            <a:solidFill>
              <a:srgbClr val="000000"/>
            </a:solidFill>
            <a:ln w="0">
              <a:solidFill>
                <a:srgbClr val="000000"/>
              </a:solidFill>
              <a:round/>
              <a:headEnd/>
              <a:tailEnd/>
            </a:ln>
          </p:spPr>
          <p:txBody>
            <a:bodyPr/>
            <a:lstStyle/>
            <a:p>
              <a:endParaRPr lang="ru-RU"/>
            </a:p>
          </p:txBody>
        </p:sp>
        <p:sp>
          <p:nvSpPr>
            <p:cNvPr id="59553" name="Line 87"/>
            <p:cNvSpPr>
              <a:spLocks noChangeShapeType="1"/>
            </p:cNvSpPr>
            <p:nvPr/>
          </p:nvSpPr>
          <p:spPr bwMode="auto">
            <a:xfrm flipH="1" flipV="1">
              <a:off x="2244" y="2277"/>
              <a:ext cx="709" cy="808"/>
            </a:xfrm>
            <a:prstGeom prst="line">
              <a:avLst/>
            </a:prstGeom>
            <a:noFill/>
            <a:ln w="5715">
              <a:solidFill>
                <a:srgbClr val="000000"/>
              </a:solidFill>
              <a:round/>
              <a:headEnd/>
              <a:tailEnd/>
            </a:ln>
          </p:spPr>
          <p:txBody>
            <a:bodyPr/>
            <a:lstStyle/>
            <a:p>
              <a:endParaRPr lang="ru-RU"/>
            </a:p>
          </p:txBody>
        </p:sp>
        <p:sp>
          <p:nvSpPr>
            <p:cNvPr id="59554" name="Freeform 88"/>
            <p:cNvSpPr>
              <a:spLocks/>
            </p:cNvSpPr>
            <p:nvPr/>
          </p:nvSpPr>
          <p:spPr bwMode="auto">
            <a:xfrm>
              <a:off x="2570" y="2649"/>
              <a:ext cx="86" cy="90"/>
            </a:xfrm>
            <a:custGeom>
              <a:avLst/>
              <a:gdLst>
                <a:gd name="T0" fmla="*/ 0 w 86"/>
                <a:gd name="T1" fmla="*/ 0 h 90"/>
                <a:gd name="T2" fmla="*/ 24 w 86"/>
                <a:gd name="T3" fmla="*/ 90 h 90"/>
                <a:gd name="T4" fmla="*/ 86 w 86"/>
                <a:gd name="T5" fmla="*/ 35 h 90"/>
                <a:gd name="T6" fmla="*/ 0 w 86"/>
                <a:gd name="T7" fmla="*/ 0 h 90"/>
                <a:gd name="T8" fmla="*/ 0 60000 65536"/>
                <a:gd name="T9" fmla="*/ 0 60000 65536"/>
                <a:gd name="T10" fmla="*/ 0 60000 65536"/>
                <a:gd name="T11" fmla="*/ 0 60000 65536"/>
                <a:gd name="T12" fmla="*/ 0 w 86"/>
                <a:gd name="T13" fmla="*/ 0 h 90"/>
                <a:gd name="T14" fmla="*/ 86 w 86"/>
                <a:gd name="T15" fmla="*/ 90 h 90"/>
              </a:gdLst>
              <a:ahLst/>
              <a:cxnLst>
                <a:cxn ang="T8">
                  <a:pos x="T0" y="T1"/>
                </a:cxn>
                <a:cxn ang="T9">
                  <a:pos x="T2" y="T3"/>
                </a:cxn>
                <a:cxn ang="T10">
                  <a:pos x="T4" y="T5"/>
                </a:cxn>
                <a:cxn ang="T11">
                  <a:pos x="T6" y="T7"/>
                </a:cxn>
              </a:cxnLst>
              <a:rect l="T12" t="T13" r="T14" b="T15"/>
              <a:pathLst>
                <a:path w="86" h="90">
                  <a:moveTo>
                    <a:pt x="0" y="0"/>
                  </a:moveTo>
                  <a:lnTo>
                    <a:pt x="24" y="90"/>
                  </a:lnTo>
                  <a:lnTo>
                    <a:pt x="86" y="35"/>
                  </a:lnTo>
                  <a:lnTo>
                    <a:pt x="0" y="0"/>
                  </a:lnTo>
                  <a:close/>
                </a:path>
              </a:pathLst>
            </a:custGeom>
            <a:solidFill>
              <a:srgbClr val="000000"/>
            </a:solidFill>
            <a:ln w="0">
              <a:solidFill>
                <a:srgbClr val="000000"/>
              </a:solidFill>
              <a:round/>
              <a:headEnd/>
              <a:tailEnd/>
            </a:ln>
          </p:spPr>
          <p:txBody>
            <a:bodyPr/>
            <a:lstStyle/>
            <a:p>
              <a:endParaRPr lang="ru-RU"/>
            </a:p>
          </p:txBody>
        </p:sp>
        <p:sp>
          <p:nvSpPr>
            <p:cNvPr id="59555" name="Freeform 89"/>
            <p:cNvSpPr>
              <a:spLocks noEditPoints="1"/>
            </p:cNvSpPr>
            <p:nvPr/>
          </p:nvSpPr>
          <p:spPr bwMode="auto">
            <a:xfrm>
              <a:off x="2953" y="3081"/>
              <a:ext cx="105" cy="149"/>
            </a:xfrm>
            <a:custGeom>
              <a:avLst/>
              <a:gdLst>
                <a:gd name="T0" fmla="*/ 33 w 105"/>
                <a:gd name="T1" fmla="*/ 0 h 149"/>
                <a:gd name="T2" fmla="*/ 37 w 105"/>
                <a:gd name="T3" fmla="*/ 24 h 149"/>
                <a:gd name="T4" fmla="*/ 46 w 105"/>
                <a:gd name="T5" fmla="*/ 10 h 149"/>
                <a:gd name="T6" fmla="*/ 59 w 105"/>
                <a:gd name="T7" fmla="*/ 2 h 149"/>
                <a:gd name="T8" fmla="*/ 77 w 105"/>
                <a:gd name="T9" fmla="*/ 2 h 149"/>
                <a:gd name="T10" fmla="*/ 94 w 105"/>
                <a:gd name="T11" fmla="*/ 11 h 149"/>
                <a:gd name="T12" fmla="*/ 105 w 105"/>
                <a:gd name="T13" fmla="*/ 48 h 149"/>
                <a:gd name="T14" fmla="*/ 90 w 105"/>
                <a:gd name="T15" fmla="*/ 90 h 149"/>
                <a:gd name="T16" fmla="*/ 61 w 105"/>
                <a:gd name="T17" fmla="*/ 103 h 149"/>
                <a:gd name="T18" fmla="*/ 46 w 105"/>
                <a:gd name="T19" fmla="*/ 101 h 149"/>
                <a:gd name="T20" fmla="*/ 37 w 105"/>
                <a:gd name="T21" fmla="*/ 94 h 149"/>
                <a:gd name="T22" fmla="*/ 37 w 105"/>
                <a:gd name="T23" fmla="*/ 132 h 149"/>
                <a:gd name="T24" fmla="*/ 37 w 105"/>
                <a:gd name="T25" fmla="*/ 140 h 149"/>
                <a:gd name="T26" fmla="*/ 41 w 105"/>
                <a:gd name="T27" fmla="*/ 145 h 149"/>
                <a:gd name="T28" fmla="*/ 50 w 105"/>
                <a:gd name="T29" fmla="*/ 147 h 149"/>
                <a:gd name="T30" fmla="*/ 0 w 105"/>
                <a:gd name="T31" fmla="*/ 149 h 149"/>
                <a:gd name="T32" fmla="*/ 2 w 105"/>
                <a:gd name="T33" fmla="*/ 147 h 149"/>
                <a:gd name="T34" fmla="*/ 13 w 105"/>
                <a:gd name="T35" fmla="*/ 145 h 149"/>
                <a:gd name="T36" fmla="*/ 17 w 105"/>
                <a:gd name="T37" fmla="*/ 140 h 149"/>
                <a:gd name="T38" fmla="*/ 19 w 105"/>
                <a:gd name="T39" fmla="*/ 132 h 149"/>
                <a:gd name="T40" fmla="*/ 19 w 105"/>
                <a:gd name="T41" fmla="*/ 30 h 149"/>
                <a:gd name="T42" fmla="*/ 19 w 105"/>
                <a:gd name="T43" fmla="*/ 21 h 149"/>
                <a:gd name="T44" fmla="*/ 17 w 105"/>
                <a:gd name="T45" fmla="*/ 15 h 149"/>
                <a:gd name="T46" fmla="*/ 13 w 105"/>
                <a:gd name="T47" fmla="*/ 13 h 149"/>
                <a:gd name="T48" fmla="*/ 8 w 105"/>
                <a:gd name="T49" fmla="*/ 13 h 149"/>
                <a:gd name="T50" fmla="*/ 4 w 105"/>
                <a:gd name="T51" fmla="*/ 11 h 149"/>
                <a:gd name="T52" fmla="*/ 37 w 105"/>
                <a:gd name="T53" fmla="*/ 66 h 149"/>
                <a:gd name="T54" fmla="*/ 37 w 105"/>
                <a:gd name="T55" fmla="*/ 77 h 149"/>
                <a:gd name="T56" fmla="*/ 41 w 105"/>
                <a:gd name="T57" fmla="*/ 87 h 149"/>
                <a:gd name="T58" fmla="*/ 50 w 105"/>
                <a:gd name="T59" fmla="*/ 94 h 149"/>
                <a:gd name="T60" fmla="*/ 61 w 105"/>
                <a:gd name="T61" fmla="*/ 96 h 149"/>
                <a:gd name="T62" fmla="*/ 73 w 105"/>
                <a:gd name="T63" fmla="*/ 94 h 149"/>
                <a:gd name="T64" fmla="*/ 84 w 105"/>
                <a:gd name="T65" fmla="*/ 76 h 149"/>
                <a:gd name="T66" fmla="*/ 84 w 105"/>
                <a:gd name="T67" fmla="*/ 39 h 149"/>
                <a:gd name="T68" fmla="*/ 72 w 105"/>
                <a:gd name="T69" fmla="*/ 21 h 149"/>
                <a:gd name="T70" fmla="*/ 61 w 105"/>
                <a:gd name="T71" fmla="*/ 17 h 149"/>
                <a:gd name="T72" fmla="*/ 50 w 105"/>
                <a:gd name="T73" fmla="*/ 19 h 149"/>
                <a:gd name="T74" fmla="*/ 42 w 105"/>
                <a:gd name="T75" fmla="*/ 24 h 14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5"/>
                <a:gd name="T115" fmla="*/ 0 h 149"/>
                <a:gd name="T116" fmla="*/ 105 w 105"/>
                <a:gd name="T117" fmla="*/ 149 h 14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5" h="149">
                  <a:moveTo>
                    <a:pt x="4" y="11"/>
                  </a:moveTo>
                  <a:lnTo>
                    <a:pt x="33" y="0"/>
                  </a:lnTo>
                  <a:lnTo>
                    <a:pt x="37" y="0"/>
                  </a:lnTo>
                  <a:lnTo>
                    <a:pt x="37" y="24"/>
                  </a:lnTo>
                  <a:lnTo>
                    <a:pt x="42" y="17"/>
                  </a:lnTo>
                  <a:lnTo>
                    <a:pt x="46" y="10"/>
                  </a:lnTo>
                  <a:lnTo>
                    <a:pt x="51" y="6"/>
                  </a:lnTo>
                  <a:lnTo>
                    <a:pt x="59" y="2"/>
                  </a:lnTo>
                  <a:lnTo>
                    <a:pt x="68" y="0"/>
                  </a:lnTo>
                  <a:lnTo>
                    <a:pt x="77" y="2"/>
                  </a:lnTo>
                  <a:lnTo>
                    <a:pt x="86" y="6"/>
                  </a:lnTo>
                  <a:lnTo>
                    <a:pt x="94" y="11"/>
                  </a:lnTo>
                  <a:lnTo>
                    <a:pt x="103" y="28"/>
                  </a:lnTo>
                  <a:lnTo>
                    <a:pt x="105" y="48"/>
                  </a:lnTo>
                  <a:lnTo>
                    <a:pt x="101" y="72"/>
                  </a:lnTo>
                  <a:lnTo>
                    <a:pt x="90" y="90"/>
                  </a:lnTo>
                  <a:lnTo>
                    <a:pt x="77" y="99"/>
                  </a:lnTo>
                  <a:lnTo>
                    <a:pt x="61" y="103"/>
                  </a:lnTo>
                  <a:lnTo>
                    <a:pt x="53" y="103"/>
                  </a:lnTo>
                  <a:lnTo>
                    <a:pt x="46" y="101"/>
                  </a:lnTo>
                  <a:lnTo>
                    <a:pt x="42" y="99"/>
                  </a:lnTo>
                  <a:lnTo>
                    <a:pt x="37" y="94"/>
                  </a:lnTo>
                  <a:lnTo>
                    <a:pt x="37" y="127"/>
                  </a:lnTo>
                  <a:lnTo>
                    <a:pt x="37" y="132"/>
                  </a:lnTo>
                  <a:lnTo>
                    <a:pt x="37" y="138"/>
                  </a:lnTo>
                  <a:lnTo>
                    <a:pt x="37" y="140"/>
                  </a:lnTo>
                  <a:lnTo>
                    <a:pt x="39" y="143"/>
                  </a:lnTo>
                  <a:lnTo>
                    <a:pt x="41" y="145"/>
                  </a:lnTo>
                  <a:lnTo>
                    <a:pt x="44" y="147"/>
                  </a:lnTo>
                  <a:lnTo>
                    <a:pt x="50" y="147"/>
                  </a:lnTo>
                  <a:lnTo>
                    <a:pt x="50" y="149"/>
                  </a:lnTo>
                  <a:lnTo>
                    <a:pt x="0" y="149"/>
                  </a:lnTo>
                  <a:lnTo>
                    <a:pt x="0" y="147"/>
                  </a:lnTo>
                  <a:lnTo>
                    <a:pt x="2" y="147"/>
                  </a:lnTo>
                  <a:lnTo>
                    <a:pt x="9" y="147"/>
                  </a:lnTo>
                  <a:lnTo>
                    <a:pt x="13" y="145"/>
                  </a:lnTo>
                  <a:lnTo>
                    <a:pt x="15" y="143"/>
                  </a:lnTo>
                  <a:lnTo>
                    <a:pt x="17" y="140"/>
                  </a:lnTo>
                  <a:lnTo>
                    <a:pt x="17" y="138"/>
                  </a:lnTo>
                  <a:lnTo>
                    <a:pt x="19" y="132"/>
                  </a:lnTo>
                  <a:lnTo>
                    <a:pt x="19" y="127"/>
                  </a:lnTo>
                  <a:lnTo>
                    <a:pt x="19" y="30"/>
                  </a:lnTo>
                  <a:lnTo>
                    <a:pt x="19" y="24"/>
                  </a:lnTo>
                  <a:lnTo>
                    <a:pt x="19" y="21"/>
                  </a:lnTo>
                  <a:lnTo>
                    <a:pt x="17" y="19"/>
                  </a:lnTo>
                  <a:lnTo>
                    <a:pt x="17" y="15"/>
                  </a:lnTo>
                  <a:lnTo>
                    <a:pt x="15" y="13"/>
                  </a:lnTo>
                  <a:lnTo>
                    <a:pt x="13" y="13"/>
                  </a:lnTo>
                  <a:lnTo>
                    <a:pt x="11" y="13"/>
                  </a:lnTo>
                  <a:lnTo>
                    <a:pt x="8" y="13"/>
                  </a:lnTo>
                  <a:lnTo>
                    <a:pt x="6" y="13"/>
                  </a:lnTo>
                  <a:lnTo>
                    <a:pt x="4" y="11"/>
                  </a:lnTo>
                  <a:close/>
                  <a:moveTo>
                    <a:pt x="37" y="30"/>
                  </a:moveTo>
                  <a:lnTo>
                    <a:pt x="37" y="66"/>
                  </a:lnTo>
                  <a:lnTo>
                    <a:pt x="37" y="74"/>
                  </a:lnTo>
                  <a:lnTo>
                    <a:pt x="37" y="77"/>
                  </a:lnTo>
                  <a:lnTo>
                    <a:pt x="37" y="81"/>
                  </a:lnTo>
                  <a:lnTo>
                    <a:pt x="41" y="87"/>
                  </a:lnTo>
                  <a:lnTo>
                    <a:pt x="44" y="92"/>
                  </a:lnTo>
                  <a:lnTo>
                    <a:pt x="50" y="94"/>
                  </a:lnTo>
                  <a:lnTo>
                    <a:pt x="55" y="96"/>
                  </a:lnTo>
                  <a:lnTo>
                    <a:pt x="61" y="96"/>
                  </a:lnTo>
                  <a:lnTo>
                    <a:pt x="66" y="96"/>
                  </a:lnTo>
                  <a:lnTo>
                    <a:pt x="73" y="94"/>
                  </a:lnTo>
                  <a:lnTo>
                    <a:pt x="77" y="88"/>
                  </a:lnTo>
                  <a:lnTo>
                    <a:pt x="84" y="76"/>
                  </a:lnTo>
                  <a:lnTo>
                    <a:pt x="86" y="59"/>
                  </a:lnTo>
                  <a:lnTo>
                    <a:pt x="84" y="39"/>
                  </a:lnTo>
                  <a:lnTo>
                    <a:pt x="77" y="24"/>
                  </a:lnTo>
                  <a:lnTo>
                    <a:pt x="72" y="21"/>
                  </a:lnTo>
                  <a:lnTo>
                    <a:pt x="66" y="17"/>
                  </a:lnTo>
                  <a:lnTo>
                    <a:pt x="61" y="17"/>
                  </a:lnTo>
                  <a:lnTo>
                    <a:pt x="55" y="17"/>
                  </a:lnTo>
                  <a:lnTo>
                    <a:pt x="50" y="19"/>
                  </a:lnTo>
                  <a:lnTo>
                    <a:pt x="46" y="21"/>
                  </a:lnTo>
                  <a:lnTo>
                    <a:pt x="42" y="24"/>
                  </a:lnTo>
                  <a:lnTo>
                    <a:pt x="37" y="30"/>
                  </a:lnTo>
                  <a:close/>
                </a:path>
              </a:pathLst>
            </a:custGeom>
            <a:solidFill>
              <a:srgbClr val="000000"/>
            </a:solidFill>
            <a:ln w="0">
              <a:solidFill>
                <a:srgbClr val="000000"/>
              </a:solidFill>
              <a:round/>
              <a:headEnd/>
              <a:tailEnd/>
            </a:ln>
          </p:spPr>
          <p:txBody>
            <a:bodyPr/>
            <a:lstStyle/>
            <a:p>
              <a:endParaRPr lang="ru-RU"/>
            </a:p>
          </p:txBody>
        </p:sp>
        <p:sp>
          <p:nvSpPr>
            <p:cNvPr id="59556" name="Line 90"/>
            <p:cNvSpPr>
              <a:spLocks noChangeShapeType="1"/>
            </p:cNvSpPr>
            <p:nvPr/>
          </p:nvSpPr>
          <p:spPr bwMode="auto">
            <a:xfrm flipH="1" flipV="1">
              <a:off x="2244" y="2277"/>
              <a:ext cx="803" cy="687"/>
            </a:xfrm>
            <a:prstGeom prst="line">
              <a:avLst/>
            </a:prstGeom>
            <a:noFill/>
            <a:ln w="5715">
              <a:solidFill>
                <a:srgbClr val="000000"/>
              </a:solidFill>
              <a:round/>
              <a:headEnd/>
              <a:tailEnd/>
            </a:ln>
          </p:spPr>
          <p:txBody>
            <a:bodyPr/>
            <a:lstStyle/>
            <a:p>
              <a:endParaRPr lang="ru-RU"/>
            </a:p>
          </p:txBody>
        </p:sp>
        <p:sp>
          <p:nvSpPr>
            <p:cNvPr id="59557" name="Freeform 91"/>
            <p:cNvSpPr>
              <a:spLocks/>
            </p:cNvSpPr>
            <p:nvPr/>
          </p:nvSpPr>
          <p:spPr bwMode="auto">
            <a:xfrm>
              <a:off x="2614" y="2594"/>
              <a:ext cx="90" cy="86"/>
            </a:xfrm>
            <a:custGeom>
              <a:avLst/>
              <a:gdLst>
                <a:gd name="T0" fmla="*/ 0 w 90"/>
                <a:gd name="T1" fmla="*/ 0 h 86"/>
                <a:gd name="T2" fmla="*/ 35 w 90"/>
                <a:gd name="T3" fmla="*/ 86 h 86"/>
                <a:gd name="T4" fmla="*/ 90 w 90"/>
                <a:gd name="T5" fmla="*/ 22 h 86"/>
                <a:gd name="T6" fmla="*/ 0 w 90"/>
                <a:gd name="T7" fmla="*/ 0 h 86"/>
                <a:gd name="T8" fmla="*/ 0 60000 65536"/>
                <a:gd name="T9" fmla="*/ 0 60000 65536"/>
                <a:gd name="T10" fmla="*/ 0 60000 65536"/>
                <a:gd name="T11" fmla="*/ 0 60000 65536"/>
                <a:gd name="T12" fmla="*/ 0 w 90"/>
                <a:gd name="T13" fmla="*/ 0 h 86"/>
                <a:gd name="T14" fmla="*/ 90 w 90"/>
                <a:gd name="T15" fmla="*/ 86 h 86"/>
              </a:gdLst>
              <a:ahLst/>
              <a:cxnLst>
                <a:cxn ang="T8">
                  <a:pos x="T0" y="T1"/>
                </a:cxn>
                <a:cxn ang="T9">
                  <a:pos x="T2" y="T3"/>
                </a:cxn>
                <a:cxn ang="T10">
                  <a:pos x="T4" y="T5"/>
                </a:cxn>
                <a:cxn ang="T11">
                  <a:pos x="T6" y="T7"/>
                </a:cxn>
              </a:cxnLst>
              <a:rect l="T12" t="T13" r="T14" b="T15"/>
              <a:pathLst>
                <a:path w="90" h="86">
                  <a:moveTo>
                    <a:pt x="0" y="0"/>
                  </a:moveTo>
                  <a:lnTo>
                    <a:pt x="35" y="86"/>
                  </a:lnTo>
                  <a:lnTo>
                    <a:pt x="90" y="22"/>
                  </a:lnTo>
                  <a:lnTo>
                    <a:pt x="0" y="0"/>
                  </a:lnTo>
                  <a:close/>
                </a:path>
              </a:pathLst>
            </a:custGeom>
            <a:solidFill>
              <a:srgbClr val="000000"/>
            </a:solidFill>
            <a:ln w="0">
              <a:solidFill>
                <a:srgbClr val="000000"/>
              </a:solidFill>
              <a:round/>
              <a:headEnd/>
              <a:tailEnd/>
            </a:ln>
          </p:spPr>
          <p:txBody>
            <a:bodyPr/>
            <a:lstStyle/>
            <a:p>
              <a:endParaRPr lang="ru-RU"/>
            </a:p>
          </p:txBody>
        </p:sp>
        <p:sp>
          <p:nvSpPr>
            <p:cNvPr id="59558" name="Freeform 92"/>
            <p:cNvSpPr>
              <a:spLocks noEditPoints="1"/>
            </p:cNvSpPr>
            <p:nvPr/>
          </p:nvSpPr>
          <p:spPr bwMode="auto">
            <a:xfrm>
              <a:off x="3065" y="2931"/>
              <a:ext cx="104" cy="149"/>
            </a:xfrm>
            <a:custGeom>
              <a:avLst/>
              <a:gdLst>
                <a:gd name="T0" fmla="*/ 33 w 104"/>
                <a:gd name="T1" fmla="*/ 0 h 149"/>
                <a:gd name="T2" fmla="*/ 37 w 104"/>
                <a:gd name="T3" fmla="*/ 24 h 149"/>
                <a:gd name="T4" fmla="*/ 46 w 104"/>
                <a:gd name="T5" fmla="*/ 9 h 149"/>
                <a:gd name="T6" fmla="*/ 59 w 104"/>
                <a:gd name="T7" fmla="*/ 2 h 149"/>
                <a:gd name="T8" fmla="*/ 77 w 104"/>
                <a:gd name="T9" fmla="*/ 2 h 149"/>
                <a:gd name="T10" fmla="*/ 93 w 104"/>
                <a:gd name="T11" fmla="*/ 11 h 149"/>
                <a:gd name="T12" fmla="*/ 104 w 104"/>
                <a:gd name="T13" fmla="*/ 48 h 149"/>
                <a:gd name="T14" fmla="*/ 90 w 104"/>
                <a:gd name="T15" fmla="*/ 90 h 149"/>
                <a:gd name="T16" fmla="*/ 60 w 104"/>
                <a:gd name="T17" fmla="*/ 103 h 149"/>
                <a:gd name="T18" fmla="*/ 46 w 104"/>
                <a:gd name="T19" fmla="*/ 101 h 149"/>
                <a:gd name="T20" fmla="*/ 37 w 104"/>
                <a:gd name="T21" fmla="*/ 94 h 149"/>
                <a:gd name="T22" fmla="*/ 37 w 104"/>
                <a:gd name="T23" fmla="*/ 132 h 149"/>
                <a:gd name="T24" fmla="*/ 37 w 104"/>
                <a:gd name="T25" fmla="*/ 139 h 149"/>
                <a:gd name="T26" fmla="*/ 40 w 104"/>
                <a:gd name="T27" fmla="*/ 145 h 149"/>
                <a:gd name="T28" fmla="*/ 49 w 104"/>
                <a:gd name="T29" fmla="*/ 147 h 149"/>
                <a:gd name="T30" fmla="*/ 0 w 104"/>
                <a:gd name="T31" fmla="*/ 149 h 149"/>
                <a:gd name="T32" fmla="*/ 2 w 104"/>
                <a:gd name="T33" fmla="*/ 147 h 149"/>
                <a:gd name="T34" fmla="*/ 13 w 104"/>
                <a:gd name="T35" fmla="*/ 145 h 149"/>
                <a:gd name="T36" fmla="*/ 16 w 104"/>
                <a:gd name="T37" fmla="*/ 139 h 149"/>
                <a:gd name="T38" fmla="*/ 18 w 104"/>
                <a:gd name="T39" fmla="*/ 132 h 149"/>
                <a:gd name="T40" fmla="*/ 18 w 104"/>
                <a:gd name="T41" fmla="*/ 30 h 149"/>
                <a:gd name="T42" fmla="*/ 18 w 104"/>
                <a:gd name="T43" fmla="*/ 20 h 149"/>
                <a:gd name="T44" fmla="*/ 16 w 104"/>
                <a:gd name="T45" fmla="*/ 15 h 149"/>
                <a:gd name="T46" fmla="*/ 13 w 104"/>
                <a:gd name="T47" fmla="*/ 13 h 149"/>
                <a:gd name="T48" fmla="*/ 7 w 104"/>
                <a:gd name="T49" fmla="*/ 13 h 149"/>
                <a:gd name="T50" fmla="*/ 4 w 104"/>
                <a:gd name="T51" fmla="*/ 11 h 149"/>
                <a:gd name="T52" fmla="*/ 37 w 104"/>
                <a:gd name="T53" fmla="*/ 66 h 149"/>
                <a:gd name="T54" fmla="*/ 37 w 104"/>
                <a:gd name="T55" fmla="*/ 77 h 149"/>
                <a:gd name="T56" fmla="*/ 40 w 104"/>
                <a:gd name="T57" fmla="*/ 86 h 149"/>
                <a:gd name="T58" fmla="*/ 49 w 104"/>
                <a:gd name="T59" fmla="*/ 94 h 149"/>
                <a:gd name="T60" fmla="*/ 60 w 104"/>
                <a:gd name="T61" fmla="*/ 95 h 149"/>
                <a:gd name="T62" fmla="*/ 73 w 104"/>
                <a:gd name="T63" fmla="*/ 94 h 149"/>
                <a:gd name="T64" fmla="*/ 84 w 104"/>
                <a:gd name="T65" fmla="*/ 75 h 149"/>
                <a:gd name="T66" fmla="*/ 84 w 104"/>
                <a:gd name="T67" fmla="*/ 39 h 149"/>
                <a:gd name="T68" fmla="*/ 71 w 104"/>
                <a:gd name="T69" fmla="*/ 20 h 149"/>
                <a:gd name="T70" fmla="*/ 60 w 104"/>
                <a:gd name="T71" fmla="*/ 17 h 149"/>
                <a:gd name="T72" fmla="*/ 49 w 104"/>
                <a:gd name="T73" fmla="*/ 19 h 149"/>
                <a:gd name="T74" fmla="*/ 42 w 104"/>
                <a:gd name="T75" fmla="*/ 24 h 14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4"/>
                <a:gd name="T115" fmla="*/ 0 h 149"/>
                <a:gd name="T116" fmla="*/ 104 w 104"/>
                <a:gd name="T117" fmla="*/ 149 h 14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4" h="149">
                  <a:moveTo>
                    <a:pt x="4" y="11"/>
                  </a:moveTo>
                  <a:lnTo>
                    <a:pt x="33" y="0"/>
                  </a:lnTo>
                  <a:lnTo>
                    <a:pt x="37" y="0"/>
                  </a:lnTo>
                  <a:lnTo>
                    <a:pt x="37" y="24"/>
                  </a:lnTo>
                  <a:lnTo>
                    <a:pt x="42" y="17"/>
                  </a:lnTo>
                  <a:lnTo>
                    <a:pt x="46" y="9"/>
                  </a:lnTo>
                  <a:lnTo>
                    <a:pt x="51" y="6"/>
                  </a:lnTo>
                  <a:lnTo>
                    <a:pt x="59" y="2"/>
                  </a:lnTo>
                  <a:lnTo>
                    <a:pt x="68" y="0"/>
                  </a:lnTo>
                  <a:lnTo>
                    <a:pt x="77" y="2"/>
                  </a:lnTo>
                  <a:lnTo>
                    <a:pt x="86" y="6"/>
                  </a:lnTo>
                  <a:lnTo>
                    <a:pt x="93" y="11"/>
                  </a:lnTo>
                  <a:lnTo>
                    <a:pt x="103" y="28"/>
                  </a:lnTo>
                  <a:lnTo>
                    <a:pt x="104" y="48"/>
                  </a:lnTo>
                  <a:lnTo>
                    <a:pt x="101" y="72"/>
                  </a:lnTo>
                  <a:lnTo>
                    <a:pt x="90" y="90"/>
                  </a:lnTo>
                  <a:lnTo>
                    <a:pt x="77" y="99"/>
                  </a:lnTo>
                  <a:lnTo>
                    <a:pt x="60" y="103"/>
                  </a:lnTo>
                  <a:lnTo>
                    <a:pt x="53" y="103"/>
                  </a:lnTo>
                  <a:lnTo>
                    <a:pt x="46" y="101"/>
                  </a:lnTo>
                  <a:lnTo>
                    <a:pt x="42" y="99"/>
                  </a:lnTo>
                  <a:lnTo>
                    <a:pt x="37" y="94"/>
                  </a:lnTo>
                  <a:lnTo>
                    <a:pt x="37" y="127"/>
                  </a:lnTo>
                  <a:lnTo>
                    <a:pt x="37" y="132"/>
                  </a:lnTo>
                  <a:lnTo>
                    <a:pt x="37" y="138"/>
                  </a:lnTo>
                  <a:lnTo>
                    <a:pt x="37" y="139"/>
                  </a:lnTo>
                  <a:lnTo>
                    <a:pt x="38" y="143"/>
                  </a:lnTo>
                  <a:lnTo>
                    <a:pt x="40" y="145"/>
                  </a:lnTo>
                  <a:lnTo>
                    <a:pt x="44" y="147"/>
                  </a:lnTo>
                  <a:lnTo>
                    <a:pt x="49" y="147"/>
                  </a:lnTo>
                  <a:lnTo>
                    <a:pt x="49" y="149"/>
                  </a:lnTo>
                  <a:lnTo>
                    <a:pt x="0" y="149"/>
                  </a:lnTo>
                  <a:lnTo>
                    <a:pt x="0" y="147"/>
                  </a:lnTo>
                  <a:lnTo>
                    <a:pt x="2" y="147"/>
                  </a:lnTo>
                  <a:lnTo>
                    <a:pt x="9" y="147"/>
                  </a:lnTo>
                  <a:lnTo>
                    <a:pt x="13" y="145"/>
                  </a:lnTo>
                  <a:lnTo>
                    <a:pt x="15" y="143"/>
                  </a:lnTo>
                  <a:lnTo>
                    <a:pt x="16" y="139"/>
                  </a:lnTo>
                  <a:lnTo>
                    <a:pt x="16" y="138"/>
                  </a:lnTo>
                  <a:lnTo>
                    <a:pt x="18" y="132"/>
                  </a:lnTo>
                  <a:lnTo>
                    <a:pt x="18" y="127"/>
                  </a:lnTo>
                  <a:lnTo>
                    <a:pt x="18" y="30"/>
                  </a:lnTo>
                  <a:lnTo>
                    <a:pt x="18" y="24"/>
                  </a:lnTo>
                  <a:lnTo>
                    <a:pt x="18" y="20"/>
                  </a:lnTo>
                  <a:lnTo>
                    <a:pt x="16" y="19"/>
                  </a:lnTo>
                  <a:lnTo>
                    <a:pt x="16" y="15"/>
                  </a:lnTo>
                  <a:lnTo>
                    <a:pt x="15" y="13"/>
                  </a:lnTo>
                  <a:lnTo>
                    <a:pt x="13" y="13"/>
                  </a:lnTo>
                  <a:lnTo>
                    <a:pt x="11" y="13"/>
                  </a:lnTo>
                  <a:lnTo>
                    <a:pt x="7" y="13"/>
                  </a:lnTo>
                  <a:lnTo>
                    <a:pt x="5" y="13"/>
                  </a:lnTo>
                  <a:lnTo>
                    <a:pt x="4" y="11"/>
                  </a:lnTo>
                  <a:close/>
                  <a:moveTo>
                    <a:pt x="37" y="30"/>
                  </a:moveTo>
                  <a:lnTo>
                    <a:pt x="37" y="66"/>
                  </a:lnTo>
                  <a:lnTo>
                    <a:pt x="37" y="73"/>
                  </a:lnTo>
                  <a:lnTo>
                    <a:pt x="37" y="77"/>
                  </a:lnTo>
                  <a:lnTo>
                    <a:pt x="37" y="81"/>
                  </a:lnTo>
                  <a:lnTo>
                    <a:pt x="40" y="86"/>
                  </a:lnTo>
                  <a:lnTo>
                    <a:pt x="44" y="92"/>
                  </a:lnTo>
                  <a:lnTo>
                    <a:pt x="49" y="94"/>
                  </a:lnTo>
                  <a:lnTo>
                    <a:pt x="55" y="95"/>
                  </a:lnTo>
                  <a:lnTo>
                    <a:pt x="60" y="95"/>
                  </a:lnTo>
                  <a:lnTo>
                    <a:pt x="66" y="95"/>
                  </a:lnTo>
                  <a:lnTo>
                    <a:pt x="73" y="94"/>
                  </a:lnTo>
                  <a:lnTo>
                    <a:pt x="77" y="88"/>
                  </a:lnTo>
                  <a:lnTo>
                    <a:pt x="84" y="75"/>
                  </a:lnTo>
                  <a:lnTo>
                    <a:pt x="86" y="59"/>
                  </a:lnTo>
                  <a:lnTo>
                    <a:pt x="84" y="39"/>
                  </a:lnTo>
                  <a:lnTo>
                    <a:pt x="77" y="24"/>
                  </a:lnTo>
                  <a:lnTo>
                    <a:pt x="71" y="20"/>
                  </a:lnTo>
                  <a:lnTo>
                    <a:pt x="66" y="17"/>
                  </a:lnTo>
                  <a:lnTo>
                    <a:pt x="60" y="17"/>
                  </a:lnTo>
                  <a:lnTo>
                    <a:pt x="55" y="17"/>
                  </a:lnTo>
                  <a:lnTo>
                    <a:pt x="49" y="19"/>
                  </a:lnTo>
                  <a:lnTo>
                    <a:pt x="46" y="20"/>
                  </a:lnTo>
                  <a:lnTo>
                    <a:pt x="42" y="24"/>
                  </a:lnTo>
                  <a:lnTo>
                    <a:pt x="37" y="30"/>
                  </a:lnTo>
                  <a:close/>
                </a:path>
              </a:pathLst>
            </a:custGeom>
            <a:solidFill>
              <a:srgbClr val="000000"/>
            </a:solidFill>
            <a:ln w="0">
              <a:solidFill>
                <a:srgbClr val="000000"/>
              </a:solidFill>
              <a:round/>
              <a:headEnd/>
              <a:tailEnd/>
            </a:ln>
          </p:spPr>
          <p:txBody>
            <a:bodyPr/>
            <a:lstStyle/>
            <a:p>
              <a:endParaRPr lang="ru-RU"/>
            </a:p>
          </p:txBody>
        </p:sp>
        <p:sp>
          <p:nvSpPr>
            <p:cNvPr id="59559" name="Line 93"/>
            <p:cNvSpPr>
              <a:spLocks noChangeShapeType="1"/>
            </p:cNvSpPr>
            <p:nvPr/>
          </p:nvSpPr>
          <p:spPr bwMode="auto">
            <a:xfrm flipH="1" flipV="1">
              <a:off x="2244" y="2277"/>
              <a:ext cx="911" cy="559"/>
            </a:xfrm>
            <a:prstGeom prst="line">
              <a:avLst/>
            </a:prstGeom>
            <a:noFill/>
            <a:ln w="5715">
              <a:solidFill>
                <a:srgbClr val="000000"/>
              </a:solidFill>
              <a:round/>
              <a:headEnd/>
              <a:tailEnd/>
            </a:ln>
          </p:spPr>
          <p:txBody>
            <a:bodyPr/>
            <a:lstStyle/>
            <a:p>
              <a:endParaRPr lang="ru-RU"/>
            </a:p>
          </p:txBody>
        </p:sp>
        <p:sp>
          <p:nvSpPr>
            <p:cNvPr id="59560" name="Freeform 94"/>
            <p:cNvSpPr>
              <a:spLocks/>
            </p:cNvSpPr>
            <p:nvPr/>
          </p:nvSpPr>
          <p:spPr bwMode="auto">
            <a:xfrm>
              <a:off x="2664" y="2534"/>
              <a:ext cx="91" cy="78"/>
            </a:xfrm>
            <a:custGeom>
              <a:avLst/>
              <a:gdLst>
                <a:gd name="T0" fmla="*/ 0 w 91"/>
                <a:gd name="T1" fmla="*/ 0 h 78"/>
                <a:gd name="T2" fmla="*/ 49 w 91"/>
                <a:gd name="T3" fmla="*/ 78 h 78"/>
                <a:gd name="T4" fmla="*/ 91 w 91"/>
                <a:gd name="T5" fmla="*/ 9 h 78"/>
                <a:gd name="T6" fmla="*/ 0 w 91"/>
                <a:gd name="T7" fmla="*/ 0 h 78"/>
                <a:gd name="T8" fmla="*/ 0 60000 65536"/>
                <a:gd name="T9" fmla="*/ 0 60000 65536"/>
                <a:gd name="T10" fmla="*/ 0 60000 65536"/>
                <a:gd name="T11" fmla="*/ 0 60000 65536"/>
                <a:gd name="T12" fmla="*/ 0 w 91"/>
                <a:gd name="T13" fmla="*/ 0 h 78"/>
                <a:gd name="T14" fmla="*/ 91 w 91"/>
                <a:gd name="T15" fmla="*/ 78 h 78"/>
              </a:gdLst>
              <a:ahLst/>
              <a:cxnLst>
                <a:cxn ang="T8">
                  <a:pos x="T0" y="T1"/>
                </a:cxn>
                <a:cxn ang="T9">
                  <a:pos x="T2" y="T3"/>
                </a:cxn>
                <a:cxn ang="T10">
                  <a:pos x="T4" y="T5"/>
                </a:cxn>
                <a:cxn ang="T11">
                  <a:pos x="T6" y="T7"/>
                </a:cxn>
              </a:cxnLst>
              <a:rect l="T12" t="T13" r="T14" b="T15"/>
              <a:pathLst>
                <a:path w="91" h="78">
                  <a:moveTo>
                    <a:pt x="0" y="0"/>
                  </a:moveTo>
                  <a:lnTo>
                    <a:pt x="49" y="78"/>
                  </a:lnTo>
                  <a:lnTo>
                    <a:pt x="91" y="9"/>
                  </a:lnTo>
                  <a:lnTo>
                    <a:pt x="0" y="0"/>
                  </a:lnTo>
                  <a:close/>
                </a:path>
              </a:pathLst>
            </a:custGeom>
            <a:solidFill>
              <a:srgbClr val="000000"/>
            </a:solidFill>
            <a:ln w="0">
              <a:solidFill>
                <a:srgbClr val="000000"/>
              </a:solidFill>
              <a:round/>
              <a:headEnd/>
              <a:tailEnd/>
            </a:ln>
          </p:spPr>
          <p:txBody>
            <a:bodyPr/>
            <a:lstStyle/>
            <a:p>
              <a:endParaRPr lang="ru-RU"/>
            </a:p>
          </p:txBody>
        </p:sp>
        <p:sp>
          <p:nvSpPr>
            <p:cNvPr id="59561" name="Freeform 95"/>
            <p:cNvSpPr>
              <a:spLocks/>
            </p:cNvSpPr>
            <p:nvPr/>
          </p:nvSpPr>
          <p:spPr bwMode="auto">
            <a:xfrm>
              <a:off x="3173" y="2772"/>
              <a:ext cx="106" cy="101"/>
            </a:xfrm>
            <a:custGeom>
              <a:avLst/>
              <a:gdLst>
                <a:gd name="T0" fmla="*/ 50 w 106"/>
                <a:gd name="T1" fmla="*/ 5 h 101"/>
                <a:gd name="T2" fmla="*/ 73 w 106"/>
                <a:gd name="T3" fmla="*/ 2 h 101"/>
                <a:gd name="T4" fmla="*/ 84 w 106"/>
                <a:gd name="T5" fmla="*/ 7 h 101"/>
                <a:gd name="T6" fmla="*/ 90 w 106"/>
                <a:gd name="T7" fmla="*/ 16 h 101"/>
                <a:gd name="T8" fmla="*/ 92 w 106"/>
                <a:gd name="T9" fmla="*/ 29 h 101"/>
                <a:gd name="T10" fmla="*/ 92 w 106"/>
                <a:gd name="T11" fmla="*/ 77 h 101"/>
                <a:gd name="T12" fmla="*/ 93 w 106"/>
                <a:gd name="T13" fmla="*/ 88 h 101"/>
                <a:gd name="T14" fmla="*/ 95 w 106"/>
                <a:gd name="T15" fmla="*/ 95 h 101"/>
                <a:gd name="T16" fmla="*/ 101 w 106"/>
                <a:gd name="T17" fmla="*/ 99 h 101"/>
                <a:gd name="T18" fmla="*/ 106 w 106"/>
                <a:gd name="T19" fmla="*/ 101 h 101"/>
                <a:gd name="T20" fmla="*/ 60 w 106"/>
                <a:gd name="T21" fmla="*/ 99 h 101"/>
                <a:gd name="T22" fmla="*/ 66 w 106"/>
                <a:gd name="T23" fmla="*/ 97 h 101"/>
                <a:gd name="T24" fmla="*/ 71 w 106"/>
                <a:gd name="T25" fmla="*/ 93 h 101"/>
                <a:gd name="T26" fmla="*/ 73 w 106"/>
                <a:gd name="T27" fmla="*/ 88 h 101"/>
                <a:gd name="T28" fmla="*/ 73 w 106"/>
                <a:gd name="T29" fmla="*/ 77 h 101"/>
                <a:gd name="T30" fmla="*/ 73 w 106"/>
                <a:gd name="T31" fmla="*/ 31 h 101"/>
                <a:gd name="T32" fmla="*/ 70 w 106"/>
                <a:gd name="T33" fmla="*/ 20 h 101"/>
                <a:gd name="T34" fmla="*/ 64 w 106"/>
                <a:gd name="T35" fmla="*/ 14 h 101"/>
                <a:gd name="T36" fmla="*/ 50 w 106"/>
                <a:gd name="T37" fmla="*/ 14 h 101"/>
                <a:gd name="T38" fmla="*/ 33 w 106"/>
                <a:gd name="T39" fmla="*/ 27 h 101"/>
                <a:gd name="T40" fmla="*/ 33 w 106"/>
                <a:gd name="T41" fmla="*/ 84 h 101"/>
                <a:gd name="T42" fmla="*/ 33 w 106"/>
                <a:gd name="T43" fmla="*/ 91 h 101"/>
                <a:gd name="T44" fmla="*/ 37 w 106"/>
                <a:gd name="T45" fmla="*/ 97 h 101"/>
                <a:gd name="T46" fmla="*/ 46 w 106"/>
                <a:gd name="T47" fmla="*/ 99 h 101"/>
                <a:gd name="T48" fmla="*/ 0 w 106"/>
                <a:gd name="T49" fmla="*/ 101 h 101"/>
                <a:gd name="T50" fmla="*/ 2 w 106"/>
                <a:gd name="T51" fmla="*/ 99 h 101"/>
                <a:gd name="T52" fmla="*/ 9 w 106"/>
                <a:gd name="T53" fmla="*/ 97 h 101"/>
                <a:gd name="T54" fmla="*/ 13 w 106"/>
                <a:gd name="T55" fmla="*/ 90 h 101"/>
                <a:gd name="T56" fmla="*/ 15 w 106"/>
                <a:gd name="T57" fmla="*/ 77 h 101"/>
                <a:gd name="T58" fmla="*/ 15 w 106"/>
                <a:gd name="T59" fmla="*/ 31 h 101"/>
                <a:gd name="T60" fmla="*/ 13 w 106"/>
                <a:gd name="T61" fmla="*/ 18 h 101"/>
                <a:gd name="T62" fmla="*/ 11 w 106"/>
                <a:gd name="T63" fmla="*/ 13 h 101"/>
                <a:gd name="T64" fmla="*/ 7 w 106"/>
                <a:gd name="T65" fmla="*/ 13 h 101"/>
                <a:gd name="T66" fmla="*/ 2 w 106"/>
                <a:gd name="T67" fmla="*/ 13 h 101"/>
                <a:gd name="T68" fmla="*/ 28 w 106"/>
                <a:gd name="T69" fmla="*/ 0 h 101"/>
                <a:gd name="T70" fmla="*/ 33 w 106"/>
                <a:gd name="T71" fmla="*/ 22 h 1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6"/>
                <a:gd name="T109" fmla="*/ 0 h 101"/>
                <a:gd name="T110" fmla="*/ 106 w 106"/>
                <a:gd name="T111" fmla="*/ 101 h 10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6" h="101">
                  <a:moveTo>
                    <a:pt x="33" y="22"/>
                  </a:moveTo>
                  <a:lnTo>
                    <a:pt x="50" y="5"/>
                  </a:lnTo>
                  <a:lnTo>
                    <a:pt x="66" y="0"/>
                  </a:lnTo>
                  <a:lnTo>
                    <a:pt x="73" y="2"/>
                  </a:lnTo>
                  <a:lnTo>
                    <a:pt x="81" y="3"/>
                  </a:lnTo>
                  <a:lnTo>
                    <a:pt x="84" y="7"/>
                  </a:lnTo>
                  <a:lnTo>
                    <a:pt x="88" y="11"/>
                  </a:lnTo>
                  <a:lnTo>
                    <a:pt x="90" y="16"/>
                  </a:lnTo>
                  <a:lnTo>
                    <a:pt x="92" y="22"/>
                  </a:lnTo>
                  <a:lnTo>
                    <a:pt x="92" y="29"/>
                  </a:lnTo>
                  <a:lnTo>
                    <a:pt x="92" y="36"/>
                  </a:lnTo>
                  <a:lnTo>
                    <a:pt x="92" y="77"/>
                  </a:lnTo>
                  <a:lnTo>
                    <a:pt x="92" y="84"/>
                  </a:lnTo>
                  <a:lnTo>
                    <a:pt x="93" y="88"/>
                  </a:lnTo>
                  <a:lnTo>
                    <a:pt x="93" y="91"/>
                  </a:lnTo>
                  <a:lnTo>
                    <a:pt x="95" y="95"/>
                  </a:lnTo>
                  <a:lnTo>
                    <a:pt x="97" y="97"/>
                  </a:lnTo>
                  <a:lnTo>
                    <a:pt x="101" y="99"/>
                  </a:lnTo>
                  <a:lnTo>
                    <a:pt x="106" y="99"/>
                  </a:lnTo>
                  <a:lnTo>
                    <a:pt x="106" y="101"/>
                  </a:lnTo>
                  <a:lnTo>
                    <a:pt x="60" y="101"/>
                  </a:lnTo>
                  <a:lnTo>
                    <a:pt x="60" y="99"/>
                  </a:lnTo>
                  <a:lnTo>
                    <a:pt x="62" y="99"/>
                  </a:lnTo>
                  <a:lnTo>
                    <a:pt x="66" y="97"/>
                  </a:lnTo>
                  <a:lnTo>
                    <a:pt x="70" y="95"/>
                  </a:lnTo>
                  <a:lnTo>
                    <a:pt x="71" y="93"/>
                  </a:lnTo>
                  <a:lnTo>
                    <a:pt x="73" y="90"/>
                  </a:lnTo>
                  <a:lnTo>
                    <a:pt x="73" y="88"/>
                  </a:lnTo>
                  <a:lnTo>
                    <a:pt x="73" y="82"/>
                  </a:lnTo>
                  <a:lnTo>
                    <a:pt x="73" y="77"/>
                  </a:lnTo>
                  <a:lnTo>
                    <a:pt x="73" y="38"/>
                  </a:lnTo>
                  <a:lnTo>
                    <a:pt x="73" y="31"/>
                  </a:lnTo>
                  <a:lnTo>
                    <a:pt x="71" y="24"/>
                  </a:lnTo>
                  <a:lnTo>
                    <a:pt x="70" y="20"/>
                  </a:lnTo>
                  <a:lnTo>
                    <a:pt x="68" y="16"/>
                  </a:lnTo>
                  <a:lnTo>
                    <a:pt x="64" y="14"/>
                  </a:lnTo>
                  <a:lnTo>
                    <a:pt x="59" y="13"/>
                  </a:lnTo>
                  <a:lnTo>
                    <a:pt x="50" y="14"/>
                  </a:lnTo>
                  <a:lnTo>
                    <a:pt x="40" y="20"/>
                  </a:lnTo>
                  <a:lnTo>
                    <a:pt x="33" y="27"/>
                  </a:lnTo>
                  <a:lnTo>
                    <a:pt x="33" y="77"/>
                  </a:lnTo>
                  <a:lnTo>
                    <a:pt x="33" y="84"/>
                  </a:lnTo>
                  <a:lnTo>
                    <a:pt x="33" y="90"/>
                  </a:lnTo>
                  <a:lnTo>
                    <a:pt x="33" y="91"/>
                  </a:lnTo>
                  <a:lnTo>
                    <a:pt x="35" y="95"/>
                  </a:lnTo>
                  <a:lnTo>
                    <a:pt x="37" y="97"/>
                  </a:lnTo>
                  <a:lnTo>
                    <a:pt x="40" y="99"/>
                  </a:lnTo>
                  <a:lnTo>
                    <a:pt x="46" y="99"/>
                  </a:lnTo>
                  <a:lnTo>
                    <a:pt x="46" y="101"/>
                  </a:lnTo>
                  <a:lnTo>
                    <a:pt x="0" y="101"/>
                  </a:lnTo>
                  <a:lnTo>
                    <a:pt x="0" y="99"/>
                  </a:lnTo>
                  <a:lnTo>
                    <a:pt x="2" y="99"/>
                  </a:lnTo>
                  <a:lnTo>
                    <a:pt x="7" y="97"/>
                  </a:lnTo>
                  <a:lnTo>
                    <a:pt x="9" y="97"/>
                  </a:lnTo>
                  <a:lnTo>
                    <a:pt x="11" y="93"/>
                  </a:lnTo>
                  <a:lnTo>
                    <a:pt x="13" y="90"/>
                  </a:lnTo>
                  <a:lnTo>
                    <a:pt x="15" y="84"/>
                  </a:lnTo>
                  <a:lnTo>
                    <a:pt x="15" y="77"/>
                  </a:lnTo>
                  <a:lnTo>
                    <a:pt x="15" y="40"/>
                  </a:lnTo>
                  <a:lnTo>
                    <a:pt x="15" y="31"/>
                  </a:lnTo>
                  <a:lnTo>
                    <a:pt x="15" y="24"/>
                  </a:lnTo>
                  <a:lnTo>
                    <a:pt x="13" y="18"/>
                  </a:lnTo>
                  <a:lnTo>
                    <a:pt x="13" y="16"/>
                  </a:lnTo>
                  <a:lnTo>
                    <a:pt x="11" y="13"/>
                  </a:lnTo>
                  <a:lnTo>
                    <a:pt x="9" y="13"/>
                  </a:lnTo>
                  <a:lnTo>
                    <a:pt x="7" y="13"/>
                  </a:lnTo>
                  <a:lnTo>
                    <a:pt x="6" y="13"/>
                  </a:lnTo>
                  <a:lnTo>
                    <a:pt x="2" y="13"/>
                  </a:lnTo>
                  <a:lnTo>
                    <a:pt x="0" y="11"/>
                  </a:lnTo>
                  <a:lnTo>
                    <a:pt x="28" y="0"/>
                  </a:lnTo>
                  <a:lnTo>
                    <a:pt x="33" y="0"/>
                  </a:lnTo>
                  <a:lnTo>
                    <a:pt x="33" y="22"/>
                  </a:lnTo>
                  <a:close/>
                </a:path>
              </a:pathLst>
            </a:custGeom>
            <a:solidFill>
              <a:srgbClr val="000000"/>
            </a:solidFill>
            <a:ln w="0">
              <a:solidFill>
                <a:srgbClr val="000000"/>
              </a:solidFill>
              <a:round/>
              <a:headEnd/>
              <a:tailEnd/>
            </a:ln>
          </p:spPr>
          <p:txBody>
            <a:bodyPr/>
            <a:lstStyle/>
            <a:p>
              <a:endParaRPr lang="ru-RU"/>
            </a:p>
          </p:txBody>
        </p:sp>
        <p:sp>
          <p:nvSpPr>
            <p:cNvPr id="59562" name="Line 96"/>
            <p:cNvSpPr>
              <a:spLocks noChangeShapeType="1"/>
            </p:cNvSpPr>
            <p:nvPr/>
          </p:nvSpPr>
          <p:spPr bwMode="auto">
            <a:xfrm flipH="1" flipV="1">
              <a:off x="1339" y="788"/>
              <a:ext cx="1982" cy="1782"/>
            </a:xfrm>
            <a:prstGeom prst="line">
              <a:avLst/>
            </a:prstGeom>
            <a:noFill/>
            <a:ln w="5715">
              <a:solidFill>
                <a:srgbClr val="000000"/>
              </a:solidFill>
              <a:round/>
              <a:headEnd/>
              <a:tailEnd/>
            </a:ln>
          </p:spPr>
          <p:txBody>
            <a:bodyPr/>
            <a:lstStyle/>
            <a:p>
              <a:endParaRPr lang="ru-RU"/>
            </a:p>
          </p:txBody>
        </p:sp>
        <p:sp>
          <p:nvSpPr>
            <p:cNvPr id="59563" name="Freeform 97"/>
            <p:cNvSpPr>
              <a:spLocks/>
            </p:cNvSpPr>
            <p:nvPr/>
          </p:nvSpPr>
          <p:spPr bwMode="auto">
            <a:xfrm>
              <a:off x="1339" y="788"/>
              <a:ext cx="95" cy="93"/>
            </a:xfrm>
            <a:custGeom>
              <a:avLst/>
              <a:gdLst>
                <a:gd name="T0" fmla="*/ 30 w 95"/>
                <a:gd name="T1" fmla="*/ 93 h 93"/>
                <a:gd name="T2" fmla="*/ 0 w 95"/>
                <a:gd name="T3" fmla="*/ 0 h 93"/>
                <a:gd name="T4" fmla="*/ 95 w 95"/>
                <a:gd name="T5" fmla="*/ 18 h 93"/>
                <a:gd name="T6" fmla="*/ 0 60000 65536"/>
                <a:gd name="T7" fmla="*/ 0 60000 65536"/>
                <a:gd name="T8" fmla="*/ 0 60000 65536"/>
                <a:gd name="T9" fmla="*/ 0 w 95"/>
                <a:gd name="T10" fmla="*/ 0 h 93"/>
                <a:gd name="T11" fmla="*/ 95 w 95"/>
                <a:gd name="T12" fmla="*/ 93 h 93"/>
              </a:gdLst>
              <a:ahLst/>
              <a:cxnLst>
                <a:cxn ang="T6">
                  <a:pos x="T0" y="T1"/>
                </a:cxn>
                <a:cxn ang="T7">
                  <a:pos x="T2" y="T3"/>
                </a:cxn>
                <a:cxn ang="T8">
                  <a:pos x="T4" y="T5"/>
                </a:cxn>
              </a:cxnLst>
              <a:rect l="T9" t="T10" r="T11" b="T12"/>
              <a:pathLst>
                <a:path w="95" h="93">
                  <a:moveTo>
                    <a:pt x="30" y="93"/>
                  </a:moveTo>
                  <a:lnTo>
                    <a:pt x="0" y="0"/>
                  </a:lnTo>
                  <a:lnTo>
                    <a:pt x="95" y="18"/>
                  </a:lnTo>
                </a:path>
              </a:pathLst>
            </a:custGeom>
            <a:noFill/>
            <a:ln w="5715">
              <a:solidFill>
                <a:srgbClr val="000000"/>
              </a:solidFill>
              <a:round/>
              <a:headEnd/>
              <a:tailEnd/>
            </a:ln>
          </p:spPr>
          <p:txBody>
            <a:bodyPr/>
            <a:lstStyle/>
            <a:p>
              <a:endParaRPr lang="ru-RU"/>
            </a:p>
          </p:txBody>
        </p:sp>
        <p:sp>
          <p:nvSpPr>
            <p:cNvPr id="59564" name="Freeform 98"/>
            <p:cNvSpPr>
              <a:spLocks/>
            </p:cNvSpPr>
            <p:nvPr/>
          </p:nvSpPr>
          <p:spPr bwMode="auto">
            <a:xfrm>
              <a:off x="3301" y="2581"/>
              <a:ext cx="107" cy="101"/>
            </a:xfrm>
            <a:custGeom>
              <a:avLst/>
              <a:gdLst>
                <a:gd name="T0" fmla="*/ 50 w 107"/>
                <a:gd name="T1" fmla="*/ 6 h 101"/>
                <a:gd name="T2" fmla="*/ 74 w 107"/>
                <a:gd name="T3" fmla="*/ 2 h 101"/>
                <a:gd name="T4" fmla="*/ 85 w 107"/>
                <a:gd name="T5" fmla="*/ 8 h 101"/>
                <a:gd name="T6" fmla="*/ 90 w 107"/>
                <a:gd name="T7" fmla="*/ 17 h 101"/>
                <a:gd name="T8" fmla="*/ 92 w 107"/>
                <a:gd name="T9" fmla="*/ 30 h 101"/>
                <a:gd name="T10" fmla="*/ 92 w 107"/>
                <a:gd name="T11" fmla="*/ 77 h 101"/>
                <a:gd name="T12" fmla="*/ 94 w 107"/>
                <a:gd name="T13" fmla="*/ 88 h 101"/>
                <a:gd name="T14" fmla="*/ 96 w 107"/>
                <a:gd name="T15" fmla="*/ 96 h 101"/>
                <a:gd name="T16" fmla="*/ 101 w 107"/>
                <a:gd name="T17" fmla="*/ 99 h 101"/>
                <a:gd name="T18" fmla="*/ 107 w 107"/>
                <a:gd name="T19" fmla="*/ 101 h 101"/>
                <a:gd name="T20" fmla="*/ 61 w 107"/>
                <a:gd name="T21" fmla="*/ 99 h 101"/>
                <a:gd name="T22" fmla="*/ 66 w 107"/>
                <a:gd name="T23" fmla="*/ 97 h 101"/>
                <a:gd name="T24" fmla="*/ 72 w 107"/>
                <a:gd name="T25" fmla="*/ 94 h 101"/>
                <a:gd name="T26" fmla="*/ 74 w 107"/>
                <a:gd name="T27" fmla="*/ 88 h 101"/>
                <a:gd name="T28" fmla="*/ 74 w 107"/>
                <a:gd name="T29" fmla="*/ 77 h 101"/>
                <a:gd name="T30" fmla="*/ 74 w 107"/>
                <a:gd name="T31" fmla="*/ 31 h 101"/>
                <a:gd name="T32" fmla="*/ 70 w 107"/>
                <a:gd name="T33" fmla="*/ 20 h 101"/>
                <a:gd name="T34" fmla="*/ 64 w 107"/>
                <a:gd name="T35" fmla="*/ 15 h 101"/>
                <a:gd name="T36" fmla="*/ 50 w 107"/>
                <a:gd name="T37" fmla="*/ 15 h 101"/>
                <a:gd name="T38" fmla="*/ 33 w 107"/>
                <a:gd name="T39" fmla="*/ 28 h 101"/>
                <a:gd name="T40" fmla="*/ 33 w 107"/>
                <a:gd name="T41" fmla="*/ 85 h 101"/>
                <a:gd name="T42" fmla="*/ 33 w 107"/>
                <a:gd name="T43" fmla="*/ 92 h 101"/>
                <a:gd name="T44" fmla="*/ 37 w 107"/>
                <a:gd name="T45" fmla="*/ 97 h 101"/>
                <a:gd name="T46" fmla="*/ 46 w 107"/>
                <a:gd name="T47" fmla="*/ 99 h 101"/>
                <a:gd name="T48" fmla="*/ 0 w 107"/>
                <a:gd name="T49" fmla="*/ 101 h 101"/>
                <a:gd name="T50" fmla="*/ 2 w 107"/>
                <a:gd name="T51" fmla="*/ 99 h 101"/>
                <a:gd name="T52" fmla="*/ 9 w 107"/>
                <a:gd name="T53" fmla="*/ 97 h 101"/>
                <a:gd name="T54" fmla="*/ 13 w 107"/>
                <a:gd name="T55" fmla="*/ 90 h 101"/>
                <a:gd name="T56" fmla="*/ 15 w 107"/>
                <a:gd name="T57" fmla="*/ 77 h 101"/>
                <a:gd name="T58" fmla="*/ 15 w 107"/>
                <a:gd name="T59" fmla="*/ 31 h 101"/>
                <a:gd name="T60" fmla="*/ 13 w 107"/>
                <a:gd name="T61" fmla="*/ 19 h 101"/>
                <a:gd name="T62" fmla="*/ 11 w 107"/>
                <a:gd name="T63" fmla="*/ 13 h 101"/>
                <a:gd name="T64" fmla="*/ 8 w 107"/>
                <a:gd name="T65" fmla="*/ 13 h 101"/>
                <a:gd name="T66" fmla="*/ 2 w 107"/>
                <a:gd name="T67" fmla="*/ 13 h 101"/>
                <a:gd name="T68" fmla="*/ 28 w 107"/>
                <a:gd name="T69" fmla="*/ 0 h 101"/>
                <a:gd name="T70" fmla="*/ 33 w 107"/>
                <a:gd name="T71" fmla="*/ 22 h 1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7"/>
                <a:gd name="T109" fmla="*/ 0 h 101"/>
                <a:gd name="T110" fmla="*/ 107 w 107"/>
                <a:gd name="T111" fmla="*/ 101 h 10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7" h="101">
                  <a:moveTo>
                    <a:pt x="33" y="22"/>
                  </a:moveTo>
                  <a:lnTo>
                    <a:pt x="50" y="6"/>
                  </a:lnTo>
                  <a:lnTo>
                    <a:pt x="66" y="0"/>
                  </a:lnTo>
                  <a:lnTo>
                    <a:pt x="74" y="2"/>
                  </a:lnTo>
                  <a:lnTo>
                    <a:pt x="81" y="4"/>
                  </a:lnTo>
                  <a:lnTo>
                    <a:pt x="85" y="8"/>
                  </a:lnTo>
                  <a:lnTo>
                    <a:pt x="88" y="11"/>
                  </a:lnTo>
                  <a:lnTo>
                    <a:pt x="90" y="17"/>
                  </a:lnTo>
                  <a:lnTo>
                    <a:pt x="92" y="22"/>
                  </a:lnTo>
                  <a:lnTo>
                    <a:pt x="92" y="30"/>
                  </a:lnTo>
                  <a:lnTo>
                    <a:pt x="92" y="37"/>
                  </a:lnTo>
                  <a:lnTo>
                    <a:pt x="92" y="77"/>
                  </a:lnTo>
                  <a:lnTo>
                    <a:pt x="92" y="85"/>
                  </a:lnTo>
                  <a:lnTo>
                    <a:pt x="94" y="88"/>
                  </a:lnTo>
                  <a:lnTo>
                    <a:pt x="94" y="92"/>
                  </a:lnTo>
                  <a:lnTo>
                    <a:pt x="96" y="96"/>
                  </a:lnTo>
                  <a:lnTo>
                    <a:pt x="97" y="97"/>
                  </a:lnTo>
                  <a:lnTo>
                    <a:pt x="101" y="99"/>
                  </a:lnTo>
                  <a:lnTo>
                    <a:pt x="107" y="99"/>
                  </a:lnTo>
                  <a:lnTo>
                    <a:pt x="107" y="101"/>
                  </a:lnTo>
                  <a:lnTo>
                    <a:pt x="61" y="101"/>
                  </a:lnTo>
                  <a:lnTo>
                    <a:pt x="61" y="99"/>
                  </a:lnTo>
                  <a:lnTo>
                    <a:pt x="63" y="99"/>
                  </a:lnTo>
                  <a:lnTo>
                    <a:pt x="66" y="97"/>
                  </a:lnTo>
                  <a:lnTo>
                    <a:pt x="70" y="96"/>
                  </a:lnTo>
                  <a:lnTo>
                    <a:pt x="72" y="94"/>
                  </a:lnTo>
                  <a:lnTo>
                    <a:pt x="74" y="90"/>
                  </a:lnTo>
                  <a:lnTo>
                    <a:pt x="74" y="88"/>
                  </a:lnTo>
                  <a:lnTo>
                    <a:pt x="74" y="83"/>
                  </a:lnTo>
                  <a:lnTo>
                    <a:pt x="74" y="77"/>
                  </a:lnTo>
                  <a:lnTo>
                    <a:pt x="74" y="39"/>
                  </a:lnTo>
                  <a:lnTo>
                    <a:pt x="74" y="31"/>
                  </a:lnTo>
                  <a:lnTo>
                    <a:pt x="72" y="24"/>
                  </a:lnTo>
                  <a:lnTo>
                    <a:pt x="70" y="20"/>
                  </a:lnTo>
                  <a:lnTo>
                    <a:pt x="68" y="17"/>
                  </a:lnTo>
                  <a:lnTo>
                    <a:pt x="64" y="15"/>
                  </a:lnTo>
                  <a:lnTo>
                    <a:pt x="59" y="13"/>
                  </a:lnTo>
                  <a:lnTo>
                    <a:pt x="50" y="15"/>
                  </a:lnTo>
                  <a:lnTo>
                    <a:pt x="41" y="20"/>
                  </a:lnTo>
                  <a:lnTo>
                    <a:pt x="33" y="28"/>
                  </a:lnTo>
                  <a:lnTo>
                    <a:pt x="33" y="77"/>
                  </a:lnTo>
                  <a:lnTo>
                    <a:pt x="33" y="85"/>
                  </a:lnTo>
                  <a:lnTo>
                    <a:pt x="33" y="90"/>
                  </a:lnTo>
                  <a:lnTo>
                    <a:pt x="33" y="92"/>
                  </a:lnTo>
                  <a:lnTo>
                    <a:pt x="35" y="96"/>
                  </a:lnTo>
                  <a:lnTo>
                    <a:pt x="37" y="97"/>
                  </a:lnTo>
                  <a:lnTo>
                    <a:pt x="41" y="99"/>
                  </a:lnTo>
                  <a:lnTo>
                    <a:pt x="46" y="99"/>
                  </a:lnTo>
                  <a:lnTo>
                    <a:pt x="46" y="101"/>
                  </a:lnTo>
                  <a:lnTo>
                    <a:pt x="0" y="101"/>
                  </a:lnTo>
                  <a:lnTo>
                    <a:pt x="0" y="99"/>
                  </a:lnTo>
                  <a:lnTo>
                    <a:pt x="2" y="99"/>
                  </a:lnTo>
                  <a:lnTo>
                    <a:pt x="8" y="97"/>
                  </a:lnTo>
                  <a:lnTo>
                    <a:pt x="9" y="97"/>
                  </a:lnTo>
                  <a:lnTo>
                    <a:pt x="11" y="94"/>
                  </a:lnTo>
                  <a:lnTo>
                    <a:pt x="13" y="90"/>
                  </a:lnTo>
                  <a:lnTo>
                    <a:pt x="15" y="85"/>
                  </a:lnTo>
                  <a:lnTo>
                    <a:pt x="15" y="77"/>
                  </a:lnTo>
                  <a:lnTo>
                    <a:pt x="15" y="41"/>
                  </a:lnTo>
                  <a:lnTo>
                    <a:pt x="15" y="31"/>
                  </a:lnTo>
                  <a:lnTo>
                    <a:pt x="15" y="24"/>
                  </a:lnTo>
                  <a:lnTo>
                    <a:pt x="13" y="19"/>
                  </a:lnTo>
                  <a:lnTo>
                    <a:pt x="13" y="17"/>
                  </a:lnTo>
                  <a:lnTo>
                    <a:pt x="11" y="13"/>
                  </a:lnTo>
                  <a:lnTo>
                    <a:pt x="9" y="13"/>
                  </a:lnTo>
                  <a:lnTo>
                    <a:pt x="8" y="13"/>
                  </a:lnTo>
                  <a:lnTo>
                    <a:pt x="6" y="13"/>
                  </a:lnTo>
                  <a:lnTo>
                    <a:pt x="2" y="13"/>
                  </a:lnTo>
                  <a:lnTo>
                    <a:pt x="0" y="11"/>
                  </a:lnTo>
                  <a:lnTo>
                    <a:pt x="28" y="0"/>
                  </a:lnTo>
                  <a:lnTo>
                    <a:pt x="33" y="0"/>
                  </a:lnTo>
                  <a:lnTo>
                    <a:pt x="33" y="22"/>
                  </a:lnTo>
                  <a:close/>
                </a:path>
              </a:pathLst>
            </a:custGeom>
            <a:solidFill>
              <a:srgbClr val="000000"/>
            </a:solidFill>
            <a:ln w="0">
              <a:solidFill>
                <a:srgbClr val="000000"/>
              </a:solidFill>
              <a:round/>
              <a:headEnd/>
              <a:tailEnd/>
            </a:ln>
          </p:spPr>
          <p:txBody>
            <a:bodyPr/>
            <a:lstStyle/>
            <a:p>
              <a:endParaRPr lang="ru-RU"/>
            </a:p>
          </p:txBody>
        </p:sp>
        <p:sp>
          <p:nvSpPr>
            <p:cNvPr id="59565" name="Line 99"/>
            <p:cNvSpPr>
              <a:spLocks noChangeShapeType="1"/>
            </p:cNvSpPr>
            <p:nvPr/>
          </p:nvSpPr>
          <p:spPr bwMode="auto">
            <a:xfrm>
              <a:off x="676" y="1475"/>
              <a:ext cx="2043" cy="1852"/>
            </a:xfrm>
            <a:prstGeom prst="line">
              <a:avLst/>
            </a:prstGeom>
            <a:noFill/>
            <a:ln w="5715">
              <a:solidFill>
                <a:srgbClr val="000000"/>
              </a:solidFill>
              <a:round/>
              <a:headEnd/>
              <a:tailEnd/>
            </a:ln>
          </p:spPr>
          <p:txBody>
            <a:bodyPr/>
            <a:lstStyle/>
            <a:p>
              <a:endParaRPr lang="ru-RU"/>
            </a:p>
          </p:txBody>
        </p:sp>
        <p:sp>
          <p:nvSpPr>
            <p:cNvPr id="59566" name="Line 100"/>
            <p:cNvSpPr>
              <a:spLocks noChangeShapeType="1"/>
            </p:cNvSpPr>
            <p:nvPr/>
          </p:nvSpPr>
          <p:spPr bwMode="auto">
            <a:xfrm>
              <a:off x="676" y="1475"/>
              <a:ext cx="2043" cy="1852"/>
            </a:xfrm>
            <a:prstGeom prst="line">
              <a:avLst/>
            </a:prstGeom>
            <a:noFill/>
            <a:ln w="5715">
              <a:solidFill>
                <a:srgbClr val="000000"/>
              </a:solidFill>
              <a:round/>
              <a:headEnd/>
              <a:tailEnd/>
            </a:ln>
          </p:spPr>
          <p:txBody>
            <a:bodyPr/>
            <a:lstStyle/>
            <a:p>
              <a:endParaRPr lang="ru-RU"/>
            </a:p>
          </p:txBody>
        </p:sp>
        <p:sp>
          <p:nvSpPr>
            <p:cNvPr id="59567" name="Freeform 101"/>
            <p:cNvSpPr>
              <a:spLocks/>
            </p:cNvSpPr>
            <p:nvPr/>
          </p:nvSpPr>
          <p:spPr bwMode="auto">
            <a:xfrm>
              <a:off x="2623" y="3235"/>
              <a:ext cx="96" cy="92"/>
            </a:xfrm>
            <a:custGeom>
              <a:avLst/>
              <a:gdLst>
                <a:gd name="T0" fmla="*/ 68 w 96"/>
                <a:gd name="T1" fmla="*/ 0 h 92"/>
                <a:gd name="T2" fmla="*/ 96 w 96"/>
                <a:gd name="T3" fmla="*/ 92 h 92"/>
                <a:gd name="T4" fmla="*/ 0 w 96"/>
                <a:gd name="T5" fmla="*/ 74 h 92"/>
                <a:gd name="T6" fmla="*/ 0 60000 65536"/>
                <a:gd name="T7" fmla="*/ 0 60000 65536"/>
                <a:gd name="T8" fmla="*/ 0 60000 65536"/>
                <a:gd name="T9" fmla="*/ 0 w 96"/>
                <a:gd name="T10" fmla="*/ 0 h 92"/>
                <a:gd name="T11" fmla="*/ 96 w 96"/>
                <a:gd name="T12" fmla="*/ 92 h 92"/>
              </a:gdLst>
              <a:ahLst/>
              <a:cxnLst>
                <a:cxn ang="T6">
                  <a:pos x="T0" y="T1"/>
                </a:cxn>
                <a:cxn ang="T7">
                  <a:pos x="T2" y="T3"/>
                </a:cxn>
                <a:cxn ang="T8">
                  <a:pos x="T4" y="T5"/>
                </a:cxn>
              </a:cxnLst>
              <a:rect l="T9" t="T10" r="T11" b="T12"/>
              <a:pathLst>
                <a:path w="96" h="92">
                  <a:moveTo>
                    <a:pt x="68" y="0"/>
                  </a:moveTo>
                  <a:lnTo>
                    <a:pt x="96" y="92"/>
                  </a:lnTo>
                  <a:lnTo>
                    <a:pt x="0" y="74"/>
                  </a:lnTo>
                </a:path>
              </a:pathLst>
            </a:custGeom>
            <a:noFill/>
            <a:ln w="5715">
              <a:solidFill>
                <a:srgbClr val="000000"/>
              </a:solidFill>
              <a:round/>
              <a:headEnd/>
              <a:tailEnd/>
            </a:ln>
          </p:spPr>
          <p:txBody>
            <a:bodyPr/>
            <a:lstStyle/>
            <a:p>
              <a:endParaRPr lang="ru-RU"/>
            </a:p>
          </p:txBody>
        </p:sp>
        <p:sp>
          <p:nvSpPr>
            <p:cNvPr id="59568" name="Freeform 102"/>
            <p:cNvSpPr>
              <a:spLocks/>
            </p:cNvSpPr>
            <p:nvPr/>
          </p:nvSpPr>
          <p:spPr bwMode="auto">
            <a:xfrm>
              <a:off x="632" y="1286"/>
              <a:ext cx="106" cy="101"/>
            </a:xfrm>
            <a:custGeom>
              <a:avLst/>
              <a:gdLst>
                <a:gd name="T0" fmla="*/ 50 w 106"/>
                <a:gd name="T1" fmla="*/ 6 h 101"/>
                <a:gd name="T2" fmla="*/ 73 w 106"/>
                <a:gd name="T3" fmla="*/ 2 h 101"/>
                <a:gd name="T4" fmla="*/ 84 w 106"/>
                <a:gd name="T5" fmla="*/ 7 h 101"/>
                <a:gd name="T6" fmla="*/ 90 w 106"/>
                <a:gd name="T7" fmla="*/ 17 h 101"/>
                <a:gd name="T8" fmla="*/ 92 w 106"/>
                <a:gd name="T9" fmla="*/ 29 h 101"/>
                <a:gd name="T10" fmla="*/ 92 w 106"/>
                <a:gd name="T11" fmla="*/ 77 h 101"/>
                <a:gd name="T12" fmla="*/ 93 w 106"/>
                <a:gd name="T13" fmla="*/ 88 h 101"/>
                <a:gd name="T14" fmla="*/ 95 w 106"/>
                <a:gd name="T15" fmla="*/ 95 h 101"/>
                <a:gd name="T16" fmla="*/ 101 w 106"/>
                <a:gd name="T17" fmla="*/ 99 h 101"/>
                <a:gd name="T18" fmla="*/ 106 w 106"/>
                <a:gd name="T19" fmla="*/ 101 h 101"/>
                <a:gd name="T20" fmla="*/ 61 w 106"/>
                <a:gd name="T21" fmla="*/ 99 h 101"/>
                <a:gd name="T22" fmla="*/ 66 w 106"/>
                <a:gd name="T23" fmla="*/ 97 h 101"/>
                <a:gd name="T24" fmla="*/ 71 w 106"/>
                <a:gd name="T25" fmla="*/ 94 h 101"/>
                <a:gd name="T26" fmla="*/ 73 w 106"/>
                <a:gd name="T27" fmla="*/ 88 h 101"/>
                <a:gd name="T28" fmla="*/ 73 w 106"/>
                <a:gd name="T29" fmla="*/ 77 h 101"/>
                <a:gd name="T30" fmla="*/ 73 w 106"/>
                <a:gd name="T31" fmla="*/ 31 h 101"/>
                <a:gd name="T32" fmla="*/ 70 w 106"/>
                <a:gd name="T33" fmla="*/ 20 h 101"/>
                <a:gd name="T34" fmla="*/ 64 w 106"/>
                <a:gd name="T35" fmla="*/ 15 h 101"/>
                <a:gd name="T36" fmla="*/ 50 w 106"/>
                <a:gd name="T37" fmla="*/ 15 h 101"/>
                <a:gd name="T38" fmla="*/ 33 w 106"/>
                <a:gd name="T39" fmla="*/ 28 h 101"/>
                <a:gd name="T40" fmla="*/ 33 w 106"/>
                <a:gd name="T41" fmla="*/ 84 h 101"/>
                <a:gd name="T42" fmla="*/ 33 w 106"/>
                <a:gd name="T43" fmla="*/ 92 h 101"/>
                <a:gd name="T44" fmla="*/ 37 w 106"/>
                <a:gd name="T45" fmla="*/ 97 h 101"/>
                <a:gd name="T46" fmla="*/ 46 w 106"/>
                <a:gd name="T47" fmla="*/ 99 h 101"/>
                <a:gd name="T48" fmla="*/ 0 w 106"/>
                <a:gd name="T49" fmla="*/ 101 h 101"/>
                <a:gd name="T50" fmla="*/ 2 w 106"/>
                <a:gd name="T51" fmla="*/ 99 h 101"/>
                <a:gd name="T52" fmla="*/ 9 w 106"/>
                <a:gd name="T53" fmla="*/ 97 h 101"/>
                <a:gd name="T54" fmla="*/ 13 w 106"/>
                <a:gd name="T55" fmla="*/ 90 h 101"/>
                <a:gd name="T56" fmla="*/ 15 w 106"/>
                <a:gd name="T57" fmla="*/ 77 h 101"/>
                <a:gd name="T58" fmla="*/ 15 w 106"/>
                <a:gd name="T59" fmla="*/ 31 h 101"/>
                <a:gd name="T60" fmla="*/ 13 w 106"/>
                <a:gd name="T61" fmla="*/ 18 h 101"/>
                <a:gd name="T62" fmla="*/ 11 w 106"/>
                <a:gd name="T63" fmla="*/ 13 h 101"/>
                <a:gd name="T64" fmla="*/ 7 w 106"/>
                <a:gd name="T65" fmla="*/ 13 h 101"/>
                <a:gd name="T66" fmla="*/ 2 w 106"/>
                <a:gd name="T67" fmla="*/ 13 h 101"/>
                <a:gd name="T68" fmla="*/ 28 w 106"/>
                <a:gd name="T69" fmla="*/ 0 h 101"/>
                <a:gd name="T70" fmla="*/ 33 w 106"/>
                <a:gd name="T71" fmla="*/ 22 h 1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6"/>
                <a:gd name="T109" fmla="*/ 0 h 101"/>
                <a:gd name="T110" fmla="*/ 106 w 106"/>
                <a:gd name="T111" fmla="*/ 101 h 10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6" h="101">
                  <a:moveTo>
                    <a:pt x="33" y="22"/>
                  </a:moveTo>
                  <a:lnTo>
                    <a:pt x="50" y="6"/>
                  </a:lnTo>
                  <a:lnTo>
                    <a:pt x="66" y="0"/>
                  </a:lnTo>
                  <a:lnTo>
                    <a:pt x="73" y="2"/>
                  </a:lnTo>
                  <a:lnTo>
                    <a:pt x="81" y="4"/>
                  </a:lnTo>
                  <a:lnTo>
                    <a:pt x="84" y="7"/>
                  </a:lnTo>
                  <a:lnTo>
                    <a:pt x="88" y="11"/>
                  </a:lnTo>
                  <a:lnTo>
                    <a:pt x="90" y="17"/>
                  </a:lnTo>
                  <a:lnTo>
                    <a:pt x="92" y="22"/>
                  </a:lnTo>
                  <a:lnTo>
                    <a:pt x="92" y="29"/>
                  </a:lnTo>
                  <a:lnTo>
                    <a:pt x="92" y="37"/>
                  </a:lnTo>
                  <a:lnTo>
                    <a:pt x="92" y="77"/>
                  </a:lnTo>
                  <a:lnTo>
                    <a:pt x="92" y="84"/>
                  </a:lnTo>
                  <a:lnTo>
                    <a:pt x="93" y="88"/>
                  </a:lnTo>
                  <a:lnTo>
                    <a:pt x="93" y="92"/>
                  </a:lnTo>
                  <a:lnTo>
                    <a:pt x="95" y="95"/>
                  </a:lnTo>
                  <a:lnTo>
                    <a:pt x="97" y="97"/>
                  </a:lnTo>
                  <a:lnTo>
                    <a:pt x="101" y="99"/>
                  </a:lnTo>
                  <a:lnTo>
                    <a:pt x="106" y="99"/>
                  </a:lnTo>
                  <a:lnTo>
                    <a:pt x="106" y="101"/>
                  </a:lnTo>
                  <a:lnTo>
                    <a:pt x="61" y="101"/>
                  </a:lnTo>
                  <a:lnTo>
                    <a:pt x="61" y="99"/>
                  </a:lnTo>
                  <a:lnTo>
                    <a:pt x="62" y="99"/>
                  </a:lnTo>
                  <a:lnTo>
                    <a:pt x="66" y="97"/>
                  </a:lnTo>
                  <a:lnTo>
                    <a:pt x="70" y="95"/>
                  </a:lnTo>
                  <a:lnTo>
                    <a:pt x="71" y="94"/>
                  </a:lnTo>
                  <a:lnTo>
                    <a:pt x="73" y="90"/>
                  </a:lnTo>
                  <a:lnTo>
                    <a:pt x="73" y="88"/>
                  </a:lnTo>
                  <a:lnTo>
                    <a:pt x="73" y="83"/>
                  </a:lnTo>
                  <a:lnTo>
                    <a:pt x="73" y="77"/>
                  </a:lnTo>
                  <a:lnTo>
                    <a:pt x="73" y="39"/>
                  </a:lnTo>
                  <a:lnTo>
                    <a:pt x="73" y="31"/>
                  </a:lnTo>
                  <a:lnTo>
                    <a:pt x="71" y="24"/>
                  </a:lnTo>
                  <a:lnTo>
                    <a:pt x="70" y="20"/>
                  </a:lnTo>
                  <a:lnTo>
                    <a:pt x="68" y="17"/>
                  </a:lnTo>
                  <a:lnTo>
                    <a:pt x="64" y="15"/>
                  </a:lnTo>
                  <a:lnTo>
                    <a:pt x="59" y="13"/>
                  </a:lnTo>
                  <a:lnTo>
                    <a:pt x="50" y="15"/>
                  </a:lnTo>
                  <a:lnTo>
                    <a:pt x="40" y="20"/>
                  </a:lnTo>
                  <a:lnTo>
                    <a:pt x="33" y="28"/>
                  </a:lnTo>
                  <a:lnTo>
                    <a:pt x="33" y="77"/>
                  </a:lnTo>
                  <a:lnTo>
                    <a:pt x="33" y="84"/>
                  </a:lnTo>
                  <a:lnTo>
                    <a:pt x="33" y="90"/>
                  </a:lnTo>
                  <a:lnTo>
                    <a:pt x="33" y="92"/>
                  </a:lnTo>
                  <a:lnTo>
                    <a:pt x="35" y="95"/>
                  </a:lnTo>
                  <a:lnTo>
                    <a:pt x="37" y="97"/>
                  </a:lnTo>
                  <a:lnTo>
                    <a:pt x="40" y="99"/>
                  </a:lnTo>
                  <a:lnTo>
                    <a:pt x="46" y="99"/>
                  </a:lnTo>
                  <a:lnTo>
                    <a:pt x="46" y="101"/>
                  </a:lnTo>
                  <a:lnTo>
                    <a:pt x="0" y="101"/>
                  </a:lnTo>
                  <a:lnTo>
                    <a:pt x="0" y="99"/>
                  </a:lnTo>
                  <a:lnTo>
                    <a:pt x="2" y="99"/>
                  </a:lnTo>
                  <a:lnTo>
                    <a:pt x="7" y="97"/>
                  </a:lnTo>
                  <a:lnTo>
                    <a:pt x="9" y="97"/>
                  </a:lnTo>
                  <a:lnTo>
                    <a:pt x="11" y="94"/>
                  </a:lnTo>
                  <a:lnTo>
                    <a:pt x="13" y="90"/>
                  </a:lnTo>
                  <a:lnTo>
                    <a:pt x="15" y="84"/>
                  </a:lnTo>
                  <a:lnTo>
                    <a:pt x="15" y="77"/>
                  </a:lnTo>
                  <a:lnTo>
                    <a:pt x="15" y="40"/>
                  </a:lnTo>
                  <a:lnTo>
                    <a:pt x="15" y="31"/>
                  </a:lnTo>
                  <a:lnTo>
                    <a:pt x="15" y="24"/>
                  </a:lnTo>
                  <a:lnTo>
                    <a:pt x="13" y="18"/>
                  </a:lnTo>
                  <a:lnTo>
                    <a:pt x="13" y="17"/>
                  </a:lnTo>
                  <a:lnTo>
                    <a:pt x="11" y="13"/>
                  </a:lnTo>
                  <a:lnTo>
                    <a:pt x="9" y="13"/>
                  </a:lnTo>
                  <a:lnTo>
                    <a:pt x="7" y="13"/>
                  </a:lnTo>
                  <a:lnTo>
                    <a:pt x="6" y="13"/>
                  </a:lnTo>
                  <a:lnTo>
                    <a:pt x="2" y="13"/>
                  </a:lnTo>
                  <a:lnTo>
                    <a:pt x="0" y="11"/>
                  </a:lnTo>
                  <a:lnTo>
                    <a:pt x="28" y="0"/>
                  </a:lnTo>
                  <a:lnTo>
                    <a:pt x="33" y="0"/>
                  </a:lnTo>
                  <a:lnTo>
                    <a:pt x="33" y="22"/>
                  </a:lnTo>
                  <a:close/>
                </a:path>
              </a:pathLst>
            </a:custGeom>
            <a:solidFill>
              <a:srgbClr val="000000"/>
            </a:solidFill>
            <a:ln w="0">
              <a:solidFill>
                <a:srgbClr val="000000"/>
              </a:solidFill>
              <a:round/>
              <a:headEnd/>
              <a:tailEnd/>
            </a:ln>
          </p:spPr>
          <p:txBody>
            <a:bodyPr/>
            <a:lstStyle/>
            <a:p>
              <a:endParaRPr lang="ru-RU"/>
            </a:p>
          </p:txBody>
        </p:sp>
        <p:sp>
          <p:nvSpPr>
            <p:cNvPr id="59569" name="Freeform 103"/>
            <p:cNvSpPr>
              <a:spLocks noEditPoints="1"/>
            </p:cNvSpPr>
            <p:nvPr/>
          </p:nvSpPr>
          <p:spPr bwMode="auto">
            <a:xfrm>
              <a:off x="335" y="751"/>
              <a:ext cx="77" cy="119"/>
            </a:xfrm>
            <a:custGeom>
              <a:avLst/>
              <a:gdLst>
                <a:gd name="T0" fmla="*/ 77 w 77"/>
                <a:gd name="T1" fmla="*/ 77 h 119"/>
                <a:gd name="T2" fmla="*/ 77 w 77"/>
                <a:gd name="T3" fmla="*/ 88 h 119"/>
                <a:gd name="T4" fmla="*/ 61 w 77"/>
                <a:gd name="T5" fmla="*/ 88 h 119"/>
                <a:gd name="T6" fmla="*/ 61 w 77"/>
                <a:gd name="T7" fmla="*/ 119 h 119"/>
                <a:gd name="T8" fmla="*/ 46 w 77"/>
                <a:gd name="T9" fmla="*/ 119 h 119"/>
                <a:gd name="T10" fmla="*/ 46 w 77"/>
                <a:gd name="T11" fmla="*/ 88 h 119"/>
                <a:gd name="T12" fmla="*/ 0 w 77"/>
                <a:gd name="T13" fmla="*/ 88 h 119"/>
                <a:gd name="T14" fmla="*/ 0 w 77"/>
                <a:gd name="T15" fmla="*/ 79 h 119"/>
                <a:gd name="T16" fmla="*/ 52 w 77"/>
                <a:gd name="T17" fmla="*/ 0 h 119"/>
                <a:gd name="T18" fmla="*/ 61 w 77"/>
                <a:gd name="T19" fmla="*/ 0 h 119"/>
                <a:gd name="T20" fmla="*/ 61 w 77"/>
                <a:gd name="T21" fmla="*/ 77 h 119"/>
                <a:gd name="T22" fmla="*/ 77 w 77"/>
                <a:gd name="T23" fmla="*/ 77 h 119"/>
                <a:gd name="T24" fmla="*/ 46 w 77"/>
                <a:gd name="T25" fmla="*/ 77 h 119"/>
                <a:gd name="T26" fmla="*/ 46 w 77"/>
                <a:gd name="T27" fmla="*/ 17 h 119"/>
                <a:gd name="T28" fmla="*/ 8 w 77"/>
                <a:gd name="T29" fmla="*/ 77 h 119"/>
                <a:gd name="T30" fmla="*/ 46 w 77"/>
                <a:gd name="T31" fmla="*/ 77 h 1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7"/>
                <a:gd name="T49" fmla="*/ 0 h 119"/>
                <a:gd name="T50" fmla="*/ 77 w 77"/>
                <a:gd name="T51" fmla="*/ 119 h 1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7" h="119">
                  <a:moveTo>
                    <a:pt x="77" y="77"/>
                  </a:moveTo>
                  <a:lnTo>
                    <a:pt x="77" y="88"/>
                  </a:lnTo>
                  <a:lnTo>
                    <a:pt x="61" y="88"/>
                  </a:lnTo>
                  <a:lnTo>
                    <a:pt x="61" y="119"/>
                  </a:lnTo>
                  <a:lnTo>
                    <a:pt x="46" y="119"/>
                  </a:lnTo>
                  <a:lnTo>
                    <a:pt x="46" y="88"/>
                  </a:lnTo>
                  <a:lnTo>
                    <a:pt x="0" y="88"/>
                  </a:lnTo>
                  <a:lnTo>
                    <a:pt x="0" y="79"/>
                  </a:lnTo>
                  <a:lnTo>
                    <a:pt x="52" y="0"/>
                  </a:lnTo>
                  <a:lnTo>
                    <a:pt x="61" y="0"/>
                  </a:lnTo>
                  <a:lnTo>
                    <a:pt x="61" y="77"/>
                  </a:lnTo>
                  <a:lnTo>
                    <a:pt x="77" y="77"/>
                  </a:lnTo>
                  <a:close/>
                  <a:moveTo>
                    <a:pt x="46" y="77"/>
                  </a:moveTo>
                  <a:lnTo>
                    <a:pt x="46" y="17"/>
                  </a:lnTo>
                  <a:lnTo>
                    <a:pt x="8" y="77"/>
                  </a:lnTo>
                  <a:lnTo>
                    <a:pt x="46" y="77"/>
                  </a:lnTo>
                  <a:close/>
                </a:path>
              </a:pathLst>
            </a:custGeom>
            <a:solidFill>
              <a:srgbClr val="000000"/>
            </a:solidFill>
            <a:ln w="0">
              <a:solidFill>
                <a:srgbClr val="000000"/>
              </a:solidFill>
              <a:round/>
              <a:headEnd/>
              <a:tailEnd/>
            </a:ln>
          </p:spPr>
          <p:txBody>
            <a:bodyPr/>
            <a:lstStyle/>
            <a:p>
              <a:endParaRPr lang="ru-RU"/>
            </a:p>
          </p:txBody>
        </p:sp>
        <p:sp>
          <p:nvSpPr>
            <p:cNvPr id="59570" name="Freeform 104"/>
            <p:cNvSpPr>
              <a:spLocks/>
            </p:cNvSpPr>
            <p:nvPr/>
          </p:nvSpPr>
          <p:spPr bwMode="auto">
            <a:xfrm>
              <a:off x="421" y="830"/>
              <a:ext cx="176" cy="167"/>
            </a:xfrm>
            <a:custGeom>
              <a:avLst/>
              <a:gdLst>
                <a:gd name="T0" fmla="*/ 129 w 176"/>
                <a:gd name="T1" fmla="*/ 77 h 167"/>
                <a:gd name="T2" fmla="*/ 129 w 176"/>
                <a:gd name="T3" fmla="*/ 20 h 167"/>
                <a:gd name="T4" fmla="*/ 127 w 176"/>
                <a:gd name="T5" fmla="*/ 11 h 167"/>
                <a:gd name="T6" fmla="*/ 123 w 176"/>
                <a:gd name="T7" fmla="*/ 5 h 167"/>
                <a:gd name="T8" fmla="*/ 112 w 176"/>
                <a:gd name="T9" fmla="*/ 2 h 167"/>
                <a:gd name="T10" fmla="*/ 107 w 176"/>
                <a:gd name="T11" fmla="*/ 0 h 167"/>
                <a:gd name="T12" fmla="*/ 176 w 176"/>
                <a:gd name="T13" fmla="*/ 2 h 167"/>
                <a:gd name="T14" fmla="*/ 165 w 176"/>
                <a:gd name="T15" fmla="*/ 2 h 167"/>
                <a:gd name="T16" fmla="*/ 156 w 176"/>
                <a:gd name="T17" fmla="*/ 7 h 167"/>
                <a:gd name="T18" fmla="*/ 154 w 176"/>
                <a:gd name="T19" fmla="*/ 15 h 167"/>
                <a:gd name="T20" fmla="*/ 152 w 176"/>
                <a:gd name="T21" fmla="*/ 27 h 167"/>
                <a:gd name="T22" fmla="*/ 152 w 176"/>
                <a:gd name="T23" fmla="*/ 146 h 167"/>
                <a:gd name="T24" fmla="*/ 154 w 176"/>
                <a:gd name="T25" fmla="*/ 156 h 167"/>
                <a:gd name="T26" fmla="*/ 160 w 176"/>
                <a:gd name="T27" fmla="*/ 161 h 167"/>
                <a:gd name="T28" fmla="*/ 171 w 176"/>
                <a:gd name="T29" fmla="*/ 165 h 167"/>
                <a:gd name="T30" fmla="*/ 176 w 176"/>
                <a:gd name="T31" fmla="*/ 167 h 167"/>
                <a:gd name="T32" fmla="*/ 107 w 176"/>
                <a:gd name="T33" fmla="*/ 165 h 167"/>
                <a:gd name="T34" fmla="*/ 118 w 176"/>
                <a:gd name="T35" fmla="*/ 163 h 167"/>
                <a:gd name="T36" fmla="*/ 127 w 176"/>
                <a:gd name="T37" fmla="*/ 157 h 167"/>
                <a:gd name="T38" fmla="*/ 129 w 176"/>
                <a:gd name="T39" fmla="*/ 146 h 167"/>
                <a:gd name="T40" fmla="*/ 129 w 176"/>
                <a:gd name="T41" fmla="*/ 86 h 167"/>
                <a:gd name="T42" fmla="*/ 48 w 176"/>
                <a:gd name="T43" fmla="*/ 137 h 167"/>
                <a:gd name="T44" fmla="*/ 48 w 176"/>
                <a:gd name="T45" fmla="*/ 152 h 167"/>
                <a:gd name="T46" fmla="*/ 52 w 176"/>
                <a:gd name="T47" fmla="*/ 159 h 167"/>
                <a:gd name="T48" fmla="*/ 61 w 176"/>
                <a:gd name="T49" fmla="*/ 163 h 167"/>
                <a:gd name="T50" fmla="*/ 72 w 176"/>
                <a:gd name="T51" fmla="*/ 165 h 167"/>
                <a:gd name="T52" fmla="*/ 0 w 176"/>
                <a:gd name="T53" fmla="*/ 167 h 167"/>
                <a:gd name="T54" fmla="*/ 8 w 176"/>
                <a:gd name="T55" fmla="*/ 165 h 167"/>
                <a:gd name="T56" fmla="*/ 19 w 176"/>
                <a:gd name="T57" fmla="*/ 161 h 167"/>
                <a:gd name="T58" fmla="*/ 24 w 176"/>
                <a:gd name="T59" fmla="*/ 154 h 167"/>
                <a:gd name="T60" fmla="*/ 24 w 176"/>
                <a:gd name="T61" fmla="*/ 137 h 167"/>
                <a:gd name="T62" fmla="*/ 24 w 176"/>
                <a:gd name="T63" fmla="*/ 20 h 167"/>
                <a:gd name="T64" fmla="*/ 22 w 176"/>
                <a:gd name="T65" fmla="*/ 11 h 167"/>
                <a:gd name="T66" fmla="*/ 19 w 176"/>
                <a:gd name="T67" fmla="*/ 5 h 167"/>
                <a:gd name="T68" fmla="*/ 8 w 176"/>
                <a:gd name="T69" fmla="*/ 2 h 167"/>
                <a:gd name="T70" fmla="*/ 0 w 176"/>
                <a:gd name="T71" fmla="*/ 0 h 167"/>
                <a:gd name="T72" fmla="*/ 72 w 176"/>
                <a:gd name="T73" fmla="*/ 2 h 167"/>
                <a:gd name="T74" fmla="*/ 61 w 176"/>
                <a:gd name="T75" fmla="*/ 2 h 167"/>
                <a:gd name="T76" fmla="*/ 52 w 176"/>
                <a:gd name="T77" fmla="*/ 7 h 167"/>
                <a:gd name="T78" fmla="*/ 48 w 176"/>
                <a:gd name="T79" fmla="*/ 15 h 167"/>
                <a:gd name="T80" fmla="*/ 48 w 176"/>
                <a:gd name="T81" fmla="*/ 27 h 16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6"/>
                <a:gd name="T124" fmla="*/ 0 h 167"/>
                <a:gd name="T125" fmla="*/ 176 w 176"/>
                <a:gd name="T126" fmla="*/ 167 h 16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6" h="167">
                  <a:moveTo>
                    <a:pt x="48" y="77"/>
                  </a:moveTo>
                  <a:lnTo>
                    <a:pt x="129" y="77"/>
                  </a:lnTo>
                  <a:lnTo>
                    <a:pt x="129" y="27"/>
                  </a:lnTo>
                  <a:lnTo>
                    <a:pt x="129" y="20"/>
                  </a:lnTo>
                  <a:lnTo>
                    <a:pt x="129" y="15"/>
                  </a:lnTo>
                  <a:lnTo>
                    <a:pt x="127" y="11"/>
                  </a:lnTo>
                  <a:lnTo>
                    <a:pt x="125" y="7"/>
                  </a:lnTo>
                  <a:lnTo>
                    <a:pt x="123" y="5"/>
                  </a:lnTo>
                  <a:lnTo>
                    <a:pt x="118" y="4"/>
                  </a:lnTo>
                  <a:lnTo>
                    <a:pt x="112" y="2"/>
                  </a:lnTo>
                  <a:lnTo>
                    <a:pt x="107" y="2"/>
                  </a:lnTo>
                  <a:lnTo>
                    <a:pt x="107" y="0"/>
                  </a:lnTo>
                  <a:lnTo>
                    <a:pt x="176" y="0"/>
                  </a:lnTo>
                  <a:lnTo>
                    <a:pt x="176" y="2"/>
                  </a:lnTo>
                  <a:lnTo>
                    <a:pt x="171" y="2"/>
                  </a:lnTo>
                  <a:lnTo>
                    <a:pt x="165" y="2"/>
                  </a:lnTo>
                  <a:lnTo>
                    <a:pt x="160" y="5"/>
                  </a:lnTo>
                  <a:lnTo>
                    <a:pt x="156" y="7"/>
                  </a:lnTo>
                  <a:lnTo>
                    <a:pt x="154" y="11"/>
                  </a:lnTo>
                  <a:lnTo>
                    <a:pt x="154" y="15"/>
                  </a:lnTo>
                  <a:lnTo>
                    <a:pt x="152" y="20"/>
                  </a:lnTo>
                  <a:lnTo>
                    <a:pt x="152" y="27"/>
                  </a:lnTo>
                  <a:lnTo>
                    <a:pt x="152" y="137"/>
                  </a:lnTo>
                  <a:lnTo>
                    <a:pt x="152" y="146"/>
                  </a:lnTo>
                  <a:lnTo>
                    <a:pt x="154" y="152"/>
                  </a:lnTo>
                  <a:lnTo>
                    <a:pt x="154" y="156"/>
                  </a:lnTo>
                  <a:lnTo>
                    <a:pt x="156" y="159"/>
                  </a:lnTo>
                  <a:lnTo>
                    <a:pt x="160" y="161"/>
                  </a:lnTo>
                  <a:lnTo>
                    <a:pt x="165" y="163"/>
                  </a:lnTo>
                  <a:lnTo>
                    <a:pt x="171" y="165"/>
                  </a:lnTo>
                  <a:lnTo>
                    <a:pt x="176" y="165"/>
                  </a:lnTo>
                  <a:lnTo>
                    <a:pt x="176" y="167"/>
                  </a:lnTo>
                  <a:lnTo>
                    <a:pt x="107" y="167"/>
                  </a:lnTo>
                  <a:lnTo>
                    <a:pt x="107" y="165"/>
                  </a:lnTo>
                  <a:lnTo>
                    <a:pt x="112" y="165"/>
                  </a:lnTo>
                  <a:lnTo>
                    <a:pt x="118" y="163"/>
                  </a:lnTo>
                  <a:lnTo>
                    <a:pt x="123" y="161"/>
                  </a:lnTo>
                  <a:lnTo>
                    <a:pt x="127" y="157"/>
                  </a:lnTo>
                  <a:lnTo>
                    <a:pt x="129" y="154"/>
                  </a:lnTo>
                  <a:lnTo>
                    <a:pt x="129" y="146"/>
                  </a:lnTo>
                  <a:lnTo>
                    <a:pt x="129" y="137"/>
                  </a:lnTo>
                  <a:lnTo>
                    <a:pt x="129" y="86"/>
                  </a:lnTo>
                  <a:lnTo>
                    <a:pt x="48" y="86"/>
                  </a:lnTo>
                  <a:lnTo>
                    <a:pt x="48" y="137"/>
                  </a:lnTo>
                  <a:lnTo>
                    <a:pt x="48" y="146"/>
                  </a:lnTo>
                  <a:lnTo>
                    <a:pt x="48" y="152"/>
                  </a:lnTo>
                  <a:lnTo>
                    <a:pt x="50" y="156"/>
                  </a:lnTo>
                  <a:lnTo>
                    <a:pt x="52" y="159"/>
                  </a:lnTo>
                  <a:lnTo>
                    <a:pt x="55" y="161"/>
                  </a:lnTo>
                  <a:lnTo>
                    <a:pt x="61" y="163"/>
                  </a:lnTo>
                  <a:lnTo>
                    <a:pt x="66" y="165"/>
                  </a:lnTo>
                  <a:lnTo>
                    <a:pt x="72" y="165"/>
                  </a:lnTo>
                  <a:lnTo>
                    <a:pt x="72" y="167"/>
                  </a:lnTo>
                  <a:lnTo>
                    <a:pt x="0" y="167"/>
                  </a:lnTo>
                  <a:lnTo>
                    <a:pt x="0" y="165"/>
                  </a:lnTo>
                  <a:lnTo>
                    <a:pt x="8" y="165"/>
                  </a:lnTo>
                  <a:lnTo>
                    <a:pt x="13" y="163"/>
                  </a:lnTo>
                  <a:lnTo>
                    <a:pt x="19" y="161"/>
                  </a:lnTo>
                  <a:lnTo>
                    <a:pt x="22" y="157"/>
                  </a:lnTo>
                  <a:lnTo>
                    <a:pt x="24" y="154"/>
                  </a:lnTo>
                  <a:lnTo>
                    <a:pt x="24" y="146"/>
                  </a:lnTo>
                  <a:lnTo>
                    <a:pt x="24" y="137"/>
                  </a:lnTo>
                  <a:lnTo>
                    <a:pt x="24" y="27"/>
                  </a:lnTo>
                  <a:lnTo>
                    <a:pt x="24" y="20"/>
                  </a:lnTo>
                  <a:lnTo>
                    <a:pt x="24" y="15"/>
                  </a:lnTo>
                  <a:lnTo>
                    <a:pt x="22" y="11"/>
                  </a:lnTo>
                  <a:lnTo>
                    <a:pt x="21" y="7"/>
                  </a:lnTo>
                  <a:lnTo>
                    <a:pt x="19" y="5"/>
                  </a:lnTo>
                  <a:lnTo>
                    <a:pt x="13" y="4"/>
                  </a:lnTo>
                  <a:lnTo>
                    <a:pt x="8" y="2"/>
                  </a:lnTo>
                  <a:lnTo>
                    <a:pt x="0" y="2"/>
                  </a:lnTo>
                  <a:lnTo>
                    <a:pt x="0" y="0"/>
                  </a:lnTo>
                  <a:lnTo>
                    <a:pt x="72" y="0"/>
                  </a:lnTo>
                  <a:lnTo>
                    <a:pt x="72" y="2"/>
                  </a:lnTo>
                  <a:lnTo>
                    <a:pt x="66" y="2"/>
                  </a:lnTo>
                  <a:lnTo>
                    <a:pt x="61" y="2"/>
                  </a:lnTo>
                  <a:lnTo>
                    <a:pt x="55" y="5"/>
                  </a:lnTo>
                  <a:lnTo>
                    <a:pt x="52" y="7"/>
                  </a:lnTo>
                  <a:lnTo>
                    <a:pt x="50" y="11"/>
                  </a:lnTo>
                  <a:lnTo>
                    <a:pt x="48" y="15"/>
                  </a:lnTo>
                  <a:lnTo>
                    <a:pt x="48" y="20"/>
                  </a:lnTo>
                  <a:lnTo>
                    <a:pt x="48" y="27"/>
                  </a:lnTo>
                  <a:lnTo>
                    <a:pt x="48" y="77"/>
                  </a:lnTo>
                  <a:close/>
                </a:path>
              </a:pathLst>
            </a:custGeom>
            <a:solidFill>
              <a:srgbClr val="000000"/>
            </a:solidFill>
            <a:ln w="0">
              <a:solidFill>
                <a:srgbClr val="000000"/>
              </a:solidFill>
              <a:round/>
              <a:headEnd/>
              <a:tailEnd/>
            </a:ln>
          </p:spPr>
          <p:txBody>
            <a:bodyPr/>
            <a:lstStyle/>
            <a:p>
              <a:endParaRPr lang="ru-RU"/>
            </a:p>
          </p:txBody>
        </p:sp>
        <p:sp>
          <p:nvSpPr>
            <p:cNvPr id="59571" name="Freeform 105"/>
            <p:cNvSpPr>
              <a:spLocks noEditPoints="1"/>
            </p:cNvSpPr>
            <p:nvPr/>
          </p:nvSpPr>
          <p:spPr bwMode="auto">
            <a:xfrm>
              <a:off x="608" y="881"/>
              <a:ext cx="94" cy="117"/>
            </a:xfrm>
            <a:custGeom>
              <a:avLst/>
              <a:gdLst>
                <a:gd name="T0" fmla="*/ 19 w 94"/>
                <a:gd name="T1" fmla="*/ 44 h 117"/>
                <a:gd name="T2" fmla="*/ 20 w 94"/>
                <a:gd name="T3" fmla="*/ 66 h 117"/>
                <a:gd name="T4" fmla="*/ 30 w 94"/>
                <a:gd name="T5" fmla="*/ 83 h 117"/>
                <a:gd name="T6" fmla="*/ 37 w 94"/>
                <a:gd name="T7" fmla="*/ 90 h 117"/>
                <a:gd name="T8" fmla="*/ 44 w 94"/>
                <a:gd name="T9" fmla="*/ 94 h 117"/>
                <a:gd name="T10" fmla="*/ 52 w 94"/>
                <a:gd name="T11" fmla="*/ 97 h 117"/>
                <a:gd name="T12" fmla="*/ 59 w 94"/>
                <a:gd name="T13" fmla="*/ 97 h 117"/>
                <a:gd name="T14" fmla="*/ 66 w 94"/>
                <a:gd name="T15" fmla="*/ 97 h 117"/>
                <a:gd name="T16" fmla="*/ 72 w 94"/>
                <a:gd name="T17" fmla="*/ 95 h 117"/>
                <a:gd name="T18" fmla="*/ 77 w 94"/>
                <a:gd name="T19" fmla="*/ 92 h 117"/>
                <a:gd name="T20" fmla="*/ 83 w 94"/>
                <a:gd name="T21" fmla="*/ 88 h 117"/>
                <a:gd name="T22" fmla="*/ 88 w 94"/>
                <a:gd name="T23" fmla="*/ 81 h 117"/>
                <a:gd name="T24" fmla="*/ 92 w 94"/>
                <a:gd name="T25" fmla="*/ 72 h 117"/>
                <a:gd name="T26" fmla="*/ 94 w 94"/>
                <a:gd name="T27" fmla="*/ 73 h 117"/>
                <a:gd name="T28" fmla="*/ 88 w 94"/>
                <a:gd name="T29" fmla="*/ 90 h 117"/>
                <a:gd name="T30" fmla="*/ 79 w 94"/>
                <a:gd name="T31" fmla="*/ 105 h 117"/>
                <a:gd name="T32" fmla="*/ 64 w 94"/>
                <a:gd name="T33" fmla="*/ 116 h 117"/>
                <a:gd name="T34" fmla="*/ 48 w 94"/>
                <a:gd name="T35" fmla="*/ 117 h 117"/>
                <a:gd name="T36" fmla="*/ 30 w 94"/>
                <a:gd name="T37" fmla="*/ 114 h 117"/>
                <a:gd name="T38" fmla="*/ 15 w 94"/>
                <a:gd name="T39" fmla="*/ 103 h 117"/>
                <a:gd name="T40" fmla="*/ 4 w 94"/>
                <a:gd name="T41" fmla="*/ 84 h 117"/>
                <a:gd name="T42" fmla="*/ 0 w 94"/>
                <a:gd name="T43" fmla="*/ 61 h 117"/>
                <a:gd name="T44" fmla="*/ 4 w 94"/>
                <a:gd name="T45" fmla="*/ 35 h 117"/>
                <a:gd name="T46" fmla="*/ 15 w 94"/>
                <a:gd name="T47" fmla="*/ 17 h 117"/>
                <a:gd name="T48" fmla="*/ 31 w 94"/>
                <a:gd name="T49" fmla="*/ 4 h 117"/>
                <a:gd name="T50" fmla="*/ 52 w 94"/>
                <a:gd name="T51" fmla="*/ 0 h 117"/>
                <a:gd name="T52" fmla="*/ 68 w 94"/>
                <a:gd name="T53" fmla="*/ 4 h 117"/>
                <a:gd name="T54" fmla="*/ 83 w 94"/>
                <a:gd name="T55" fmla="*/ 13 h 117"/>
                <a:gd name="T56" fmla="*/ 90 w 94"/>
                <a:gd name="T57" fmla="*/ 28 h 117"/>
                <a:gd name="T58" fmla="*/ 94 w 94"/>
                <a:gd name="T59" fmla="*/ 44 h 117"/>
                <a:gd name="T60" fmla="*/ 19 w 94"/>
                <a:gd name="T61" fmla="*/ 44 h 117"/>
                <a:gd name="T62" fmla="*/ 19 w 94"/>
                <a:gd name="T63" fmla="*/ 37 h 117"/>
                <a:gd name="T64" fmla="*/ 68 w 94"/>
                <a:gd name="T65" fmla="*/ 37 h 117"/>
                <a:gd name="T66" fmla="*/ 68 w 94"/>
                <a:gd name="T67" fmla="*/ 31 h 117"/>
                <a:gd name="T68" fmla="*/ 66 w 94"/>
                <a:gd name="T69" fmla="*/ 26 h 117"/>
                <a:gd name="T70" fmla="*/ 66 w 94"/>
                <a:gd name="T71" fmla="*/ 22 h 117"/>
                <a:gd name="T72" fmla="*/ 63 w 94"/>
                <a:gd name="T73" fmla="*/ 17 h 117"/>
                <a:gd name="T74" fmla="*/ 57 w 94"/>
                <a:gd name="T75" fmla="*/ 13 h 117"/>
                <a:gd name="T76" fmla="*/ 52 w 94"/>
                <a:gd name="T77" fmla="*/ 9 h 117"/>
                <a:gd name="T78" fmla="*/ 44 w 94"/>
                <a:gd name="T79" fmla="*/ 8 h 117"/>
                <a:gd name="T80" fmla="*/ 39 w 94"/>
                <a:gd name="T81" fmla="*/ 9 h 117"/>
                <a:gd name="T82" fmla="*/ 33 w 94"/>
                <a:gd name="T83" fmla="*/ 11 h 117"/>
                <a:gd name="T84" fmla="*/ 28 w 94"/>
                <a:gd name="T85" fmla="*/ 17 h 117"/>
                <a:gd name="T86" fmla="*/ 22 w 94"/>
                <a:gd name="T87" fmla="*/ 22 h 117"/>
                <a:gd name="T88" fmla="*/ 20 w 94"/>
                <a:gd name="T89" fmla="*/ 30 h 117"/>
                <a:gd name="T90" fmla="*/ 19 w 94"/>
                <a:gd name="T91" fmla="*/ 37 h 11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4"/>
                <a:gd name="T139" fmla="*/ 0 h 117"/>
                <a:gd name="T140" fmla="*/ 94 w 94"/>
                <a:gd name="T141" fmla="*/ 117 h 11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4" h="117">
                  <a:moveTo>
                    <a:pt x="19" y="44"/>
                  </a:moveTo>
                  <a:lnTo>
                    <a:pt x="20" y="66"/>
                  </a:lnTo>
                  <a:lnTo>
                    <a:pt x="30" y="83"/>
                  </a:lnTo>
                  <a:lnTo>
                    <a:pt x="37" y="90"/>
                  </a:lnTo>
                  <a:lnTo>
                    <a:pt x="44" y="94"/>
                  </a:lnTo>
                  <a:lnTo>
                    <a:pt x="52" y="97"/>
                  </a:lnTo>
                  <a:lnTo>
                    <a:pt x="59" y="97"/>
                  </a:lnTo>
                  <a:lnTo>
                    <a:pt x="66" y="97"/>
                  </a:lnTo>
                  <a:lnTo>
                    <a:pt x="72" y="95"/>
                  </a:lnTo>
                  <a:lnTo>
                    <a:pt x="77" y="92"/>
                  </a:lnTo>
                  <a:lnTo>
                    <a:pt x="83" y="88"/>
                  </a:lnTo>
                  <a:lnTo>
                    <a:pt x="88" y="81"/>
                  </a:lnTo>
                  <a:lnTo>
                    <a:pt x="92" y="72"/>
                  </a:lnTo>
                  <a:lnTo>
                    <a:pt x="94" y="73"/>
                  </a:lnTo>
                  <a:lnTo>
                    <a:pt x="88" y="90"/>
                  </a:lnTo>
                  <a:lnTo>
                    <a:pt x="79" y="105"/>
                  </a:lnTo>
                  <a:lnTo>
                    <a:pt x="64" y="116"/>
                  </a:lnTo>
                  <a:lnTo>
                    <a:pt x="48" y="117"/>
                  </a:lnTo>
                  <a:lnTo>
                    <a:pt x="30" y="114"/>
                  </a:lnTo>
                  <a:lnTo>
                    <a:pt x="15" y="103"/>
                  </a:lnTo>
                  <a:lnTo>
                    <a:pt x="4" y="84"/>
                  </a:lnTo>
                  <a:lnTo>
                    <a:pt x="0" y="61"/>
                  </a:lnTo>
                  <a:lnTo>
                    <a:pt x="4" y="35"/>
                  </a:lnTo>
                  <a:lnTo>
                    <a:pt x="15" y="17"/>
                  </a:lnTo>
                  <a:lnTo>
                    <a:pt x="31" y="4"/>
                  </a:lnTo>
                  <a:lnTo>
                    <a:pt x="52" y="0"/>
                  </a:lnTo>
                  <a:lnTo>
                    <a:pt x="68" y="4"/>
                  </a:lnTo>
                  <a:lnTo>
                    <a:pt x="83" y="13"/>
                  </a:lnTo>
                  <a:lnTo>
                    <a:pt x="90" y="28"/>
                  </a:lnTo>
                  <a:lnTo>
                    <a:pt x="94" y="44"/>
                  </a:lnTo>
                  <a:lnTo>
                    <a:pt x="19" y="44"/>
                  </a:lnTo>
                  <a:close/>
                  <a:moveTo>
                    <a:pt x="19" y="37"/>
                  </a:moveTo>
                  <a:lnTo>
                    <a:pt x="68" y="37"/>
                  </a:lnTo>
                  <a:lnTo>
                    <a:pt x="68" y="31"/>
                  </a:lnTo>
                  <a:lnTo>
                    <a:pt x="66" y="26"/>
                  </a:lnTo>
                  <a:lnTo>
                    <a:pt x="66" y="22"/>
                  </a:lnTo>
                  <a:lnTo>
                    <a:pt x="63" y="17"/>
                  </a:lnTo>
                  <a:lnTo>
                    <a:pt x="57" y="13"/>
                  </a:lnTo>
                  <a:lnTo>
                    <a:pt x="52" y="9"/>
                  </a:lnTo>
                  <a:lnTo>
                    <a:pt x="44" y="8"/>
                  </a:lnTo>
                  <a:lnTo>
                    <a:pt x="39" y="9"/>
                  </a:lnTo>
                  <a:lnTo>
                    <a:pt x="33" y="11"/>
                  </a:lnTo>
                  <a:lnTo>
                    <a:pt x="28" y="17"/>
                  </a:lnTo>
                  <a:lnTo>
                    <a:pt x="22" y="22"/>
                  </a:lnTo>
                  <a:lnTo>
                    <a:pt x="20" y="30"/>
                  </a:lnTo>
                  <a:lnTo>
                    <a:pt x="19" y="37"/>
                  </a:lnTo>
                  <a:close/>
                </a:path>
              </a:pathLst>
            </a:custGeom>
            <a:solidFill>
              <a:srgbClr val="000000"/>
            </a:solidFill>
            <a:ln w="0">
              <a:solidFill>
                <a:srgbClr val="000000"/>
              </a:solidFill>
              <a:round/>
              <a:headEnd/>
              <a:tailEnd/>
            </a:ln>
          </p:spPr>
          <p:txBody>
            <a:bodyPr/>
            <a:lstStyle/>
            <a:p>
              <a:endParaRPr lang="ru-RU"/>
            </a:p>
          </p:txBody>
        </p:sp>
        <p:sp>
          <p:nvSpPr>
            <p:cNvPr id="59572" name="Freeform 106"/>
            <p:cNvSpPr>
              <a:spLocks noEditPoints="1"/>
            </p:cNvSpPr>
            <p:nvPr/>
          </p:nvSpPr>
          <p:spPr bwMode="auto">
            <a:xfrm>
              <a:off x="3327" y="3078"/>
              <a:ext cx="77" cy="119"/>
            </a:xfrm>
            <a:custGeom>
              <a:avLst/>
              <a:gdLst>
                <a:gd name="T0" fmla="*/ 77 w 77"/>
                <a:gd name="T1" fmla="*/ 77 h 119"/>
                <a:gd name="T2" fmla="*/ 77 w 77"/>
                <a:gd name="T3" fmla="*/ 88 h 119"/>
                <a:gd name="T4" fmla="*/ 60 w 77"/>
                <a:gd name="T5" fmla="*/ 88 h 119"/>
                <a:gd name="T6" fmla="*/ 60 w 77"/>
                <a:gd name="T7" fmla="*/ 119 h 119"/>
                <a:gd name="T8" fmla="*/ 46 w 77"/>
                <a:gd name="T9" fmla="*/ 119 h 119"/>
                <a:gd name="T10" fmla="*/ 46 w 77"/>
                <a:gd name="T11" fmla="*/ 88 h 119"/>
                <a:gd name="T12" fmla="*/ 0 w 77"/>
                <a:gd name="T13" fmla="*/ 88 h 119"/>
                <a:gd name="T14" fmla="*/ 0 w 77"/>
                <a:gd name="T15" fmla="*/ 79 h 119"/>
                <a:gd name="T16" fmla="*/ 51 w 77"/>
                <a:gd name="T17" fmla="*/ 0 h 119"/>
                <a:gd name="T18" fmla="*/ 60 w 77"/>
                <a:gd name="T19" fmla="*/ 0 h 119"/>
                <a:gd name="T20" fmla="*/ 60 w 77"/>
                <a:gd name="T21" fmla="*/ 77 h 119"/>
                <a:gd name="T22" fmla="*/ 77 w 77"/>
                <a:gd name="T23" fmla="*/ 77 h 119"/>
                <a:gd name="T24" fmla="*/ 46 w 77"/>
                <a:gd name="T25" fmla="*/ 77 h 119"/>
                <a:gd name="T26" fmla="*/ 46 w 77"/>
                <a:gd name="T27" fmla="*/ 16 h 119"/>
                <a:gd name="T28" fmla="*/ 7 w 77"/>
                <a:gd name="T29" fmla="*/ 77 h 119"/>
                <a:gd name="T30" fmla="*/ 46 w 77"/>
                <a:gd name="T31" fmla="*/ 77 h 1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7"/>
                <a:gd name="T49" fmla="*/ 0 h 119"/>
                <a:gd name="T50" fmla="*/ 77 w 77"/>
                <a:gd name="T51" fmla="*/ 119 h 1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7" h="119">
                  <a:moveTo>
                    <a:pt x="77" y="77"/>
                  </a:moveTo>
                  <a:lnTo>
                    <a:pt x="77" y="88"/>
                  </a:lnTo>
                  <a:lnTo>
                    <a:pt x="60" y="88"/>
                  </a:lnTo>
                  <a:lnTo>
                    <a:pt x="60" y="119"/>
                  </a:lnTo>
                  <a:lnTo>
                    <a:pt x="46" y="119"/>
                  </a:lnTo>
                  <a:lnTo>
                    <a:pt x="46" y="88"/>
                  </a:lnTo>
                  <a:lnTo>
                    <a:pt x="0" y="88"/>
                  </a:lnTo>
                  <a:lnTo>
                    <a:pt x="0" y="79"/>
                  </a:lnTo>
                  <a:lnTo>
                    <a:pt x="51" y="0"/>
                  </a:lnTo>
                  <a:lnTo>
                    <a:pt x="60" y="0"/>
                  </a:lnTo>
                  <a:lnTo>
                    <a:pt x="60" y="77"/>
                  </a:lnTo>
                  <a:lnTo>
                    <a:pt x="77" y="77"/>
                  </a:lnTo>
                  <a:close/>
                  <a:moveTo>
                    <a:pt x="46" y="77"/>
                  </a:moveTo>
                  <a:lnTo>
                    <a:pt x="46" y="16"/>
                  </a:lnTo>
                  <a:lnTo>
                    <a:pt x="7" y="77"/>
                  </a:lnTo>
                  <a:lnTo>
                    <a:pt x="46" y="77"/>
                  </a:lnTo>
                  <a:close/>
                </a:path>
              </a:pathLst>
            </a:custGeom>
            <a:solidFill>
              <a:srgbClr val="000000"/>
            </a:solidFill>
            <a:ln w="0">
              <a:solidFill>
                <a:srgbClr val="000000"/>
              </a:solidFill>
              <a:round/>
              <a:headEnd/>
              <a:tailEnd/>
            </a:ln>
          </p:spPr>
          <p:txBody>
            <a:bodyPr/>
            <a:lstStyle/>
            <a:p>
              <a:endParaRPr lang="ru-RU"/>
            </a:p>
          </p:txBody>
        </p:sp>
        <p:sp>
          <p:nvSpPr>
            <p:cNvPr id="59573" name="Freeform 107"/>
            <p:cNvSpPr>
              <a:spLocks/>
            </p:cNvSpPr>
            <p:nvPr/>
          </p:nvSpPr>
          <p:spPr bwMode="auto">
            <a:xfrm>
              <a:off x="3413" y="3157"/>
              <a:ext cx="176" cy="166"/>
            </a:xfrm>
            <a:custGeom>
              <a:avLst/>
              <a:gdLst>
                <a:gd name="T0" fmla="*/ 128 w 176"/>
                <a:gd name="T1" fmla="*/ 76 h 166"/>
                <a:gd name="T2" fmla="*/ 128 w 176"/>
                <a:gd name="T3" fmla="*/ 20 h 166"/>
                <a:gd name="T4" fmla="*/ 126 w 176"/>
                <a:gd name="T5" fmla="*/ 11 h 166"/>
                <a:gd name="T6" fmla="*/ 123 w 176"/>
                <a:gd name="T7" fmla="*/ 5 h 166"/>
                <a:gd name="T8" fmla="*/ 112 w 176"/>
                <a:gd name="T9" fmla="*/ 1 h 166"/>
                <a:gd name="T10" fmla="*/ 106 w 176"/>
                <a:gd name="T11" fmla="*/ 0 h 166"/>
                <a:gd name="T12" fmla="*/ 176 w 176"/>
                <a:gd name="T13" fmla="*/ 1 h 166"/>
                <a:gd name="T14" fmla="*/ 165 w 176"/>
                <a:gd name="T15" fmla="*/ 1 h 166"/>
                <a:gd name="T16" fmla="*/ 156 w 176"/>
                <a:gd name="T17" fmla="*/ 7 h 166"/>
                <a:gd name="T18" fmla="*/ 154 w 176"/>
                <a:gd name="T19" fmla="*/ 14 h 166"/>
                <a:gd name="T20" fmla="*/ 152 w 176"/>
                <a:gd name="T21" fmla="*/ 27 h 166"/>
                <a:gd name="T22" fmla="*/ 152 w 176"/>
                <a:gd name="T23" fmla="*/ 146 h 166"/>
                <a:gd name="T24" fmla="*/ 154 w 176"/>
                <a:gd name="T25" fmla="*/ 155 h 166"/>
                <a:gd name="T26" fmla="*/ 159 w 176"/>
                <a:gd name="T27" fmla="*/ 161 h 166"/>
                <a:gd name="T28" fmla="*/ 170 w 176"/>
                <a:gd name="T29" fmla="*/ 164 h 166"/>
                <a:gd name="T30" fmla="*/ 176 w 176"/>
                <a:gd name="T31" fmla="*/ 166 h 166"/>
                <a:gd name="T32" fmla="*/ 106 w 176"/>
                <a:gd name="T33" fmla="*/ 164 h 166"/>
                <a:gd name="T34" fmla="*/ 117 w 176"/>
                <a:gd name="T35" fmla="*/ 163 h 166"/>
                <a:gd name="T36" fmla="*/ 126 w 176"/>
                <a:gd name="T37" fmla="*/ 157 h 166"/>
                <a:gd name="T38" fmla="*/ 128 w 176"/>
                <a:gd name="T39" fmla="*/ 146 h 166"/>
                <a:gd name="T40" fmla="*/ 128 w 176"/>
                <a:gd name="T41" fmla="*/ 86 h 166"/>
                <a:gd name="T42" fmla="*/ 48 w 176"/>
                <a:gd name="T43" fmla="*/ 137 h 166"/>
                <a:gd name="T44" fmla="*/ 48 w 176"/>
                <a:gd name="T45" fmla="*/ 152 h 166"/>
                <a:gd name="T46" fmla="*/ 51 w 176"/>
                <a:gd name="T47" fmla="*/ 159 h 166"/>
                <a:gd name="T48" fmla="*/ 60 w 176"/>
                <a:gd name="T49" fmla="*/ 163 h 166"/>
                <a:gd name="T50" fmla="*/ 71 w 176"/>
                <a:gd name="T51" fmla="*/ 164 h 166"/>
                <a:gd name="T52" fmla="*/ 0 w 176"/>
                <a:gd name="T53" fmla="*/ 166 h 166"/>
                <a:gd name="T54" fmla="*/ 7 w 176"/>
                <a:gd name="T55" fmla="*/ 164 h 166"/>
                <a:gd name="T56" fmla="*/ 18 w 176"/>
                <a:gd name="T57" fmla="*/ 161 h 166"/>
                <a:gd name="T58" fmla="*/ 24 w 176"/>
                <a:gd name="T59" fmla="*/ 153 h 166"/>
                <a:gd name="T60" fmla="*/ 24 w 176"/>
                <a:gd name="T61" fmla="*/ 137 h 166"/>
                <a:gd name="T62" fmla="*/ 24 w 176"/>
                <a:gd name="T63" fmla="*/ 20 h 166"/>
                <a:gd name="T64" fmla="*/ 22 w 176"/>
                <a:gd name="T65" fmla="*/ 11 h 166"/>
                <a:gd name="T66" fmla="*/ 18 w 176"/>
                <a:gd name="T67" fmla="*/ 5 h 166"/>
                <a:gd name="T68" fmla="*/ 7 w 176"/>
                <a:gd name="T69" fmla="*/ 1 h 166"/>
                <a:gd name="T70" fmla="*/ 0 w 176"/>
                <a:gd name="T71" fmla="*/ 0 h 166"/>
                <a:gd name="T72" fmla="*/ 71 w 176"/>
                <a:gd name="T73" fmla="*/ 1 h 166"/>
                <a:gd name="T74" fmla="*/ 60 w 176"/>
                <a:gd name="T75" fmla="*/ 1 h 166"/>
                <a:gd name="T76" fmla="*/ 51 w 176"/>
                <a:gd name="T77" fmla="*/ 7 h 166"/>
                <a:gd name="T78" fmla="*/ 48 w 176"/>
                <a:gd name="T79" fmla="*/ 14 h 166"/>
                <a:gd name="T80" fmla="*/ 48 w 176"/>
                <a:gd name="T81" fmla="*/ 27 h 1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6"/>
                <a:gd name="T124" fmla="*/ 0 h 166"/>
                <a:gd name="T125" fmla="*/ 176 w 176"/>
                <a:gd name="T126" fmla="*/ 166 h 1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6" h="166">
                  <a:moveTo>
                    <a:pt x="48" y="76"/>
                  </a:moveTo>
                  <a:lnTo>
                    <a:pt x="128" y="76"/>
                  </a:lnTo>
                  <a:lnTo>
                    <a:pt x="128" y="27"/>
                  </a:lnTo>
                  <a:lnTo>
                    <a:pt x="128" y="20"/>
                  </a:lnTo>
                  <a:lnTo>
                    <a:pt x="128" y="14"/>
                  </a:lnTo>
                  <a:lnTo>
                    <a:pt x="126" y="11"/>
                  </a:lnTo>
                  <a:lnTo>
                    <a:pt x="125" y="7"/>
                  </a:lnTo>
                  <a:lnTo>
                    <a:pt x="123" y="5"/>
                  </a:lnTo>
                  <a:lnTo>
                    <a:pt x="117" y="3"/>
                  </a:lnTo>
                  <a:lnTo>
                    <a:pt x="112" y="1"/>
                  </a:lnTo>
                  <a:lnTo>
                    <a:pt x="106" y="1"/>
                  </a:lnTo>
                  <a:lnTo>
                    <a:pt x="106" y="0"/>
                  </a:lnTo>
                  <a:lnTo>
                    <a:pt x="176" y="0"/>
                  </a:lnTo>
                  <a:lnTo>
                    <a:pt x="176" y="1"/>
                  </a:lnTo>
                  <a:lnTo>
                    <a:pt x="170" y="1"/>
                  </a:lnTo>
                  <a:lnTo>
                    <a:pt x="165" y="1"/>
                  </a:lnTo>
                  <a:lnTo>
                    <a:pt x="159" y="5"/>
                  </a:lnTo>
                  <a:lnTo>
                    <a:pt x="156" y="7"/>
                  </a:lnTo>
                  <a:lnTo>
                    <a:pt x="154" y="11"/>
                  </a:lnTo>
                  <a:lnTo>
                    <a:pt x="154" y="14"/>
                  </a:lnTo>
                  <a:lnTo>
                    <a:pt x="152" y="20"/>
                  </a:lnTo>
                  <a:lnTo>
                    <a:pt x="152" y="27"/>
                  </a:lnTo>
                  <a:lnTo>
                    <a:pt x="152" y="137"/>
                  </a:lnTo>
                  <a:lnTo>
                    <a:pt x="152" y="146"/>
                  </a:lnTo>
                  <a:lnTo>
                    <a:pt x="154" y="152"/>
                  </a:lnTo>
                  <a:lnTo>
                    <a:pt x="154" y="155"/>
                  </a:lnTo>
                  <a:lnTo>
                    <a:pt x="156" y="159"/>
                  </a:lnTo>
                  <a:lnTo>
                    <a:pt x="159" y="161"/>
                  </a:lnTo>
                  <a:lnTo>
                    <a:pt x="165" y="163"/>
                  </a:lnTo>
                  <a:lnTo>
                    <a:pt x="170" y="164"/>
                  </a:lnTo>
                  <a:lnTo>
                    <a:pt x="176" y="164"/>
                  </a:lnTo>
                  <a:lnTo>
                    <a:pt x="176" y="166"/>
                  </a:lnTo>
                  <a:lnTo>
                    <a:pt x="106" y="166"/>
                  </a:lnTo>
                  <a:lnTo>
                    <a:pt x="106" y="164"/>
                  </a:lnTo>
                  <a:lnTo>
                    <a:pt x="112" y="164"/>
                  </a:lnTo>
                  <a:lnTo>
                    <a:pt x="117" y="163"/>
                  </a:lnTo>
                  <a:lnTo>
                    <a:pt x="123" y="161"/>
                  </a:lnTo>
                  <a:lnTo>
                    <a:pt x="126" y="157"/>
                  </a:lnTo>
                  <a:lnTo>
                    <a:pt x="128" y="153"/>
                  </a:lnTo>
                  <a:lnTo>
                    <a:pt x="128" y="146"/>
                  </a:lnTo>
                  <a:lnTo>
                    <a:pt x="128" y="137"/>
                  </a:lnTo>
                  <a:lnTo>
                    <a:pt x="128" y="86"/>
                  </a:lnTo>
                  <a:lnTo>
                    <a:pt x="48" y="86"/>
                  </a:lnTo>
                  <a:lnTo>
                    <a:pt x="48" y="137"/>
                  </a:lnTo>
                  <a:lnTo>
                    <a:pt x="48" y="146"/>
                  </a:lnTo>
                  <a:lnTo>
                    <a:pt x="48" y="152"/>
                  </a:lnTo>
                  <a:lnTo>
                    <a:pt x="50" y="155"/>
                  </a:lnTo>
                  <a:lnTo>
                    <a:pt x="51" y="159"/>
                  </a:lnTo>
                  <a:lnTo>
                    <a:pt x="55" y="161"/>
                  </a:lnTo>
                  <a:lnTo>
                    <a:pt x="60" y="163"/>
                  </a:lnTo>
                  <a:lnTo>
                    <a:pt x="66" y="164"/>
                  </a:lnTo>
                  <a:lnTo>
                    <a:pt x="71" y="164"/>
                  </a:lnTo>
                  <a:lnTo>
                    <a:pt x="71" y="166"/>
                  </a:lnTo>
                  <a:lnTo>
                    <a:pt x="0" y="166"/>
                  </a:lnTo>
                  <a:lnTo>
                    <a:pt x="0" y="164"/>
                  </a:lnTo>
                  <a:lnTo>
                    <a:pt x="7" y="164"/>
                  </a:lnTo>
                  <a:lnTo>
                    <a:pt x="13" y="163"/>
                  </a:lnTo>
                  <a:lnTo>
                    <a:pt x="18" y="161"/>
                  </a:lnTo>
                  <a:lnTo>
                    <a:pt x="22" y="157"/>
                  </a:lnTo>
                  <a:lnTo>
                    <a:pt x="24" y="153"/>
                  </a:lnTo>
                  <a:lnTo>
                    <a:pt x="24" y="146"/>
                  </a:lnTo>
                  <a:lnTo>
                    <a:pt x="24" y="137"/>
                  </a:lnTo>
                  <a:lnTo>
                    <a:pt x="24" y="27"/>
                  </a:lnTo>
                  <a:lnTo>
                    <a:pt x="24" y="20"/>
                  </a:lnTo>
                  <a:lnTo>
                    <a:pt x="24" y="14"/>
                  </a:lnTo>
                  <a:lnTo>
                    <a:pt x="22" y="11"/>
                  </a:lnTo>
                  <a:lnTo>
                    <a:pt x="20" y="7"/>
                  </a:lnTo>
                  <a:lnTo>
                    <a:pt x="18" y="5"/>
                  </a:lnTo>
                  <a:lnTo>
                    <a:pt x="13" y="3"/>
                  </a:lnTo>
                  <a:lnTo>
                    <a:pt x="7" y="1"/>
                  </a:lnTo>
                  <a:lnTo>
                    <a:pt x="0" y="1"/>
                  </a:lnTo>
                  <a:lnTo>
                    <a:pt x="0" y="0"/>
                  </a:lnTo>
                  <a:lnTo>
                    <a:pt x="71" y="0"/>
                  </a:lnTo>
                  <a:lnTo>
                    <a:pt x="71" y="1"/>
                  </a:lnTo>
                  <a:lnTo>
                    <a:pt x="66" y="1"/>
                  </a:lnTo>
                  <a:lnTo>
                    <a:pt x="60" y="1"/>
                  </a:lnTo>
                  <a:lnTo>
                    <a:pt x="55" y="5"/>
                  </a:lnTo>
                  <a:lnTo>
                    <a:pt x="51" y="7"/>
                  </a:lnTo>
                  <a:lnTo>
                    <a:pt x="50" y="11"/>
                  </a:lnTo>
                  <a:lnTo>
                    <a:pt x="48" y="14"/>
                  </a:lnTo>
                  <a:lnTo>
                    <a:pt x="48" y="20"/>
                  </a:lnTo>
                  <a:lnTo>
                    <a:pt x="48" y="27"/>
                  </a:lnTo>
                  <a:lnTo>
                    <a:pt x="48" y="76"/>
                  </a:lnTo>
                  <a:close/>
                </a:path>
              </a:pathLst>
            </a:custGeom>
            <a:solidFill>
              <a:srgbClr val="000000"/>
            </a:solidFill>
            <a:ln w="0">
              <a:solidFill>
                <a:srgbClr val="000000"/>
              </a:solidFill>
              <a:round/>
              <a:headEnd/>
              <a:tailEnd/>
            </a:ln>
          </p:spPr>
          <p:txBody>
            <a:bodyPr/>
            <a:lstStyle/>
            <a:p>
              <a:endParaRPr lang="ru-RU"/>
            </a:p>
          </p:txBody>
        </p:sp>
        <p:sp>
          <p:nvSpPr>
            <p:cNvPr id="59574" name="Freeform 108"/>
            <p:cNvSpPr>
              <a:spLocks noEditPoints="1"/>
            </p:cNvSpPr>
            <p:nvPr/>
          </p:nvSpPr>
          <p:spPr bwMode="auto">
            <a:xfrm>
              <a:off x="3600" y="3208"/>
              <a:ext cx="93" cy="117"/>
            </a:xfrm>
            <a:custGeom>
              <a:avLst/>
              <a:gdLst>
                <a:gd name="T0" fmla="*/ 18 w 93"/>
                <a:gd name="T1" fmla="*/ 44 h 117"/>
                <a:gd name="T2" fmla="*/ 20 w 93"/>
                <a:gd name="T3" fmla="*/ 66 h 117"/>
                <a:gd name="T4" fmla="*/ 29 w 93"/>
                <a:gd name="T5" fmla="*/ 82 h 117"/>
                <a:gd name="T6" fmla="*/ 37 w 93"/>
                <a:gd name="T7" fmla="*/ 90 h 117"/>
                <a:gd name="T8" fmla="*/ 44 w 93"/>
                <a:gd name="T9" fmla="*/ 93 h 117"/>
                <a:gd name="T10" fmla="*/ 51 w 93"/>
                <a:gd name="T11" fmla="*/ 97 h 117"/>
                <a:gd name="T12" fmla="*/ 59 w 93"/>
                <a:gd name="T13" fmla="*/ 97 h 117"/>
                <a:gd name="T14" fmla="*/ 66 w 93"/>
                <a:gd name="T15" fmla="*/ 97 h 117"/>
                <a:gd name="T16" fmla="*/ 71 w 93"/>
                <a:gd name="T17" fmla="*/ 95 h 117"/>
                <a:gd name="T18" fmla="*/ 77 w 93"/>
                <a:gd name="T19" fmla="*/ 91 h 117"/>
                <a:gd name="T20" fmla="*/ 82 w 93"/>
                <a:gd name="T21" fmla="*/ 88 h 117"/>
                <a:gd name="T22" fmla="*/ 88 w 93"/>
                <a:gd name="T23" fmla="*/ 80 h 117"/>
                <a:gd name="T24" fmla="*/ 92 w 93"/>
                <a:gd name="T25" fmla="*/ 71 h 117"/>
                <a:gd name="T26" fmla="*/ 93 w 93"/>
                <a:gd name="T27" fmla="*/ 73 h 117"/>
                <a:gd name="T28" fmla="*/ 88 w 93"/>
                <a:gd name="T29" fmla="*/ 90 h 117"/>
                <a:gd name="T30" fmla="*/ 79 w 93"/>
                <a:gd name="T31" fmla="*/ 104 h 117"/>
                <a:gd name="T32" fmla="*/ 64 w 93"/>
                <a:gd name="T33" fmla="*/ 115 h 117"/>
                <a:gd name="T34" fmla="*/ 48 w 93"/>
                <a:gd name="T35" fmla="*/ 117 h 117"/>
                <a:gd name="T36" fmla="*/ 29 w 93"/>
                <a:gd name="T37" fmla="*/ 113 h 117"/>
                <a:gd name="T38" fmla="*/ 15 w 93"/>
                <a:gd name="T39" fmla="*/ 102 h 117"/>
                <a:gd name="T40" fmla="*/ 4 w 93"/>
                <a:gd name="T41" fmla="*/ 84 h 117"/>
                <a:gd name="T42" fmla="*/ 0 w 93"/>
                <a:gd name="T43" fmla="*/ 60 h 117"/>
                <a:gd name="T44" fmla="*/ 4 w 93"/>
                <a:gd name="T45" fmla="*/ 35 h 117"/>
                <a:gd name="T46" fmla="*/ 15 w 93"/>
                <a:gd name="T47" fmla="*/ 16 h 117"/>
                <a:gd name="T48" fmla="*/ 31 w 93"/>
                <a:gd name="T49" fmla="*/ 4 h 117"/>
                <a:gd name="T50" fmla="*/ 51 w 93"/>
                <a:gd name="T51" fmla="*/ 0 h 117"/>
                <a:gd name="T52" fmla="*/ 68 w 93"/>
                <a:gd name="T53" fmla="*/ 4 h 117"/>
                <a:gd name="T54" fmla="*/ 82 w 93"/>
                <a:gd name="T55" fmla="*/ 13 h 117"/>
                <a:gd name="T56" fmla="*/ 90 w 93"/>
                <a:gd name="T57" fmla="*/ 27 h 117"/>
                <a:gd name="T58" fmla="*/ 93 w 93"/>
                <a:gd name="T59" fmla="*/ 44 h 117"/>
                <a:gd name="T60" fmla="*/ 18 w 93"/>
                <a:gd name="T61" fmla="*/ 44 h 117"/>
                <a:gd name="T62" fmla="*/ 18 w 93"/>
                <a:gd name="T63" fmla="*/ 36 h 117"/>
                <a:gd name="T64" fmla="*/ 68 w 93"/>
                <a:gd name="T65" fmla="*/ 36 h 117"/>
                <a:gd name="T66" fmla="*/ 68 w 93"/>
                <a:gd name="T67" fmla="*/ 31 h 117"/>
                <a:gd name="T68" fmla="*/ 66 w 93"/>
                <a:gd name="T69" fmla="*/ 25 h 117"/>
                <a:gd name="T70" fmla="*/ 66 w 93"/>
                <a:gd name="T71" fmla="*/ 22 h 117"/>
                <a:gd name="T72" fmla="*/ 62 w 93"/>
                <a:gd name="T73" fmla="*/ 16 h 117"/>
                <a:gd name="T74" fmla="*/ 57 w 93"/>
                <a:gd name="T75" fmla="*/ 13 h 117"/>
                <a:gd name="T76" fmla="*/ 51 w 93"/>
                <a:gd name="T77" fmla="*/ 9 h 117"/>
                <a:gd name="T78" fmla="*/ 44 w 93"/>
                <a:gd name="T79" fmla="*/ 7 h 117"/>
                <a:gd name="T80" fmla="*/ 38 w 93"/>
                <a:gd name="T81" fmla="*/ 9 h 117"/>
                <a:gd name="T82" fmla="*/ 33 w 93"/>
                <a:gd name="T83" fmla="*/ 11 h 117"/>
                <a:gd name="T84" fmla="*/ 27 w 93"/>
                <a:gd name="T85" fmla="*/ 16 h 117"/>
                <a:gd name="T86" fmla="*/ 22 w 93"/>
                <a:gd name="T87" fmla="*/ 22 h 117"/>
                <a:gd name="T88" fmla="*/ 20 w 93"/>
                <a:gd name="T89" fmla="*/ 29 h 117"/>
                <a:gd name="T90" fmla="*/ 18 w 93"/>
                <a:gd name="T91" fmla="*/ 36 h 11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3"/>
                <a:gd name="T139" fmla="*/ 0 h 117"/>
                <a:gd name="T140" fmla="*/ 93 w 93"/>
                <a:gd name="T141" fmla="*/ 117 h 11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3" h="117">
                  <a:moveTo>
                    <a:pt x="18" y="44"/>
                  </a:moveTo>
                  <a:lnTo>
                    <a:pt x="20" y="66"/>
                  </a:lnTo>
                  <a:lnTo>
                    <a:pt x="29" y="82"/>
                  </a:lnTo>
                  <a:lnTo>
                    <a:pt x="37" y="90"/>
                  </a:lnTo>
                  <a:lnTo>
                    <a:pt x="44" y="93"/>
                  </a:lnTo>
                  <a:lnTo>
                    <a:pt x="51" y="97"/>
                  </a:lnTo>
                  <a:lnTo>
                    <a:pt x="59" y="97"/>
                  </a:lnTo>
                  <a:lnTo>
                    <a:pt x="66" y="97"/>
                  </a:lnTo>
                  <a:lnTo>
                    <a:pt x="71" y="95"/>
                  </a:lnTo>
                  <a:lnTo>
                    <a:pt x="77" y="91"/>
                  </a:lnTo>
                  <a:lnTo>
                    <a:pt x="82" y="88"/>
                  </a:lnTo>
                  <a:lnTo>
                    <a:pt x="88" y="80"/>
                  </a:lnTo>
                  <a:lnTo>
                    <a:pt x="92" y="71"/>
                  </a:lnTo>
                  <a:lnTo>
                    <a:pt x="93" y="73"/>
                  </a:lnTo>
                  <a:lnTo>
                    <a:pt x="88" y="90"/>
                  </a:lnTo>
                  <a:lnTo>
                    <a:pt x="79" y="104"/>
                  </a:lnTo>
                  <a:lnTo>
                    <a:pt x="64" y="115"/>
                  </a:lnTo>
                  <a:lnTo>
                    <a:pt x="48" y="117"/>
                  </a:lnTo>
                  <a:lnTo>
                    <a:pt x="29" y="113"/>
                  </a:lnTo>
                  <a:lnTo>
                    <a:pt x="15" y="102"/>
                  </a:lnTo>
                  <a:lnTo>
                    <a:pt x="4" y="84"/>
                  </a:lnTo>
                  <a:lnTo>
                    <a:pt x="0" y="60"/>
                  </a:lnTo>
                  <a:lnTo>
                    <a:pt x="4" y="35"/>
                  </a:lnTo>
                  <a:lnTo>
                    <a:pt x="15" y="16"/>
                  </a:lnTo>
                  <a:lnTo>
                    <a:pt x="31" y="4"/>
                  </a:lnTo>
                  <a:lnTo>
                    <a:pt x="51" y="0"/>
                  </a:lnTo>
                  <a:lnTo>
                    <a:pt x="68" y="4"/>
                  </a:lnTo>
                  <a:lnTo>
                    <a:pt x="82" y="13"/>
                  </a:lnTo>
                  <a:lnTo>
                    <a:pt x="90" y="27"/>
                  </a:lnTo>
                  <a:lnTo>
                    <a:pt x="93" y="44"/>
                  </a:lnTo>
                  <a:lnTo>
                    <a:pt x="18" y="44"/>
                  </a:lnTo>
                  <a:close/>
                  <a:moveTo>
                    <a:pt x="18" y="36"/>
                  </a:moveTo>
                  <a:lnTo>
                    <a:pt x="68" y="36"/>
                  </a:lnTo>
                  <a:lnTo>
                    <a:pt x="68" y="31"/>
                  </a:lnTo>
                  <a:lnTo>
                    <a:pt x="66" y="25"/>
                  </a:lnTo>
                  <a:lnTo>
                    <a:pt x="66" y="22"/>
                  </a:lnTo>
                  <a:lnTo>
                    <a:pt x="62" y="16"/>
                  </a:lnTo>
                  <a:lnTo>
                    <a:pt x="57" y="13"/>
                  </a:lnTo>
                  <a:lnTo>
                    <a:pt x="51" y="9"/>
                  </a:lnTo>
                  <a:lnTo>
                    <a:pt x="44" y="7"/>
                  </a:lnTo>
                  <a:lnTo>
                    <a:pt x="38" y="9"/>
                  </a:lnTo>
                  <a:lnTo>
                    <a:pt x="33" y="11"/>
                  </a:lnTo>
                  <a:lnTo>
                    <a:pt x="27" y="16"/>
                  </a:lnTo>
                  <a:lnTo>
                    <a:pt x="22" y="22"/>
                  </a:lnTo>
                  <a:lnTo>
                    <a:pt x="20" y="29"/>
                  </a:lnTo>
                  <a:lnTo>
                    <a:pt x="18" y="36"/>
                  </a:lnTo>
                  <a:close/>
                </a:path>
              </a:pathLst>
            </a:custGeom>
            <a:solidFill>
              <a:srgbClr val="000000"/>
            </a:solidFill>
            <a:ln w="0">
              <a:solidFill>
                <a:srgbClr val="000000"/>
              </a:solidFill>
              <a:round/>
              <a:headEnd/>
              <a:tailEnd/>
            </a:ln>
          </p:spPr>
          <p:txBody>
            <a:bodyPr/>
            <a:lstStyle/>
            <a:p>
              <a:endParaRPr lang="ru-RU"/>
            </a:p>
          </p:txBody>
        </p:sp>
      </p:grpSp>
      <p:pic>
        <p:nvPicPr>
          <p:cNvPr id="59399" name="Picture 109" descr="2cum-extremum"/>
          <p:cNvPicPr>
            <a:picLocks noChangeAspect="1" noChangeArrowheads="1"/>
          </p:cNvPicPr>
          <p:nvPr/>
        </p:nvPicPr>
        <p:blipFill>
          <a:blip r:embed="rId2"/>
          <a:srcRect/>
          <a:stretch>
            <a:fillRect/>
          </a:stretch>
        </p:blipFill>
        <p:spPr bwMode="auto">
          <a:xfrm>
            <a:off x="4736687" y="3998892"/>
            <a:ext cx="2617787" cy="2617788"/>
          </a:xfrm>
          <a:prstGeom prst="rect">
            <a:avLst/>
          </a:prstGeom>
          <a:noFill/>
          <a:ln w="9525">
            <a:noFill/>
            <a:miter lim="800000"/>
            <a:headEnd/>
            <a:tailEnd/>
          </a:ln>
        </p:spPr>
      </p:pic>
      <p:grpSp>
        <p:nvGrpSpPr>
          <p:cNvPr id="59400" name="Group 125"/>
          <p:cNvGrpSpPr>
            <a:grpSpLocks/>
          </p:cNvGrpSpPr>
          <p:nvPr/>
        </p:nvGrpSpPr>
        <p:grpSpPr bwMode="auto">
          <a:xfrm>
            <a:off x="306388" y="1293813"/>
            <a:ext cx="1738312" cy="1516062"/>
            <a:chOff x="691" y="2521"/>
            <a:chExt cx="1095" cy="955"/>
          </a:xfrm>
        </p:grpSpPr>
        <p:sp>
          <p:nvSpPr>
            <p:cNvPr id="59457" name="Line 110"/>
            <p:cNvSpPr>
              <a:spLocks noChangeShapeType="1"/>
            </p:cNvSpPr>
            <p:nvPr/>
          </p:nvSpPr>
          <p:spPr bwMode="auto">
            <a:xfrm>
              <a:off x="694" y="2840"/>
              <a:ext cx="496" cy="0"/>
            </a:xfrm>
            <a:prstGeom prst="line">
              <a:avLst/>
            </a:prstGeom>
            <a:noFill/>
            <a:ln w="9525">
              <a:solidFill>
                <a:schemeClr val="tx1"/>
              </a:solidFill>
              <a:round/>
              <a:headEnd/>
              <a:tailEnd/>
            </a:ln>
          </p:spPr>
          <p:txBody>
            <a:bodyPr/>
            <a:lstStyle/>
            <a:p>
              <a:endParaRPr lang="ru-RU"/>
            </a:p>
          </p:txBody>
        </p:sp>
        <p:sp>
          <p:nvSpPr>
            <p:cNvPr id="59458" name="Line 111"/>
            <p:cNvSpPr>
              <a:spLocks noChangeShapeType="1"/>
            </p:cNvSpPr>
            <p:nvPr/>
          </p:nvSpPr>
          <p:spPr bwMode="auto">
            <a:xfrm>
              <a:off x="691" y="2886"/>
              <a:ext cx="501" cy="0"/>
            </a:xfrm>
            <a:prstGeom prst="line">
              <a:avLst/>
            </a:prstGeom>
            <a:noFill/>
            <a:ln w="9525">
              <a:solidFill>
                <a:schemeClr val="tx1"/>
              </a:solidFill>
              <a:round/>
              <a:headEnd/>
              <a:tailEnd/>
            </a:ln>
          </p:spPr>
          <p:txBody>
            <a:bodyPr/>
            <a:lstStyle/>
            <a:p>
              <a:endParaRPr lang="ru-RU"/>
            </a:p>
          </p:txBody>
        </p:sp>
        <p:sp>
          <p:nvSpPr>
            <p:cNvPr id="59459" name="Oval 112"/>
            <p:cNvSpPr>
              <a:spLocks noChangeArrowheads="1"/>
            </p:cNvSpPr>
            <p:nvPr/>
          </p:nvSpPr>
          <p:spPr bwMode="auto">
            <a:xfrm>
              <a:off x="1186" y="2834"/>
              <a:ext cx="63" cy="63"/>
            </a:xfrm>
            <a:prstGeom prst="ellipse">
              <a:avLst/>
            </a:prstGeom>
            <a:noFill/>
            <a:ln w="9525">
              <a:solidFill>
                <a:schemeClr val="tx1"/>
              </a:solidFill>
              <a:round/>
              <a:headEnd/>
              <a:tailEnd/>
            </a:ln>
          </p:spPr>
          <p:txBody>
            <a:bodyPr wrap="none" anchor="ctr"/>
            <a:lstStyle/>
            <a:p>
              <a:endParaRPr lang="ru-RU"/>
            </a:p>
          </p:txBody>
        </p:sp>
        <p:sp>
          <p:nvSpPr>
            <p:cNvPr id="59460" name="Line 113"/>
            <p:cNvSpPr>
              <a:spLocks noChangeShapeType="1"/>
            </p:cNvSpPr>
            <p:nvPr/>
          </p:nvSpPr>
          <p:spPr bwMode="auto">
            <a:xfrm flipV="1">
              <a:off x="1244" y="2667"/>
              <a:ext cx="282" cy="178"/>
            </a:xfrm>
            <a:prstGeom prst="line">
              <a:avLst/>
            </a:prstGeom>
            <a:noFill/>
            <a:ln w="9525">
              <a:solidFill>
                <a:schemeClr val="tx1"/>
              </a:solidFill>
              <a:round/>
              <a:headEnd/>
              <a:tailEnd type="triangle" w="med" len="med"/>
            </a:ln>
          </p:spPr>
          <p:txBody>
            <a:bodyPr/>
            <a:lstStyle/>
            <a:p>
              <a:endParaRPr lang="ru-RU"/>
            </a:p>
          </p:txBody>
        </p:sp>
        <p:sp>
          <p:nvSpPr>
            <p:cNvPr id="59461" name="Line 114"/>
            <p:cNvSpPr>
              <a:spLocks noChangeShapeType="1"/>
            </p:cNvSpPr>
            <p:nvPr/>
          </p:nvSpPr>
          <p:spPr bwMode="auto">
            <a:xfrm>
              <a:off x="1238" y="2897"/>
              <a:ext cx="139" cy="213"/>
            </a:xfrm>
            <a:prstGeom prst="line">
              <a:avLst/>
            </a:prstGeom>
            <a:noFill/>
            <a:ln w="9525">
              <a:solidFill>
                <a:schemeClr val="tx1"/>
              </a:solidFill>
              <a:round/>
              <a:headEnd/>
              <a:tailEnd/>
            </a:ln>
          </p:spPr>
          <p:txBody>
            <a:bodyPr/>
            <a:lstStyle/>
            <a:p>
              <a:endParaRPr lang="ru-RU"/>
            </a:p>
          </p:txBody>
        </p:sp>
        <p:sp>
          <p:nvSpPr>
            <p:cNvPr id="59462" name="Line 115"/>
            <p:cNvSpPr>
              <a:spLocks noChangeShapeType="1"/>
            </p:cNvSpPr>
            <p:nvPr/>
          </p:nvSpPr>
          <p:spPr bwMode="auto">
            <a:xfrm>
              <a:off x="691" y="3476"/>
              <a:ext cx="363" cy="0"/>
            </a:xfrm>
            <a:prstGeom prst="line">
              <a:avLst/>
            </a:prstGeom>
            <a:noFill/>
            <a:ln w="9525">
              <a:solidFill>
                <a:schemeClr val="tx1"/>
              </a:solidFill>
              <a:round/>
              <a:headEnd/>
              <a:tailEnd type="triangle" w="med" len="med"/>
            </a:ln>
          </p:spPr>
          <p:txBody>
            <a:bodyPr/>
            <a:lstStyle/>
            <a:p>
              <a:endParaRPr lang="ru-RU"/>
            </a:p>
          </p:txBody>
        </p:sp>
        <p:sp>
          <p:nvSpPr>
            <p:cNvPr id="59463" name="Line 116"/>
            <p:cNvSpPr>
              <a:spLocks noChangeShapeType="1"/>
            </p:cNvSpPr>
            <p:nvPr/>
          </p:nvSpPr>
          <p:spPr bwMode="auto">
            <a:xfrm flipV="1">
              <a:off x="1054" y="3476"/>
              <a:ext cx="514" cy="0"/>
            </a:xfrm>
            <a:prstGeom prst="line">
              <a:avLst/>
            </a:prstGeom>
            <a:noFill/>
            <a:ln w="9525">
              <a:solidFill>
                <a:schemeClr val="tx1"/>
              </a:solidFill>
              <a:round/>
              <a:headEnd/>
              <a:tailEnd/>
            </a:ln>
          </p:spPr>
          <p:txBody>
            <a:bodyPr/>
            <a:lstStyle/>
            <a:p>
              <a:endParaRPr lang="ru-RU"/>
            </a:p>
          </p:txBody>
        </p:sp>
        <p:sp>
          <p:nvSpPr>
            <p:cNvPr id="59464" name="AutoShape 118"/>
            <p:cNvSpPr>
              <a:spLocks noChangeArrowheads="1"/>
            </p:cNvSpPr>
            <p:nvPr/>
          </p:nvSpPr>
          <p:spPr bwMode="auto">
            <a:xfrm>
              <a:off x="1360" y="3116"/>
              <a:ext cx="46" cy="357"/>
            </a:xfrm>
            <a:prstGeom prst="roundRect">
              <a:avLst>
                <a:gd name="adj" fmla="val 16667"/>
              </a:avLst>
            </a:prstGeom>
            <a:noFill/>
            <a:ln w="9525">
              <a:solidFill>
                <a:schemeClr val="tx1"/>
              </a:solidFill>
              <a:round/>
              <a:headEnd/>
              <a:tailEnd/>
            </a:ln>
          </p:spPr>
          <p:txBody>
            <a:bodyPr wrap="none" anchor="ctr"/>
            <a:lstStyle/>
            <a:p>
              <a:endParaRPr lang="ru-RU"/>
            </a:p>
          </p:txBody>
        </p:sp>
        <p:sp>
          <p:nvSpPr>
            <p:cNvPr id="59465" name="Line 119"/>
            <p:cNvSpPr>
              <a:spLocks noChangeShapeType="1"/>
            </p:cNvSpPr>
            <p:nvPr/>
          </p:nvSpPr>
          <p:spPr bwMode="auto">
            <a:xfrm>
              <a:off x="1405" y="3162"/>
              <a:ext cx="167" cy="0"/>
            </a:xfrm>
            <a:prstGeom prst="line">
              <a:avLst/>
            </a:prstGeom>
            <a:noFill/>
            <a:ln w="9525">
              <a:solidFill>
                <a:schemeClr val="tx1"/>
              </a:solidFill>
              <a:round/>
              <a:headEnd/>
              <a:tailEnd/>
            </a:ln>
          </p:spPr>
          <p:txBody>
            <a:bodyPr/>
            <a:lstStyle/>
            <a:p>
              <a:endParaRPr lang="ru-RU"/>
            </a:p>
          </p:txBody>
        </p:sp>
        <p:sp>
          <p:nvSpPr>
            <p:cNvPr id="59466" name="Line 120"/>
            <p:cNvSpPr>
              <a:spLocks noChangeShapeType="1"/>
            </p:cNvSpPr>
            <p:nvPr/>
          </p:nvSpPr>
          <p:spPr bwMode="auto">
            <a:xfrm>
              <a:off x="1405" y="3248"/>
              <a:ext cx="167" cy="0"/>
            </a:xfrm>
            <a:prstGeom prst="line">
              <a:avLst/>
            </a:prstGeom>
            <a:noFill/>
            <a:ln w="9525">
              <a:solidFill>
                <a:schemeClr val="tx1"/>
              </a:solidFill>
              <a:round/>
              <a:headEnd/>
              <a:tailEnd/>
            </a:ln>
          </p:spPr>
          <p:txBody>
            <a:bodyPr/>
            <a:lstStyle/>
            <a:p>
              <a:endParaRPr lang="ru-RU"/>
            </a:p>
          </p:txBody>
        </p:sp>
        <p:sp>
          <p:nvSpPr>
            <p:cNvPr id="59467" name="Line 121"/>
            <p:cNvSpPr>
              <a:spLocks noChangeShapeType="1"/>
            </p:cNvSpPr>
            <p:nvPr/>
          </p:nvSpPr>
          <p:spPr bwMode="auto">
            <a:xfrm>
              <a:off x="1405" y="3334"/>
              <a:ext cx="167" cy="0"/>
            </a:xfrm>
            <a:prstGeom prst="line">
              <a:avLst/>
            </a:prstGeom>
            <a:noFill/>
            <a:ln w="9525">
              <a:solidFill>
                <a:schemeClr val="tx1"/>
              </a:solidFill>
              <a:round/>
              <a:headEnd/>
              <a:tailEnd/>
            </a:ln>
          </p:spPr>
          <p:txBody>
            <a:bodyPr/>
            <a:lstStyle/>
            <a:p>
              <a:endParaRPr lang="ru-RU"/>
            </a:p>
          </p:txBody>
        </p:sp>
        <p:sp>
          <p:nvSpPr>
            <p:cNvPr id="59468" name="Line 122"/>
            <p:cNvSpPr>
              <a:spLocks noChangeShapeType="1"/>
            </p:cNvSpPr>
            <p:nvPr/>
          </p:nvSpPr>
          <p:spPr bwMode="auto">
            <a:xfrm>
              <a:off x="1405" y="3420"/>
              <a:ext cx="167" cy="0"/>
            </a:xfrm>
            <a:prstGeom prst="line">
              <a:avLst/>
            </a:prstGeom>
            <a:noFill/>
            <a:ln w="9525">
              <a:solidFill>
                <a:schemeClr val="tx1"/>
              </a:solidFill>
              <a:round/>
              <a:headEnd/>
              <a:tailEnd/>
            </a:ln>
          </p:spPr>
          <p:txBody>
            <a:bodyPr/>
            <a:lstStyle/>
            <a:p>
              <a:endParaRPr lang="ru-RU"/>
            </a:p>
          </p:txBody>
        </p:sp>
        <p:sp>
          <p:nvSpPr>
            <p:cNvPr id="59469" name="Text Box 123"/>
            <p:cNvSpPr txBox="1">
              <a:spLocks noChangeArrowheads="1"/>
            </p:cNvSpPr>
            <p:nvPr/>
          </p:nvSpPr>
          <p:spPr bwMode="auto">
            <a:xfrm>
              <a:off x="771" y="2521"/>
              <a:ext cx="220" cy="231"/>
            </a:xfrm>
            <a:prstGeom prst="rect">
              <a:avLst/>
            </a:prstGeom>
            <a:noFill/>
            <a:ln w="9525">
              <a:noFill/>
              <a:miter lim="800000"/>
              <a:headEnd/>
              <a:tailEnd/>
            </a:ln>
          </p:spPr>
          <p:txBody>
            <a:bodyPr wrap="none">
              <a:spAutoFit/>
            </a:bodyPr>
            <a:lstStyle/>
            <a:p>
              <a:r>
                <a:rPr lang="en-US"/>
                <a:t>D</a:t>
              </a:r>
              <a:endParaRPr lang="ru-RU"/>
            </a:p>
          </p:txBody>
        </p:sp>
        <p:sp>
          <p:nvSpPr>
            <p:cNvPr id="59470" name="Text Box 124"/>
            <p:cNvSpPr txBox="1">
              <a:spLocks noChangeArrowheads="1"/>
            </p:cNvSpPr>
            <p:nvPr/>
          </p:nvSpPr>
          <p:spPr bwMode="auto">
            <a:xfrm>
              <a:off x="1566" y="2987"/>
              <a:ext cx="220" cy="231"/>
            </a:xfrm>
            <a:prstGeom prst="rect">
              <a:avLst/>
            </a:prstGeom>
            <a:noFill/>
            <a:ln w="9525">
              <a:noFill/>
              <a:miter lim="800000"/>
              <a:headEnd/>
              <a:tailEnd/>
            </a:ln>
          </p:spPr>
          <p:txBody>
            <a:bodyPr wrap="none">
              <a:spAutoFit/>
            </a:bodyPr>
            <a:lstStyle/>
            <a:p>
              <a:r>
                <a:rPr lang="en-US"/>
                <a:t>N</a:t>
              </a:r>
              <a:endParaRPr lang="ru-RU"/>
            </a:p>
          </p:txBody>
        </p:sp>
      </p:grpSp>
      <p:grpSp>
        <p:nvGrpSpPr>
          <p:cNvPr id="59401" name="Group 141"/>
          <p:cNvGrpSpPr>
            <a:grpSpLocks/>
          </p:cNvGrpSpPr>
          <p:nvPr/>
        </p:nvGrpSpPr>
        <p:grpSpPr bwMode="auto">
          <a:xfrm>
            <a:off x="2214563" y="1289050"/>
            <a:ext cx="1398587" cy="1516063"/>
            <a:chOff x="1395" y="2518"/>
            <a:chExt cx="881" cy="955"/>
          </a:xfrm>
        </p:grpSpPr>
        <p:sp>
          <p:nvSpPr>
            <p:cNvPr id="59443" name="Line 127"/>
            <p:cNvSpPr>
              <a:spLocks noChangeShapeType="1"/>
            </p:cNvSpPr>
            <p:nvPr/>
          </p:nvSpPr>
          <p:spPr bwMode="auto">
            <a:xfrm>
              <a:off x="1398" y="2837"/>
              <a:ext cx="496" cy="0"/>
            </a:xfrm>
            <a:prstGeom prst="line">
              <a:avLst/>
            </a:prstGeom>
            <a:noFill/>
            <a:ln w="9525">
              <a:solidFill>
                <a:schemeClr val="tx1"/>
              </a:solidFill>
              <a:round/>
              <a:headEnd/>
              <a:tailEnd/>
            </a:ln>
          </p:spPr>
          <p:txBody>
            <a:bodyPr/>
            <a:lstStyle/>
            <a:p>
              <a:endParaRPr lang="ru-RU"/>
            </a:p>
          </p:txBody>
        </p:sp>
        <p:sp>
          <p:nvSpPr>
            <p:cNvPr id="59444" name="Line 128"/>
            <p:cNvSpPr>
              <a:spLocks noChangeShapeType="1"/>
            </p:cNvSpPr>
            <p:nvPr/>
          </p:nvSpPr>
          <p:spPr bwMode="auto">
            <a:xfrm>
              <a:off x="1395" y="2883"/>
              <a:ext cx="501" cy="0"/>
            </a:xfrm>
            <a:prstGeom prst="line">
              <a:avLst/>
            </a:prstGeom>
            <a:noFill/>
            <a:ln w="9525">
              <a:solidFill>
                <a:schemeClr val="tx1"/>
              </a:solidFill>
              <a:round/>
              <a:headEnd/>
              <a:tailEnd/>
            </a:ln>
          </p:spPr>
          <p:txBody>
            <a:bodyPr/>
            <a:lstStyle/>
            <a:p>
              <a:endParaRPr lang="ru-RU"/>
            </a:p>
          </p:txBody>
        </p:sp>
        <p:sp>
          <p:nvSpPr>
            <p:cNvPr id="59445" name="Oval 129"/>
            <p:cNvSpPr>
              <a:spLocks noChangeArrowheads="1"/>
            </p:cNvSpPr>
            <p:nvPr/>
          </p:nvSpPr>
          <p:spPr bwMode="auto">
            <a:xfrm>
              <a:off x="1890" y="2831"/>
              <a:ext cx="63" cy="63"/>
            </a:xfrm>
            <a:prstGeom prst="ellipse">
              <a:avLst/>
            </a:prstGeom>
            <a:noFill/>
            <a:ln w="9525">
              <a:solidFill>
                <a:schemeClr val="tx1"/>
              </a:solidFill>
              <a:round/>
              <a:headEnd/>
              <a:tailEnd/>
            </a:ln>
          </p:spPr>
          <p:txBody>
            <a:bodyPr wrap="none" anchor="ctr"/>
            <a:lstStyle/>
            <a:p>
              <a:endParaRPr lang="ru-RU"/>
            </a:p>
          </p:txBody>
        </p:sp>
        <p:sp>
          <p:nvSpPr>
            <p:cNvPr id="59446" name="Line 130"/>
            <p:cNvSpPr>
              <a:spLocks noChangeShapeType="1"/>
            </p:cNvSpPr>
            <p:nvPr/>
          </p:nvSpPr>
          <p:spPr bwMode="auto">
            <a:xfrm flipV="1">
              <a:off x="1948" y="2664"/>
              <a:ext cx="282" cy="178"/>
            </a:xfrm>
            <a:prstGeom prst="line">
              <a:avLst/>
            </a:prstGeom>
            <a:noFill/>
            <a:ln w="9525">
              <a:solidFill>
                <a:schemeClr val="tx1"/>
              </a:solidFill>
              <a:round/>
              <a:headEnd/>
              <a:tailEnd type="triangle" w="med" len="med"/>
            </a:ln>
          </p:spPr>
          <p:txBody>
            <a:bodyPr/>
            <a:lstStyle/>
            <a:p>
              <a:endParaRPr lang="ru-RU"/>
            </a:p>
          </p:txBody>
        </p:sp>
        <p:sp>
          <p:nvSpPr>
            <p:cNvPr id="59447" name="Line 131"/>
            <p:cNvSpPr>
              <a:spLocks noChangeShapeType="1"/>
            </p:cNvSpPr>
            <p:nvPr/>
          </p:nvSpPr>
          <p:spPr bwMode="auto">
            <a:xfrm>
              <a:off x="1942" y="2894"/>
              <a:ext cx="139" cy="213"/>
            </a:xfrm>
            <a:prstGeom prst="line">
              <a:avLst/>
            </a:prstGeom>
            <a:noFill/>
            <a:ln w="9525">
              <a:solidFill>
                <a:schemeClr val="tx1"/>
              </a:solidFill>
              <a:round/>
              <a:headEnd/>
              <a:tailEnd/>
            </a:ln>
          </p:spPr>
          <p:txBody>
            <a:bodyPr/>
            <a:lstStyle/>
            <a:p>
              <a:endParaRPr lang="ru-RU"/>
            </a:p>
          </p:txBody>
        </p:sp>
        <p:sp>
          <p:nvSpPr>
            <p:cNvPr id="59448" name="Line 132"/>
            <p:cNvSpPr>
              <a:spLocks noChangeShapeType="1"/>
            </p:cNvSpPr>
            <p:nvPr/>
          </p:nvSpPr>
          <p:spPr bwMode="auto">
            <a:xfrm>
              <a:off x="1395" y="3473"/>
              <a:ext cx="363" cy="0"/>
            </a:xfrm>
            <a:prstGeom prst="line">
              <a:avLst/>
            </a:prstGeom>
            <a:noFill/>
            <a:ln w="9525">
              <a:solidFill>
                <a:schemeClr val="tx1"/>
              </a:solidFill>
              <a:round/>
              <a:headEnd/>
              <a:tailEnd type="triangle" w="med" len="med"/>
            </a:ln>
          </p:spPr>
          <p:txBody>
            <a:bodyPr/>
            <a:lstStyle/>
            <a:p>
              <a:endParaRPr lang="ru-RU"/>
            </a:p>
          </p:txBody>
        </p:sp>
        <p:sp>
          <p:nvSpPr>
            <p:cNvPr id="59449" name="Line 133"/>
            <p:cNvSpPr>
              <a:spLocks noChangeShapeType="1"/>
            </p:cNvSpPr>
            <p:nvPr/>
          </p:nvSpPr>
          <p:spPr bwMode="auto">
            <a:xfrm flipV="1">
              <a:off x="1758" y="3473"/>
              <a:ext cx="514" cy="0"/>
            </a:xfrm>
            <a:prstGeom prst="line">
              <a:avLst/>
            </a:prstGeom>
            <a:noFill/>
            <a:ln w="9525">
              <a:solidFill>
                <a:schemeClr val="tx1"/>
              </a:solidFill>
              <a:round/>
              <a:headEnd/>
              <a:tailEnd/>
            </a:ln>
          </p:spPr>
          <p:txBody>
            <a:bodyPr/>
            <a:lstStyle/>
            <a:p>
              <a:endParaRPr lang="ru-RU"/>
            </a:p>
          </p:txBody>
        </p:sp>
        <p:sp>
          <p:nvSpPr>
            <p:cNvPr id="59450" name="AutoShape 134"/>
            <p:cNvSpPr>
              <a:spLocks noChangeArrowheads="1"/>
            </p:cNvSpPr>
            <p:nvPr/>
          </p:nvSpPr>
          <p:spPr bwMode="auto">
            <a:xfrm>
              <a:off x="2064" y="3113"/>
              <a:ext cx="46" cy="357"/>
            </a:xfrm>
            <a:prstGeom prst="roundRect">
              <a:avLst>
                <a:gd name="adj" fmla="val 16667"/>
              </a:avLst>
            </a:prstGeom>
            <a:noFill/>
            <a:ln w="9525">
              <a:solidFill>
                <a:schemeClr val="tx1"/>
              </a:solidFill>
              <a:round/>
              <a:headEnd/>
              <a:tailEnd/>
            </a:ln>
          </p:spPr>
          <p:txBody>
            <a:bodyPr wrap="none" anchor="ctr"/>
            <a:lstStyle/>
            <a:p>
              <a:endParaRPr lang="ru-RU"/>
            </a:p>
          </p:txBody>
        </p:sp>
        <p:sp>
          <p:nvSpPr>
            <p:cNvPr id="59451" name="Line 135"/>
            <p:cNvSpPr>
              <a:spLocks noChangeShapeType="1"/>
            </p:cNvSpPr>
            <p:nvPr/>
          </p:nvSpPr>
          <p:spPr bwMode="auto">
            <a:xfrm>
              <a:off x="2109" y="3159"/>
              <a:ext cx="167" cy="0"/>
            </a:xfrm>
            <a:prstGeom prst="line">
              <a:avLst/>
            </a:prstGeom>
            <a:noFill/>
            <a:ln w="9525">
              <a:solidFill>
                <a:schemeClr val="tx1"/>
              </a:solidFill>
              <a:round/>
              <a:headEnd/>
              <a:tailEnd/>
            </a:ln>
          </p:spPr>
          <p:txBody>
            <a:bodyPr/>
            <a:lstStyle/>
            <a:p>
              <a:endParaRPr lang="ru-RU"/>
            </a:p>
          </p:txBody>
        </p:sp>
        <p:sp>
          <p:nvSpPr>
            <p:cNvPr id="59452" name="Line 136"/>
            <p:cNvSpPr>
              <a:spLocks noChangeShapeType="1"/>
            </p:cNvSpPr>
            <p:nvPr/>
          </p:nvSpPr>
          <p:spPr bwMode="auto">
            <a:xfrm>
              <a:off x="2109" y="3245"/>
              <a:ext cx="167" cy="0"/>
            </a:xfrm>
            <a:prstGeom prst="line">
              <a:avLst/>
            </a:prstGeom>
            <a:noFill/>
            <a:ln w="9525">
              <a:solidFill>
                <a:schemeClr val="tx1"/>
              </a:solidFill>
              <a:round/>
              <a:headEnd/>
              <a:tailEnd/>
            </a:ln>
          </p:spPr>
          <p:txBody>
            <a:bodyPr/>
            <a:lstStyle/>
            <a:p>
              <a:endParaRPr lang="ru-RU"/>
            </a:p>
          </p:txBody>
        </p:sp>
        <p:sp>
          <p:nvSpPr>
            <p:cNvPr id="59453" name="Line 137"/>
            <p:cNvSpPr>
              <a:spLocks noChangeShapeType="1"/>
            </p:cNvSpPr>
            <p:nvPr/>
          </p:nvSpPr>
          <p:spPr bwMode="auto">
            <a:xfrm>
              <a:off x="2109" y="3331"/>
              <a:ext cx="167" cy="0"/>
            </a:xfrm>
            <a:prstGeom prst="line">
              <a:avLst/>
            </a:prstGeom>
            <a:noFill/>
            <a:ln w="9525">
              <a:solidFill>
                <a:schemeClr val="tx1"/>
              </a:solidFill>
              <a:round/>
              <a:headEnd/>
              <a:tailEnd/>
            </a:ln>
          </p:spPr>
          <p:txBody>
            <a:bodyPr/>
            <a:lstStyle/>
            <a:p>
              <a:endParaRPr lang="ru-RU"/>
            </a:p>
          </p:txBody>
        </p:sp>
        <p:sp>
          <p:nvSpPr>
            <p:cNvPr id="59454" name="Line 138"/>
            <p:cNvSpPr>
              <a:spLocks noChangeShapeType="1"/>
            </p:cNvSpPr>
            <p:nvPr/>
          </p:nvSpPr>
          <p:spPr bwMode="auto">
            <a:xfrm>
              <a:off x="2109" y="3417"/>
              <a:ext cx="167" cy="0"/>
            </a:xfrm>
            <a:prstGeom prst="line">
              <a:avLst/>
            </a:prstGeom>
            <a:noFill/>
            <a:ln w="9525">
              <a:solidFill>
                <a:schemeClr val="tx1"/>
              </a:solidFill>
              <a:round/>
              <a:headEnd/>
              <a:tailEnd/>
            </a:ln>
          </p:spPr>
          <p:txBody>
            <a:bodyPr/>
            <a:lstStyle/>
            <a:p>
              <a:endParaRPr lang="ru-RU"/>
            </a:p>
          </p:txBody>
        </p:sp>
        <p:sp>
          <p:nvSpPr>
            <p:cNvPr id="59455" name="Text Box 139"/>
            <p:cNvSpPr txBox="1">
              <a:spLocks noChangeArrowheads="1"/>
            </p:cNvSpPr>
            <p:nvPr/>
          </p:nvSpPr>
          <p:spPr bwMode="auto">
            <a:xfrm>
              <a:off x="1475" y="2518"/>
              <a:ext cx="220" cy="231"/>
            </a:xfrm>
            <a:prstGeom prst="rect">
              <a:avLst/>
            </a:prstGeom>
            <a:noFill/>
            <a:ln w="9525">
              <a:noFill/>
              <a:miter lim="800000"/>
              <a:headEnd/>
              <a:tailEnd/>
            </a:ln>
          </p:spPr>
          <p:txBody>
            <a:bodyPr wrap="none">
              <a:spAutoFit/>
            </a:bodyPr>
            <a:lstStyle/>
            <a:p>
              <a:r>
                <a:rPr lang="en-US"/>
                <a:t>D</a:t>
              </a:r>
              <a:endParaRPr lang="ru-RU"/>
            </a:p>
          </p:txBody>
        </p:sp>
        <p:sp>
          <p:nvSpPr>
            <p:cNvPr id="59456" name="Text Box 140"/>
            <p:cNvSpPr txBox="1">
              <a:spLocks noChangeArrowheads="1"/>
            </p:cNvSpPr>
            <p:nvPr/>
          </p:nvSpPr>
          <p:spPr bwMode="auto">
            <a:xfrm>
              <a:off x="1959" y="2540"/>
              <a:ext cx="220" cy="231"/>
            </a:xfrm>
            <a:prstGeom prst="rect">
              <a:avLst/>
            </a:prstGeom>
            <a:noFill/>
            <a:ln w="9525">
              <a:noFill/>
              <a:miter lim="800000"/>
              <a:headEnd/>
              <a:tailEnd/>
            </a:ln>
          </p:spPr>
          <p:txBody>
            <a:bodyPr wrap="none">
              <a:spAutoFit/>
            </a:bodyPr>
            <a:lstStyle/>
            <a:p>
              <a:r>
                <a:rPr lang="en-US"/>
                <a:t>N</a:t>
              </a:r>
              <a:endParaRPr lang="ru-RU"/>
            </a:p>
          </p:txBody>
        </p:sp>
      </p:grpSp>
      <p:sp>
        <p:nvSpPr>
          <p:cNvPr id="59402" name="Text Box 142"/>
          <p:cNvSpPr txBox="1">
            <a:spLocks noChangeArrowheads="1"/>
          </p:cNvSpPr>
          <p:nvPr/>
        </p:nvSpPr>
        <p:spPr bwMode="auto">
          <a:xfrm>
            <a:off x="236538" y="3090863"/>
            <a:ext cx="2530475" cy="517525"/>
          </a:xfrm>
          <a:prstGeom prst="rect">
            <a:avLst/>
          </a:prstGeom>
          <a:noFill/>
          <a:ln w="9525">
            <a:noFill/>
            <a:miter lim="800000"/>
            <a:headEnd/>
            <a:tailEnd/>
          </a:ln>
        </p:spPr>
        <p:txBody>
          <a:bodyPr>
            <a:spAutoFit/>
          </a:bodyPr>
          <a:lstStyle/>
          <a:p>
            <a:r>
              <a:rPr lang="en-US" sz="1400"/>
              <a:t>L. Frankfurt and Strikman Phys. Let. 76B,3 (1978)</a:t>
            </a:r>
            <a:endParaRPr lang="ru-RU" sz="1400"/>
          </a:p>
        </p:txBody>
      </p:sp>
      <p:grpSp>
        <p:nvGrpSpPr>
          <p:cNvPr id="59403" name="Group 186"/>
          <p:cNvGrpSpPr>
            <a:grpSpLocks/>
          </p:cNvGrpSpPr>
          <p:nvPr/>
        </p:nvGrpSpPr>
        <p:grpSpPr bwMode="auto">
          <a:xfrm>
            <a:off x="4970463" y="792163"/>
            <a:ext cx="4173537" cy="2771775"/>
            <a:chOff x="3131" y="2205"/>
            <a:chExt cx="2629" cy="1746"/>
          </a:xfrm>
        </p:grpSpPr>
        <p:sp>
          <p:nvSpPr>
            <p:cNvPr id="59405" name="Line 143"/>
            <p:cNvSpPr>
              <a:spLocks noChangeShapeType="1"/>
            </p:cNvSpPr>
            <p:nvPr/>
          </p:nvSpPr>
          <p:spPr bwMode="auto">
            <a:xfrm>
              <a:off x="3692" y="2543"/>
              <a:ext cx="1417" cy="0"/>
            </a:xfrm>
            <a:prstGeom prst="line">
              <a:avLst/>
            </a:prstGeom>
            <a:noFill/>
            <a:ln w="9525">
              <a:solidFill>
                <a:schemeClr val="tx1"/>
              </a:solidFill>
              <a:round/>
              <a:headEnd/>
              <a:tailEnd/>
            </a:ln>
          </p:spPr>
          <p:txBody>
            <a:bodyPr/>
            <a:lstStyle/>
            <a:p>
              <a:endParaRPr lang="ru-RU"/>
            </a:p>
          </p:txBody>
        </p:sp>
        <p:sp>
          <p:nvSpPr>
            <p:cNvPr id="59406" name="Line 144"/>
            <p:cNvSpPr>
              <a:spLocks noChangeShapeType="1"/>
            </p:cNvSpPr>
            <p:nvPr/>
          </p:nvSpPr>
          <p:spPr bwMode="auto">
            <a:xfrm>
              <a:off x="3692" y="2679"/>
              <a:ext cx="1417" cy="0"/>
            </a:xfrm>
            <a:prstGeom prst="line">
              <a:avLst/>
            </a:prstGeom>
            <a:noFill/>
            <a:ln w="9525">
              <a:solidFill>
                <a:schemeClr val="tx1"/>
              </a:solidFill>
              <a:round/>
              <a:headEnd/>
              <a:tailEnd/>
            </a:ln>
          </p:spPr>
          <p:txBody>
            <a:bodyPr/>
            <a:lstStyle/>
            <a:p>
              <a:endParaRPr lang="ru-RU"/>
            </a:p>
          </p:txBody>
        </p:sp>
        <p:sp>
          <p:nvSpPr>
            <p:cNvPr id="59407" name="Line 145"/>
            <p:cNvSpPr>
              <a:spLocks noChangeShapeType="1"/>
            </p:cNvSpPr>
            <p:nvPr/>
          </p:nvSpPr>
          <p:spPr bwMode="auto">
            <a:xfrm>
              <a:off x="3692" y="2815"/>
              <a:ext cx="1417" cy="0"/>
            </a:xfrm>
            <a:prstGeom prst="line">
              <a:avLst/>
            </a:prstGeom>
            <a:noFill/>
            <a:ln w="9525">
              <a:solidFill>
                <a:schemeClr val="tx1"/>
              </a:solidFill>
              <a:round/>
              <a:headEnd/>
              <a:tailEnd/>
            </a:ln>
          </p:spPr>
          <p:txBody>
            <a:bodyPr/>
            <a:lstStyle/>
            <a:p>
              <a:endParaRPr lang="ru-RU"/>
            </a:p>
          </p:txBody>
        </p:sp>
        <p:sp>
          <p:nvSpPr>
            <p:cNvPr id="59408" name="Line 146"/>
            <p:cNvSpPr>
              <a:spLocks noChangeShapeType="1"/>
            </p:cNvSpPr>
            <p:nvPr/>
          </p:nvSpPr>
          <p:spPr bwMode="auto">
            <a:xfrm>
              <a:off x="3692" y="2951"/>
              <a:ext cx="1417" cy="0"/>
            </a:xfrm>
            <a:prstGeom prst="line">
              <a:avLst/>
            </a:prstGeom>
            <a:noFill/>
            <a:ln w="9525">
              <a:solidFill>
                <a:schemeClr val="tx1"/>
              </a:solidFill>
              <a:round/>
              <a:headEnd/>
              <a:tailEnd/>
            </a:ln>
          </p:spPr>
          <p:txBody>
            <a:bodyPr/>
            <a:lstStyle/>
            <a:p>
              <a:endParaRPr lang="ru-RU"/>
            </a:p>
          </p:txBody>
        </p:sp>
        <p:sp>
          <p:nvSpPr>
            <p:cNvPr id="59409" name="Line 147"/>
            <p:cNvSpPr>
              <a:spLocks noChangeShapeType="1"/>
            </p:cNvSpPr>
            <p:nvPr/>
          </p:nvSpPr>
          <p:spPr bwMode="auto">
            <a:xfrm>
              <a:off x="3692" y="3087"/>
              <a:ext cx="1417" cy="0"/>
            </a:xfrm>
            <a:prstGeom prst="line">
              <a:avLst/>
            </a:prstGeom>
            <a:noFill/>
            <a:ln w="9525">
              <a:solidFill>
                <a:schemeClr val="tx1"/>
              </a:solidFill>
              <a:round/>
              <a:headEnd/>
              <a:tailEnd/>
            </a:ln>
          </p:spPr>
          <p:txBody>
            <a:bodyPr/>
            <a:lstStyle/>
            <a:p>
              <a:endParaRPr lang="ru-RU"/>
            </a:p>
          </p:txBody>
        </p:sp>
        <p:sp>
          <p:nvSpPr>
            <p:cNvPr id="59410" name="Line 148"/>
            <p:cNvSpPr>
              <a:spLocks noChangeShapeType="1"/>
            </p:cNvSpPr>
            <p:nvPr/>
          </p:nvSpPr>
          <p:spPr bwMode="auto">
            <a:xfrm>
              <a:off x="3686" y="2427"/>
              <a:ext cx="507" cy="0"/>
            </a:xfrm>
            <a:prstGeom prst="line">
              <a:avLst/>
            </a:prstGeom>
            <a:noFill/>
            <a:ln w="9525">
              <a:solidFill>
                <a:schemeClr val="tx1"/>
              </a:solidFill>
              <a:round/>
              <a:headEnd/>
              <a:tailEnd/>
            </a:ln>
          </p:spPr>
          <p:txBody>
            <a:bodyPr/>
            <a:lstStyle/>
            <a:p>
              <a:endParaRPr lang="ru-RU"/>
            </a:p>
          </p:txBody>
        </p:sp>
        <p:sp>
          <p:nvSpPr>
            <p:cNvPr id="59411" name="Line 149"/>
            <p:cNvSpPr>
              <a:spLocks noChangeShapeType="1"/>
            </p:cNvSpPr>
            <p:nvPr/>
          </p:nvSpPr>
          <p:spPr bwMode="auto">
            <a:xfrm>
              <a:off x="4596" y="2425"/>
              <a:ext cx="507" cy="0"/>
            </a:xfrm>
            <a:prstGeom prst="line">
              <a:avLst/>
            </a:prstGeom>
            <a:noFill/>
            <a:ln w="9525">
              <a:solidFill>
                <a:schemeClr val="tx1"/>
              </a:solidFill>
              <a:round/>
              <a:headEnd/>
              <a:tailEnd/>
            </a:ln>
          </p:spPr>
          <p:txBody>
            <a:bodyPr/>
            <a:lstStyle/>
            <a:p>
              <a:endParaRPr lang="ru-RU"/>
            </a:p>
          </p:txBody>
        </p:sp>
        <p:sp>
          <p:nvSpPr>
            <p:cNvPr id="59412" name="AutoShape 150"/>
            <p:cNvSpPr>
              <a:spLocks noChangeArrowheads="1"/>
            </p:cNvSpPr>
            <p:nvPr/>
          </p:nvSpPr>
          <p:spPr bwMode="auto">
            <a:xfrm>
              <a:off x="5109" y="2347"/>
              <a:ext cx="196" cy="806"/>
            </a:xfrm>
            <a:prstGeom prst="roundRect">
              <a:avLst>
                <a:gd name="adj" fmla="val 16667"/>
              </a:avLst>
            </a:prstGeom>
            <a:noFill/>
            <a:ln w="9525">
              <a:solidFill>
                <a:schemeClr val="tx1"/>
              </a:solidFill>
              <a:round/>
              <a:headEnd/>
              <a:tailEnd/>
            </a:ln>
          </p:spPr>
          <p:txBody>
            <a:bodyPr wrap="none" anchor="ctr"/>
            <a:lstStyle/>
            <a:p>
              <a:endParaRPr lang="ru-RU"/>
            </a:p>
          </p:txBody>
        </p:sp>
        <p:sp>
          <p:nvSpPr>
            <p:cNvPr id="59413" name="AutoShape 151"/>
            <p:cNvSpPr>
              <a:spLocks noChangeArrowheads="1"/>
            </p:cNvSpPr>
            <p:nvPr/>
          </p:nvSpPr>
          <p:spPr bwMode="auto">
            <a:xfrm>
              <a:off x="3491" y="2339"/>
              <a:ext cx="196" cy="806"/>
            </a:xfrm>
            <a:prstGeom prst="roundRect">
              <a:avLst>
                <a:gd name="adj" fmla="val 16667"/>
              </a:avLst>
            </a:prstGeom>
            <a:noFill/>
            <a:ln w="9525">
              <a:solidFill>
                <a:schemeClr val="tx1"/>
              </a:solidFill>
              <a:round/>
              <a:headEnd/>
              <a:tailEnd/>
            </a:ln>
          </p:spPr>
          <p:txBody>
            <a:bodyPr wrap="none" anchor="ctr"/>
            <a:lstStyle/>
            <a:p>
              <a:endParaRPr lang="ru-RU"/>
            </a:p>
          </p:txBody>
        </p:sp>
        <p:sp>
          <p:nvSpPr>
            <p:cNvPr id="59414" name="Line 152"/>
            <p:cNvSpPr>
              <a:spLocks noChangeShapeType="1"/>
            </p:cNvSpPr>
            <p:nvPr/>
          </p:nvSpPr>
          <p:spPr bwMode="auto">
            <a:xfrm>
              <a:off x="5309" y="2722"/>
              <a:ext cx="87" cy="0"/>
            </a:xfrm>
            <a:prstGeom prst="line">
              <a:avLst/>
            </a:prstGeom>
            <a:noFill/>
            <a:ln w="9525">
              <a:solidFill>
                <a:schemeClr val="tx1"/>
              </a:solidFill>
              <a:round/>
              <a:headEnd/>
              <a:tailEnd/>
            </a:ln>
          </p:spPr>
          <p:txBody>
            <a:bodyPr/>
            <a:lstStyle/>
            <a:p>
              <a:endParaRPr lang="ru-RU"/>
            </a:p>
          </p:txBody>
        </p:sp>
        <p:sp>
          <p:nvSpPr>
            <p:cNvPr id="59415" name="Line 153"/>
            <p:cNvSpPr>
              <a:spLocks noChangeShapeType="1"/>
            </p:cNvSpPr>
            <p:nvPr/>
          </p:nvSpPr>
          <p:spPr bwMode="auto">
            <a:xfrm>
              <a:off x="5309" y="2756"/>
              <a:ext cx="87" cy="0"/>
            </a:xfrm>
            <a:prstGeom prst="line">
              <a:avLst/>
            </a:prstGeom>
            <a:noFill/>
            <a:ln w="9525">
              <a:solidFill>
                <a:schemeClr val="tx1"/>
              </a:solidFill>
              <a:round/>
              <a:headEnd/>
              <a:tailEnd/>
            </a:ln>
          </p:spPr>
          <p:txBody>
            <a:bodyPr/>
            <a:lstStyle/>
            <a:p>
              <a:endParaRPr lang="ru-RU"/>
            </a:p>
          </p:txBody>
        </p:sp>
        <p:sp>
          <p:nvSpPr>
            <p:cNvPr id="59416" name="Line 154"/>
            <p:cNvSpPr>
              <a:spLocks noChangeShapeType="1"/>
            </p:cNvSpPr>
            <p:nvPr/>
          </p:nvSpPr>
          <p:spPr bwMode="auto">
            <a:xfrm>
              <a:off x="3405" y="2729"/>
              <a:ext cx="87" cy="0"/>
            </a:xfrm>
            <a:prstGeom prst="line">
              <a:avLst/>
            </a:prstGeom>
            <a:noFill/>
            <a:ln w="9525">
              <a:solidFill>
                <a:schemeClr val="tx1"/>
              </a:solidFill>
              <a:round/>
              <a:headEnd/>
              <a:tailEnd/>
            </a:ln>
          </p:spPr>
          <p:txBody>
            <a:bodyPr/>
            <a:lstStyle/>
            <a:p>
              <a:endParaRPr lang="ru-RU"/>
            </a:p>
          </p:txBody>
        </p:sp>
        <p:sp>
          <p:nvSpPr>
            <p:cNvPr id="59417" name="Line 155"/>
            <p:cNvSpPr>
              <a:spLocks noChangeShapeType="1"/>
            </p:cNvSpPr>
            <p:nvPr/>
          </p:nvSpPr>
          <p:spPr bwMode="auto">
            <a:xfrm>
              <a:off x="3405" y="2763"/>
              <a:ext cx="87" cy="0"/>
            </a:xfrm>
            <a:prstGeom prst="line">
              <a:avLst/>
            </a:prstGeom>
            <a:noFill/>
            <a:ln w="9525">
              <a:solidFill>
                <a:schemeClr val="tx1"/>
              </a:solidFill>
              <a:round/>
              <a:headEnd/>
              <a:tailEnd/>
            </a:ln>
          </p:spPr>
          <p:txBody>
            <a:bodyPr/>
            <a:lstStyle/>
            <a:p>
              <a:endParaRPr lang="ru-RU"/>
            </a:p>
          </p:txBody>
        </p:sp>
        <p:sp>
          <p:nvSpPr>
            <p:cNvPr id="59418" name="Line 156"/>
            <p:cNvSpPr>
              <a:spLocks noChangeShapeType="1"/>
            </p:cNvSpPr>
            <p:nvPr/>
          </p:nvSpPr>
          <p:spPr bwMode="auto">
            <a:xfrm>
              <a:off x="3771" y="2424"/>
              <a:ext cx="0" cy="120"/>
            </a:xfrm>
            <a:prstGeom prst="line">
              <a:avLst/>
            </a:prstGeom>
            <a:noFill/>
            <a:ln w="9525">
              <a:solidFill>
                <a:schemeClr val="tx1"/>
              </a:solidFill>
              <a:prstDash val="dash"/>
              <a:round/>
              <a:headEnd type="oval" w="sm" len="sm"/>
              <a:tailEnd type="oval" w="sm" len="sm"/>
            </a:ln>
          </p:spPr>
          <p:txBody>
            <a:bodyPr/>
            <a:lstStyle/>
            <a:p>
              <a:endParaRPr lang="ru-RU"/>
            </a:p>
          </p:txBody>
        </p:sp>
        <p:sp>
          <p:nvSpPr>
            <p:cNvPr id="59419" name="Line 157"/>
            <p:cNvSpPr>
              <a:spLocks noChangeShapeType="1"/>
            </p:cNvSpPr>
            <p:nvPr/>
          </p:nvSpPr>
          <p:spPr bwMode="auto">
            <a:xfrm>
              <a:off x="4897" y="2428"/>
              <a:ext cx="0" cy="120"/>
            </a:xfrm>
            <a:prstGeom prst="line">
              <a:avLst/>
            </a:prstGeom>
            <a:noFill/>
            <a:ln w="9525">
              <a:solidFill>
                <a:schemeClr val="tx1"/>
              </a:solidFill>
              <a:prstDash val="dash"/>
              <a:round/>
              <a:headEnd type="oval" w="sm" len="sm"/>
              <a:tailEnd type="oval" w="sm" len="sm"/>
            </a:ln>
          </p:spPr>
          <p:txBody>
            <a:bodyPr/>
            <a:lstStyle/>
            <a:p>
              <a:endParaRPr lang="ru-RU"/>
            </a:p>
          </p:txBody>
        </p:sp>
        <p:sp>
          <p:nvSpPr>
            <p:cNvPr id="59420" name="Line 158"/>
            <p:cNvSpPr>
              <a:spLocks noChangeShapeType="1"/>
            </p:cNvSpPr>
            <p:nvPr/>
          </p:nvSpPr>
          <p:spPr bwMode="auto">
            <a:xfrm>
              <a:off x="3907" y="2425"/>
              <a:ext cx="0" cy="255"/>
            </a:xfrm>
            <a:prstGeom prst="line">
              <a:avLst/>
            </a:prstGeom>
            <a:noFill/>
            <a:ln w="9525">
              <a:solidFill>
                <a:schemeClr val="tx1"/>
              </a:solidFill>
              <a:prstDash val="dash"/>
              <a:round/>
              <a:headEnd type="oval" w="sm" len="sm"/>
              <a:tailEnd type="oval" w="sm" len="sm"/>
            </a:ln>
          </p:spPr>
          <p:txBody>
            <a:bodyPr/>
            <a:lstStyle/>
            <a:p>
              <a:endParaRPr lang="ru-RU"/>
            </a:p>
          </p:txBody>
        </p:sp>
        <p:sp>
          <p:nvSpPr>
            <p:cNvPr id="59421" name="Line 159"/>
            <p:cNvSpPr>
              <a:spLocks noChangeShapeType="1"/>
            </p:cNvSpPr>
            <p:nvPr/>
          </p:nvSpPr>
          <p:spPr bwMode="auto">
            <a:xfrm>
              <a:off x="4745" y="2423"/>
              <a:ext cx="0" cy="255"/>
            </a:xfrm>
            <a:prstGeom prst="line">
              <a:avLst/>
            </a:prstGeom>
            <a:noFill/>
            <a:ln w="9525">
              <a:solidFill>
                <a:schemeClr val="tx1"/>
              </a:solidFill>
              <a:prstDash val="dash"/>
              <a:round/>
              <a:headEnd type="oval" w="sm" len="sm"/>
              <a:tailEnd type="oval" w="sm" len="sm"/>
            </a:ln>
          </p:spPr>
          <p:txBody>
            <a:bodyPr/>
            <a:lstStyle/>
            <a:p>
              <a:endParaRPr lang="ru-RU"/>
            </a:p>
          </p:txBody>
        </p:sp>
        <p:sp>
          <p:nvSpPr>
            <p:cNvPr id="59422" name="AutoShape 160"/>
            <p:cNvSpPr>
              <a:spLocks noChangeArrowheads="1"/>
            </p:cNvSpPr>
            <p:nvPr/>
          </p:nvSpPr>
          <p:spPr bwMode="auto">
            <a:xfrm>
              <a:off x="4059" y="3462"/>
              <a:ext cx="115" cy="488"/>
            </a:xfrm>
            <a:prstGeom prst="roundRect">
              <a:avLst>
                <a:gd name="adj" fmla="val 16667"/>
              </a:avLst>
            </a:prstGeom>
            <a:noFill/>
            <a:ln w="9525">
              <a:solidFill>
                <a:schemeClr val="tx1"/>
              </a:solidFill>
              <a:round/>
              <a:headEnd/>
              <a:tailEnd/>
            </a:ln>
          </p:spPr>
          <p:txBody>
            <a:bodyPr wrap="none" anchor="ctr"/>
            <a:lstStyle/>
            <a:p>
              <a:endParaRPr lang="ru-RU"/>
            </a:p>
          </p:txBody>
        </p:sp>
        <p:sp>
          <p:nvSpPr>
            <p:cNvPr id="59423" name="AutoShape 161"/>
            <p:cNvSpPr>
              <a:spLocks noChangeArrowheads="1"/>
            </p:cNvSpPr>
            <p:nvPr/>
          </p:nvSpPr>
          <p:spPr bwMode="auto">
            <a:xfrm>
              <a:off x="4642" y="3463"/>
              <a:ext cx="115" cy="488"/>
            </a:xfrm>
            <a:prstGeom prst="roundRect">
              <a:avLst>
                <a:gd name="adj" fmla="val 16667"/>
              </a:avLst>
            </a:prstGeom>
            <a:noFill/>
            <a:ln w="9525">
              <a:solidFill>
                <a:schemeClr val="tx1"/>
              </a:solidFill>
              <a:round/>
              <a:headEnd/>
              <a:tailEnd/>
            </a:ln>
          </p:spPr>
          <p:txBody>
            <a:bodyPr wrap="none" anchor="ctr"/>
            <a:lstStyle/>
            <a:p>
              <a:endParaRPr lang="ru-RU"/>
            </a:p>
          </p:txBody>
        </p:sp>
        <p:sp>
          <p:nvSpPr>
            <p:cNvPr id="59424" name="Line 162"/>
            <p:cNvSpPr>
              <a:spLocks noChangeShapeType="1"/>
            </p:cNvSpPr>
            <p:nvPr/>
          </p:nvSpPr>
          <p:spPr bwMode="auto">
            <a:xfrm>
              <a:off x="4176" y="3555"/>
              <a:ext cx="468" cy="0"/>
            </a:xfrm>
            <a:prstGeom prst="line">
              <a:avLst/>
            </a:prstGeom>
            <a:noFill/>
            <a:ln w="9525">
              <a:solidFill>
                <a:schemeClr val="tx1"/>
              </a:solidFill>
              <a:round/>
              <a:headEnd/>
              <a:tailEnd/>
            </a:ln>
          </p:spPr>
          <p:txBody>
            <a:bodyPr/>
            <a:lstStyle/>
            <a:p>
              <a:endParaRPr lang="ru-RU"/>
            </a:p>
          </p:txBody>
        </p:sp>
        <p:sp>
          <p:nvSpPr>
            <p:cNvPr id="59425" name="Line 164"/>
            <p:cNvSpPr>
              <a:spLocks noChangeShapeType="1"/>
            </p:cNvSpPr>
            <p:nvPr/>
          </p:nvSpPr>
          <p:spPr bwMode="auto">
            <a:xfrm flipH="1">
              <a:off x="4176" y="3708"/>
              <a:ext cx="465" cy="0"/>
            </a:xfrm>
            <a:prstGeom prst="line">
              <a:avLst/>
            </a:prstGeom>
            <a:noFill/>
            <a:ln w="9525">
              <a:solidFill>
                <a:schemeClr val="tx1"/>
              </a:solidFill>
              <a:round/>
              <a:headEnd/>
              <a:tailEnd/>
            </a:ln>
          </p:spPr>
          <p:txBody>
            <a:bodyPr/>
            <a:lstStyle/>
            <a:p>
              <a:endParaRPr lang="ru-RU"/>
            </a:p>
          </p:txBody>
        </p:sp>
        <p:sp>
          <p:nvSpPr>
            <p:cNvPr id="59426" name="Line 165"/>
            <p:cNvSpPr>
              <a:spLocks noChangeShapeType="1"/>
            </p:cNvSpPr>
            <p:nvPr/>
          </p:nvSpPr>
          <p:spPr bwMode="auto">
            <a:xfrm flipH="1">
              <a:off x="4171" y="3853"/>
              <a:ext cx="465" cy="0"/>
            </a:xfrm>
            <a:prstGeom prst="line">
              <a:avLst/>
            </a:prstGeom>
            <a:noFill/>
            <a:ln w="9525">
              <a:solidFill>
                <a:schemeClr val="tx1"/>
              </a:solidFill>
              <a:round/>
              <a:headEnd/>
              <a:tailEnd/>
            </a:ln>
          </p:spPr>
          <p:txBody>
            <a:bodyPr/>
            <a:lstStyle/>
            <a:p>
              <a:endParaRPr lang="ru-RU"/>
            </a:p>
          </p:txBody>
        </p:sp>
        <p:sp>
          <p:nvSpPr>
            <p:cNvPr id="59427" name="Line 166"/>
            <p:cNvSpPr>
              <a:spLocks noChangeShapeType="1"/>
            </p:cNvSpPr>
            <p:nvPr/>
          </p:nvSpPr>
          <p:spPr bwMode="auto">
            <a:xfrm flipH="1">
              <a:off x="3759" y="3705"/>
              <a:ext cx="300" cy="0"/>
            </a:xfrm>
            <a:prstGeom prst="line">
              <a:avLst/>
            </a:prstGeom>
            <a:noFill/>
            <a:ln w="25400">
              <a:solidFill>
                <a:schemeClr val="tx1"/>
              </a:solidFill>
              <a:round/>
              <a:headEnd/>
              <a:tailEnd/>
            </a:ln>
          </p:spPr>
          <p:txBody>
            <a:bodyPr/>
            <a:lstStyle/>
            <a:p>
              <a:endParaRPr lang="ru-RU"/>
            </a:p>
          </p:txBody>
        </p:sp>
        <p:sp>
          <p:nvSpPr>
            <p:cNvPr id="59428" name="Line 167"/>
            <p:cNvSpPr>
              <a:spLocks noChangeShapeType="1"/>
            </p:cNvSpPr>
            <p:nvPr/>
          </p:nvSpPr>
          <p:spPr bwMode="auto">
            <a:xfrm flipH="1">
              <a:off x="4759" y="3706"/>
              <a:ext cx="300" cy="0"/>
            </a:xfrm>
            <a:prstGeom prst="line">
              <a:avLst/>
            </a:prstGeom>
            <a:noFill/>
            <a:ln w="25400">
              <a:solidFill>
                <a:schemeClr val="tx1"/>
              </a:solidFill>
              <a:round/>
              <a:headEnd/>
              <a:tailEnd/>
            </a:ln>
          </p:spPr>
          <p:txBody>
            <a:bodyPr/>
            <a:lstStyle/>
            <a:p>
              <a:endParaRPr lang="ru-RU"/>
            </a:p>
          </p:txBody>
        </p:sp>
        <p:sp>
          <p:nvSpPr>
            <p:cNvPr id="59429" name="Freeform 171"/>
            <p:cNvSpPr>
              <a:spLocks/>
            </p:cNvSpPr>
            <p:nvPr/>
          </p:nvSpPr>
          <p:spPr bwMode="auto">
            <a:xfrm rot="-246511">
              <a:off x="4214" y="3315"/>
              <a:ext cx="68" cy="238"/>
            </a:xfrm>
            <a:custGeom>
              <a:avLst/>
              <a:gdLst>
                <a:gd name="T0" fmla="*/ 61 w 134"/>
                <a:gd name="T1" fmla="*/ 304 h 304"/>
                <a:gd name="T2" fmla="*/ 125 w 134"/>
                <a:gd name="T3" fmla="*/ 192 h 304"/>
                <a:gd name="T4" fmla="*/ 5 w 134"/>
                <a:gd name="T5" fmla="*/ 120 h 304"/>
                <a:gd name="T6" fmla="*/ 93 w 134"/>
                <a:gd name="T7" fmla="*/ 0 h 304"/>
                <a:gd name="T8" fmla="*/ 0 60000 65536"/>
                <a:gd name="T9" fmla="*/ 0 60000 65536"/>
                <a:gd name="T10" fmla="*/ 0 60000 65536"/>
                <a:gd name="T11" fmla="*/ 0 60000 65536"/>
                <a:gd name="T12" fmla="*/ 0 w 134"/>
                <a:gd name="T13" fmla="*/ 0 h 304"/>
                <a:gd name="T14" fmla="*/ 134 w 134"/>
                <a:gd name="T15" fmla="*/ 304 h 304"/>
              </a:gdLst>
              <a:ahLst/>
              <a:cxnLst>
                <a:cxn ang="T8">
                  <a:pos x="T0" y="T1"/>
                </a:cxn>
                <a:cxn ang="T9">
                  <a:pos x="T2" y="T3"/>
                </a:cxn>
                <a:cxn ang="T10">
                  <a:pos x="T4" y="T5"/>
                </a:cxn>
                <a:cxn ang="T11">
                  <a:pos x="T6" y="T7"/>
                </a:cxn>
              </a:cxnLst>
              <a:rect l="T12" t="T13" r="T14" b="T15"/>
              <a:pathLst>
                <a:path w="134" h="304">
                  <a:moveTo>
                    <a:pt x="61" y="304"/>
                  </a:moveTo>
                  <a:cubicBezTo>
                    <a:pt x="72" y="285"/>
                    <a:pt x="134" y="223"/>
                    <a:pt x="125" y="192"/>
                  </a:cubicBezTo>
                  <a:cubicBezTo>
                    <a:pt x="116" y="161"/>
                    <a:pt x="10" y="152"/>
                    <a:pt x="5" y="120"/>
                  </a:cubicBezTo>
                  <a:cubicBezTo>
                    <a:pt x="0" y="88"/>
                    <a:pt x="75" y="25"/>
                    <a:pt x="93" y="0"/>
                  </a:cubicBezTo>
                </a:path>
              </a:pathLst>
            </a:custGeom>
            <a:noFill/>
            <a:ln w="25400">
              <a:solidFill>
                <a:schemeClr val="tx1"/>
              </a:solidFill>
              <a:round/>
              <a:headEnd type="oval" w="sm" len="sm"/>
              <a:tailEnd type="none" w="sm" len="sm"/>
            </a:ln>
          </p:spPr>
          <p:txBody>
            <a:bodyPr/>
            <a:lstStyle/>
            <a:p>
              <a:endParaRPr lang="ru-RU"/>
            </a:p>
          </p:txBody>
        </p:sp>
        <p:sp>
          <p:nvSpPr>
            <p:cNvPr id="59430" name="Freeform 172"/>
            <p:cNvSpPr>
              <a:spLocks/>
            </p:cNvSpPr>
            <p:nvPr/>
          </p:nvSpPr>
          <p:spPr bwMode="auto">
            <a:xfrm rot="-246511">
              <a:off x="4214" y="3075"/>
              <a:ext cx="68" cy="238"/>
            </a:xfrm>
            <a:custGeom>
              <a:avLst/>
              <a:gdLst>
                <a:gd name="T0" fmla="*/ 61 w 134"/>
                <a:gd name="T1" fmla="*/ 304 h 304"/>
                <a:gd name="T2" fmla="*/ 125 w 134"/>
                <a:gd name="T3" fmla="*/ 192 h 304"/>
                <a:gd name="T4" fmla="*/ 5 w 134"/>
                <a:gd name="T5" fmla="*/ 120 h 304"/>
                <a:gd name="T6" fmla="*/ 93 w 134"/>
                <a:gd name="T7" fmla="*/ 0 h 304"/>
                <a:gd name="T8" fmla="*/ 0 60000 65536"/>
                <a:gd name="T9" fmla="*/ 0 60000 65536"/>
                <a:gd name="T10" fmla="*/ 0 60000 65536"/>
                <a:gd name="T11" fmla="*/ 0 60000 65536"/>
                <a:gd name="T12" fmla="*/ 0 w 134"/>
                <a:gd name="T13" fmla="*/ 0 h 304"/>
                <a:gd name="T14" fmla="*/ 134 w 134"/>
                <a:gd name="T15" fmla="*/ 304 h 304"/>
              </a:gdLst>
              <a:ahLst/>
              <a:cxnLst>
                <a:cxn ang="T8">
                  <a:pos x="T0" y="T1"/>
                </a:cxn>
                <a:cxn ang="T9">
                  <a:pos x="T2" y="T3"/>
                </a:cxn>
                <a:cxn ang="T10">
                  <a:pos x="T4" y="T5"/>
                </a:cxn>
                <a:cxn ang="T11">
                  <a:pos x="T6" y="T7"/>
                </a:cxn>
              </a:cxnLst>
              <a:rect l="T12" t="T13" r="T14" b="T15"/>
              <a:pathLst>
                <a:path w="134" h="304">
                  <a:moveTo>
                    <a:pt x="61" y="304"/>
                  </a:moveTo>
                  <a:cubicBezTo>
                    <a:pt x="72" y="285"/>
                    <a:pt x="134" y="223"/>
                    <a:pt x="125" y="192"/>
                  </a:cubicBezTo>
                  <a:cubicBezTo>
                    <a:pt x="116" y="161"/>
                    <a:pt x="10" y="152"/>
                    <a:pt x="5" y="120"/>
                  </a:cubicBezTo>
                  <a:cubicBezTo>
                    <a:pt x="0" y="88"/>
                    <a:pt x="75" y="25"/>
                    <a:pt x="93" y="0"/>
                  </a:cubicBezTo>
                </a:path>
              </a:pathLst>
            </a:custGeom>
            <a:noFill/>
            <a:ln w="25400">
              <a:solidFill>
                <a:schemeClr val="tx1"/>
              </a:solidFill>
              <a:round/>
              <a:headEnd type="none" w="sm" len="sm"/>
              <a:tailEnd type="none" w="sm" len="sm"/>
            </a:ln>
          </p:spPr>
          <p:txBody>
            <a:bodyPr/>
            <a:lstStyle/>
            <a:p>
              <a:endParaRPr lang="ru-RU"/>
            </a:p>
          </p:txBody>
        </p:sp>
        <p:sp>
          <p:nvSpPr>
            <p:cNvPr id="59431" name="Freeform 173"/>
            <p:cNvSpPr>
              <a:spLocks/>
            </p:cNvSpPr>
            <p:nvPr/>
          </p:nvSpPr>
          <p:spPr bwMode="auto">
            <a:xfrm rot="-246511">
              <a:off x="4215" y="2836"/>
              <a:ext cx="68" cy="238"/>
            </a:xfrm>
            <a:custGeom>
              <a:avLst/>
              <a:gdLst>
                <a:gd name="T0" fmla="*/ 61 w 134"/>
                <a:gd name="T1" fmla="*/ 304 h 304"/>
                <a:gd name="T2" fmla="*/ 125 w 134"/>
                <a:gd name="T3" fmla="*/ 192 h 304"/>
                <a:gd name="T4" fmla="*/ 5 w 134"/>
                <a:gd name="T5" fmla="*/ 120 h 304"/>
                <a:gd name="T6" fmla="*/ 93 w 134"/>
                <a:gd name="T7" fmla="*/ 0 h 304"/>
                <a:gd name="T8" fmla="*/ 0 60000 65536"/>
                <a:gd name="T9" fmla="*/ 0 60000 65536"/>
                <a:gd name="T10" fmla="*/ 0 60000 65536"/>
                <a:gd name="T11" fmla="*/ 0 60000 65536"/>
                <a:gd name="T12" fmla="*/ 0 w 134"/>
                <a:gd name="T13" fmla="*/ 0 h 304"/>
                <a:gd name="T14" fmla="*/ 134 w 134"/>
                <a:gd name="T15" fmla="*/ 304 h 304"/>
              </a:gdLst>
              <a:ahLst/>
              <a:cxnLst>
                <a:cxn ang="T8">
                  <a:pos x="T0" y="T1"/>
                </a:cxn>
                <a:cxn ang="T9">
                  <a:pos x="T2" y="T3"/>
                </a:cxn>
                <a:cxn ang="T10">
                  <a:pos x="T4" y="T5"/>
                </a:cxn>
                <a:cxn ang="T11">
                  <a:pos x="T6" y="T7"/>
                </a:cxn>
              </a:cxnLst>
              <a:rect l="T12" t="T13" r="T14" b="T15"/>
              <a:pathLst>
                <a:path w="134" h="304">
                  <a:moveTo>
                    <a:pt x="61" y="304"/>
                  </a:moveTo>
                  <a:cubicBezTo>
                    <a:pt x="72" y="285"/>
                    <a:pt x="134" y="223"/>
                    <a:pt x="125" y="192"/>
                  </a:cubicBezTo>
                  <a:cubicBezTo>
                    <a:pt x="116" y="161"/>
                    <a:pt x="10" y="152"/>
                    <a:pt x="5" y="120"/>
                  </a:cubicBezTo>
                  <a:cubicBezTo>
                    <a:pt x="0" y="88"/>
                    <a:pt x="75" y="25"/>
                    <a:pt x="93" y="0"/>
                  </a:cubicBezTo>
                </a:path>
              </a:pathLst>
            </a:custGeom>
            <a:noFill/>
            <a:ln w="25400">
              <a:solidFill>
                <a:schemeClr val="tx1"/>
              </a:solidFill>
              <a:round/>
              <a:headEnd type="none" w="sm" len="sm"/>
              <a:tailEnd type="none" w="sm" len="sm"/>
            </a:ln>
          </p:spPr>
          <p:txBody>
            <a:bodyPr/>
            <a:lstStyle/>
            <a:p>
              <a:endParaRPr lang="ru-RU"/>
            </a:p>
          </p:txBody>
        </p:sp>
        <p:sp>
          <p:nvSpPr>
            <p:cNvPr id="59432" name="Freeform 174"/>
            <p:cNvSpPr>
              <a:spLocks/>
            </p:cNvSpPr>
            <p:nvPr/>
          </p:nvSpPr>
          <p:spPr bwMode="auto">
            <a:xfrm rot="-246511">
              <a:off x="4208" y="2548"/>
              <a:ext cx="73" cy="287"/>
            </a:xfrm>
            <a:custGeom>
              <a:avLst/>
              <a:gdLst>
                <a:gd name="T0" fmla="*/ 72 w 145"/>
                <a:gd name="T1" fmla="*/ 367 h 367"/>
                <a:gd name="T2" fmla="*/ 136 w 145"/>
                <a:gd name="T3" fmla="*/ 255 h 367"/>
                <a:gd name="T4" fmla="*/ 16 w 145"/>
                <a:gd name="T5" fmla="*/ 183 h 367"/>
                <a:gd name="T6" fmla="*/ 40 w 145"/>
                <a:gd name="T7" fmla="*/ 0 h 367"/>
                <a:gd name="T8" fmla="*/ 0 60000 65536"/>
                <a:gd name="T9" fmla="*/ 0 60000 65536"/>
                <a:gd name="T10" fmla="*/ 0 60000 65536"/>
                <a:gd name="T11" fmla="*/ 0 60000 65536"/>
                <a:gd name="T12" fmla="*/ 0 w 145"/>
                <a:gd name="T13" fmla="*/ 0 h 367"/>
                <a:gd name="T14" fmla="*/ 145 w 145"/>
                <a:gd name="T15" fmla="*/ 367 h 367"/>
              </a:gdLst>
              <a:ahLst/>
              <a:cxnLst>
                <a:cxn ang="T8">
                  <a:pos x="T0" y="T1"/>
                </a:cxn>
                <a:cxn ang="T9">
                  <a:pos x="T2" y="T3"/>
                </a:cxn>
                <a:cxn ang="T10">
                  <a:pos x="T4" y="T5"/>
                </a:cxn>
                <a:cxn ang="T11">
                  <a:pos x="T6" y="T7"/>
                </a:cxn>
              </a:cxnLst>
              <a:rect l="T12" t="T13" r="T14" b="T15"/>
              <a:pathLst>
                <a:path w="145" h="367">
                  <a:moveTo>
                    <a:pt x="72" y="367"/>
                  </a:moveTo>
                  <a:cubicBezTo>
                    <a:pt x="83" y="348"/>
                    <a:pt x="145" y="286"/>
                    <a:pt x="136" y="255"/>
                  </a:cubicBezTo>
                  <a:cubicBezTo>
                    <a:pt x="127" y="224"/>
                    <a:pt x="32" y="225"/>
                    <a:pt x="16" y="183"/>
                  </a:cubicBezTo>
                  <a:cubicBezTo>
                    <a:pt x="0" y="141"/>
                    <a:pt x="35" y="38"/>
                    <a:pt x="40" y="0"/>
                  </a:cubicBezTo>
                </a:path>
              </a:pathLst>
            </a:custGeom>
            <a:noFill/>
            <a:ln w="25400">
              <a:solidFill>
                <a:schemeClr val="tx1"/>
              </a:solidFill>
              <a:round/>
              <a:headEnd type="none" w="sm" len="sm"/>
              <a:tailEnd type="oval" w="sm" len="sm"/>
            </a:ln>
          </p:spPr>
          <p:txBody>
            <a:bodyPr/>
            <a:lstStyle/>
            <a:p>
              <a:endParaRPr lang="ru-RU"/>
            </a:p>
          </p:txBody>
        </p:sp>
        <p:sp>
          <p:nvSpPr>
            <p:cNvPr id="59433" name="Freeform 175"/>
            <p:cNvSpPr>
              <a:spLocks/>
            </p:cNvSpPr>
            <p:nvPr/>
          </p:nvSpPr>
          <p:spPr bwMode="auto">
            <a:xfrm rot="-246511">
              <a:off x="4454" y="3451"/>
              <a:ext cx="68" cy="253"/>
            </a:xfrm>
            <a:custGeom>
              <a:avLst/>
              <a:gdLst>
                <a:gd name="T0" fmla="*/ 61 w 134"/>
                <a:gd name="T1" fmla="*/ 304 h 304"/>
                <a:gd name="T2" fmla="*/ 125 w 134"/>
                <a:gd name="T3" fmla="*/ 192 h 304"/>
                <a:gd name="T4" fmla="*/ 5 w 134"/>
                <a:gd name="T5" fmla="*/ 120 h 304"/>
                <a:gd name="T6" fmla="*/ 93 w 134"/>
                <a:gd name="T7" fmla="*/ 0 h 304"/>
                <a:gd name="T8" fmla="*/ 0 60000 65536"/>
                <a:gd name="T9" fmla="*/ 0 60000 65536"/>
                <a:gd name="T10" fmla="*/ 0 60000 65536"/>
                <a:gd name="T11" fmla="*/ 0 60000 65536"/>
                <a:gd name="T12" fmla="*/ 0 w 134"/>
                <a:gd name="T13" fmla="*/ 0 h 304"/>
                <a:gd name="T14" fmla="*/ 134 w 134"/>
                <a:gd name="T15" fmla="*/ 304 h 304"/>
              </a:gdLst>
              <a:ahLst/>
              <a:cxnLst>
                <a:cxn ang="T8">
                  <a:pos x="T0" y="T1"/>
                </a:cxn>
                <a:cxn ang="T9">
                  <a:pos x="T2" y="T3"/>
                </a:cxn>
                <a:cxn ang="T10">
                  <a:pos x="T4" y="T5"/>
                </a:cxn>
                <a:cxn ang="T11">
                  <a:pos x="T6" y="T7"/>
                </a:cxn>
              </a:cxnLst>
              <a:rect l="T12" t="T13" r="T14" b="T15"/>
              <a:pathLst>
                <a:path w="134" h="304">
                  <a:moveTo>
                    <a:pt x="61" y="304"/>
                  </a:moveTo>
                  <a:cubicBezTo>
                    <a:pt x="72" y="285"/>
                    <a:pt x="134" y="223"/>
                    <a:pt x="125" y="192"/>
                  </a:cubicBezTo>
                  <a:cubicBezTo>
                    <a:pt x="116" y="161"/>
                    <a:pt x="10" y="152"/>
                    <a:pt x="5" y="120"/>
                  </a:cubicBezTo>
                  <a:cubicBezTo>
                    <a:pt x="0" y="88"/>
                    <a:pt x="75" y="25"/>
                    <a:pt x="93" y="0"/>
                  </a:cubicBezTo>
                </a:path>
              </a:pathLst>
            </a:custGeom>
            <a:noFill/>
            <a:ln w="25400">
              <a:solidFill>
                <a:schemeClr val="tx1"/>
              </a:solidFill>
              <a:round/>
              <a:headEnd type="oval" w="sm" len="sm"/>
              <a:tailEnd type="none" w="sm" len="sm"/>
            </a:ln>
          </p:spPr>
          <p:txBody>
            <a:bodyPr/>
            <a:lstStyle/>
            <a:p>
              <a:endParaRPr lang="ru-RU"/>
            </a:p>
          </p:txBody>
        </p:sp>
        <p:sp>
          <p:nvSpPr>
            <p:cNvPr id="59434" name="Freeform 176"/>
            <p:cNvSpPr>
              <a:spLocks/>
            </p:cNvSpPr>
            <p:nvPr/>
          </p:nvSpPr>
          <p:spPr bwMode="auto">
            <a:xfrm rot="-246511">
              <a:off x="4448" y="3211"/>
              <a:ext cx="68" cy="253"/>
            </a:xfrm>
            <a:custGeom>
              <a:avLst/>
              <a:gdLst>
                <a:gd name="T0" fmla="*/ 61 w 134"/>
                <a:gd name="T1" fmla="*/ 304 h 304"/>
                <a:gd name="T2" fmla="*/ 125 w 134"/>
                <a:gd name="T3" fmla="*/ 192 h 304"/>
                <a:gd name="T4" fmla="*/ 5 w 134"/>
                <a:gd name="T5" fmla="*/ 120 h 304"/>
                <a:gd name="T6" fmla="*/ 93 w 134"/>
                <a:gd name="T7" fmla="*/ 0 h 304"/>
                <a:gd name="T8" fmla="*/ 0 60000 65536"/>
                <a:gd name="T9" fmla="*/ 0 60000 65536"/>
                <a:gd name="T10" fmla="*/ 0 60000 65536"/>
                <a:gd name="T11" fmla="*/ 0 60000 65536"/>
                <a:gd name="T12" fmla="*/ 0 w 134"/>
                <a:gd name="T13" fmla="*/ 0 h 304"/>
                <a:gd name="T14" fmla="*/ 134 w 134"/>
                <a:gd name="T15" fmla="*/ 304 h 304"/>
              </a:gdLst>
              <a:ahLst/>
              <a:cxnLst>
                <a:cxn ang="T8">
                  <a:pos x="T0" y="T1"/>
                </a:cxn>
                <a:cxn ang="T9">
                  <a:pos x="T2" y="T3"/>
                </a:cxn>
                <a:cxn ang="T10">
                  <a:pos x="T4" y="T5"/>
                </a:cxn>
                <a:cxn ang="T11">
                  <a:pos x="T6" y="T7"/>
                </a:cxn>
              </a:cxnLst>
              <a:rect l="T12" t="T13" r="T14" b="T15"/>
              <a:pathLst>
                <a:path w="134" h="304">
                  <a:moveTo>
                    <a:pt x="61" y="304"/>
                  </a:moveTo>
                  <a:cubicBezTo>
                    <a:pt x="72" y="285"/>
                    <a:pt x="134" y="223"/>
                    <a:pt x="125" y="192"/>
                  </a:cubicBezTo>
                  <a:cubicBezTo>
                    <a:pt x="116" y="161"/>
                    <a:pt x="10" y="152"/>
                    <a:pt x="5" y="120"/>
                  </a:cubicBezTo>
                  <a:cubicBezTo>
                    <a:pt x="0" y="88"/>
                    <a:pt x="75" y="25"/>
                    <a:pt x="93" y="0"/>
                  </a:cubicBezTo>
                </a:path>
              </a:pathLst>
            </a:custGeom>
            <a:noFill/>
            <a:ln w="25400">
              <a:solidFill>
                <a:schemeClr val="tx1"/>
              </a:solidFill>
              <a:round/>
              <a:headEnd type="none" w="sm" len="sm"/>
              <a:tailEnd type="none" w="sm" len="sm"/>
            </a:ln>
          </p:spPr>
          <p:txBody>
            <a:bodyPr/>
            <a:lstStyle/>
            <a:p>
              <a:endParaRPr lang="ru-RU"/>
            </a:p>
          </p:txBody>
        </p:sp>
        <p:sp>
          <p:nvSpPr>
            <p:cNvPr id="59435" name="Freeform 177"/>
            <p:cNvSpPr>
              <a:spLocks/>
            </p:cNvSpPr>
            <p:nvPr/>
          </p:nvSpPr>
          <p:spPr bwMode="auto">
            <a:xfrm rot="-246511">
              <a:off x="4440" y="2972"/>
              <a:ext cx="68" cy="253"/>
            </a:xfrm>
            <a:custGeom>
              <a:avLst/>
              <a:gdLst>
                <a:gd name="T0" fmla="*/ 61 w 134"/>
                <a:gd name="T1" fmla="*/ 304 h 304"/>
                <a:gd name="T2" fmla="*/ 125 w 134"/>
                <a:gd name="T3" fmla="*/ 192 h 304"/>
                <a:gd name="T4" fmla="*/ 5 w 134"/>
                <a:gd name="T5" fmla="*/ 120 h 304"/>
                <a:gd name="T6" fmla="*/ 93 w 134"/>
                <a:gd name="T7" fmla="*/ 0 h 304"/>
                <a:gd name="T8" fmla="*/ 0 60000 65536"/>
                <a:gd name="T9" fmla="*/ 0 60000 65536"/>
                <a:gd name="T10" fmla="*/ 0 60000 65536"/>
                <a:gd name="T11" fmla="*/ 0 60000 65536"/>
                <a:gd name="T12" fmla="*/ 0 w 134"/>
                <a:gd name="T13" fmla="*/ 0 h 304"/>
                <a:gd name="T14" fmla="*/ 134 w 134"/>
                <a:gd name="T15" fmla="*/ 304 h 304"/>
              </a:gdLst>
              <a:ahLst/>
              <a:cxnLst>
                <a:cxn ang="T8">
                  <a:pos x="T0" y="T1"/>
                </a:cxn>
                <a:cxn ang="T9">
                  <a:pos x="T2" y="T3"/>
                </a:cxn>
                <a:cxn ang="T10">
                  <a:pos x="T4" y="T5"/>
                </a:cxn>
                <a:cxn ang="T11">
                  <a:pos x="T6" y="T7"/>
                </a:cxn>
              </a:cxnLst>
              <a:rect l="T12" t="T13" r="T14" b="T15"/>
              <a:pathLst>
                <a:path w="134" h="304">
                  <a:moveTo>
                    <a:pt x="61" y="304"/>
                  </a:moveTo>
                  <a:cubicBezTo>
                    <a:pt x="72" y="285"/>
                    <a:pt x="134" y="223"/>
                    <a:pt x="125" y="192"/>
                  </a:cubicBezTo>
                  <a:cubicBezTo>
                    <a:pt x="116" y="161"/>
                    <a:pt x="10" y="152"/>
                    <a:pt x="5" y="120"/>
                  </a:cubicBezTo>
                  <a:cubicBezTo>
                    <a:pt x="0" y="88"/>
                    <a:pt x="75" y="25"/>
                    <a:pt x="93" y="0"/>
                  </a:cubicBezTo>
                </a:path>
              </a:pathLst>
            </a:custGeom>
            <a:noFill/>
            <a:ln w="25400">
              <a:solidFill>
                <a:schemeClr val="tx1"/>
              </a:solidFill>
              <a:round/>
              <a:headEnd type="none" w="sm" len="sm"/>
              <a:tailEnd type="none" w="sm" len="sm"/>
            </a:ln>
          </p:spPr>
          <p:txBody>
            <a:bodyPr/>
            <a:lstStyle/>
            <a:p>
              <a:endParaRPr lang="ru-RU"/>
            </a:p>
          </p:txBody>
        </p:sp>
        <p:sp>
          <p:nvSpPr>
            <p:cNvPr id="59436" name="Freeform 178"/>
            <p:cNvSpPr>
              <a:spLocks/>
            </p:cNvSpPr>
            <p:nvPr/>
          </p:nvSpPr>
          <p:spPr bwMode="auto">
            <a:xfrm rot="-246511">
              <a:off x="4427" y="2681"/>
              <a:ext cx="73" cy="305"/>
            </a:xfrm>
            <a:custGeom>
              <a:avLst/>
              <a:gdLst>
                <a:gd name="T0" fmla="*/ 72 w 145"/>
                <a:gd name="T1" fmla="*/ 367 h 367"/>
                <a:gd name="T2" fmla="*/ 136 w 145"/>
                <a:gd name="T3" fmla="*/ 255 h 367"/>
                <a:gd name="T4" fmla="*/ 16 w 145"/>
                <a:gd name="T5" fmla="*/ 183 h 367"/>
                <a:gd name="T6" fmla="*/ 40 w 145"/>
                <a:gd name="T7" fmla="*/ 0 h 367"/>
                <a:gd name="T8" fmla="*/ 0 60000 65536"/>
                <a:gd name="T9" fmla="*/ 0 60000 65536"/>
                <a:gd name="T10" fmla="*/ 0 60000 65536"/>
                <a:gd name="T11" fmla="*/ 0 60000 65536"/>
                <a:gd name="T12" fmla="*/ 0 w 145"/>
                <a:gd name="T13" fmla="*/ 0 h 367"/>
                <a:gd name="T14" fmla="*/ 145 w 145"/>
                <a:gd name="T15" fmla="*/ 367 h 367"/>
              </a:gdLst>
              <a:ahLst/>
              <a:cxnLst>
                <a:cxn ang="T8">
                  <a:pos x="T0" y="T1"/>
                </a:cxn>
                <a:cxn ang="T9">
                  <a:pos x="T2" y="T3"/>
                </a:cxn>
                <a:cxn ang="T10">
                  <a:pos x="T4" y="T5"/>
                </a:cxn>
                <a:cxn ang="T11">
                  <a:pos x="T6" y="T7"/>
                </a:cxn>
              </a:cxnLst>
              <a:rect l="T12" t="T13" r="T14" b="T15"/>
              <a:pathLst>
                <a:path w="145" h="367">
                  <a:moveTo>
                    <a:pt x="72" y="367"/>
                  </a:moveTo>
                  <a:cubicBezTo>
                    <a:pt x="83" y="348"/>
                    <a:pt x="145" y="286"/>
                    <a:pt x="136" y="255"/>
                  </a:cubicBezTo>
                  <a:cubicBezTo>
                    <a:pt x="127" y="224"/>
                    <a:pt x="32" y="225"/>
                    <a:pt x="16" y="183"/>
                  </a:cubicBezTo>
                  <a:cubicBezTo>
                    <a:pt x="0" y="141"/>
                    <a:pt x="35" y="38"/>
                    <a:pt x="40" y="0"/>
                  </a:cubicBezTo>
                </a:path>
              </a:pathLst>
            </a:custGeom>
            <a:noFill/>
            <a:ln w="25400">
              <a:solidFill>
                <a:schemeClr val="tx1"/>
              </a:solidFill>
              <a:round/>
              <a:headEnd type="none" w="sm" len="sm"/>
              <a:tailEnd type="oval" w="sm" len="sm"/>
            </a:ln>
          </p:spPr>
          <p:txBody>
            <a:bodyPr/>
            <a:lstStyle/>
            <a:p>
              <a:endParaRPr lang="ru-RU"/>
            </a:p>
          </p:txBody>
        </p:sp>
        <p:sp>
          <p:nvSpPr>
            <p:cNvPr id="59437" name="Text Box 179"/>
            <p:cNvSpPr txBox="1">
              <a:spLocks noChangeArrowheads="1"/>
            </p:cNvSpPr>
            <p:nvPr/>
          </p:nvSpPr>
          <p:spPr bwMode="auto">
            <a:xfrm>
              <a:off x="3539" y="3536"/>
              <a:ext cx="249" cy="231"/>
            </a:xfrm>
            <a:prstGeom prst="rect">
              <a:avLst/>
            </a:prstGeom>
            <a:noFill/>
            <a:ln w="9525">
              <a:noFill/>
              <a:miter lim="800000"/>
              <a:headEnd/>
              <a:tailEnd/>
            </a:ln>
          </p:spPr>
          <p:txBody>
            <a:bodyPr wrap="none">
              <a:spAutoFit/>
            </a:bodyPr>
            <a:lstStyle/>
            <a:p>
              <a:r>
                <a:rPr lang="en-US"/>
                <a:t>p</a:t>
              </a:r>
              <a:r>
                <a:rPr lang="en-US" baseline="-25000"/>
                <a:t>2</a:t>
              </a:r>
              <a:endParaRPr lang="ru-RU" baseline="-25000"/>
            </a:p>
          </p:txBody>
        </p:sp>
        <p:sp>
          <p:nvSpPr>
            <p:cNvPr id="59438" name="Text Box 180"/>
            <p:cNvSpPr txBox="1">
              <a:spLocks noChangeArrowheads="1"/>
            </p:cNvSpPr>
            <p:nvPr/>
          </p:nvSpPr>
          <p:spPr bwMode="auto">
            <a:xfrm>
              <a:off x="5031" y="3570"/>
              <a:ext cx="249" cy="231"/>
            </a:xfrm>
            <a:prstGeom prst="rect">
              <a:avLst/>
            </a:prstGeom>
            <a:noFill/>
            <a:ln w="9525">
              <a:noFill/>
              <a:miter lim="800000"/>
              <a:headEnd/>
              <a:tailEnd/>
            </a:ln>
          </p:spPr>
          <p:txBody>
            <a:bodyPr wrap="none">
              <a:spAutoFit/>
            </a:bodyPr>
            <a:lstStyle/>
            <a:p>
              <a:r>
                <a:rPr lang="en-US"/>
                <a:t>p</a:t>
              </a:r>
              <a:r>
                <a:rPr lang="en-US" baseline="-25000"/>
                <a:t>2</a:t>
              </a:r>
              <a:endParaRPr lang="ru-RU" baseline="-25000"/>
            </a:p>
          </p:txBody>
        </p:sp>
        <p:sp>
          <p:nvSpPr>
            <p:cNvPr id="59439" name="Text Box 181"/>
            <p:cNvSpPr txBox="1">
              <a:spLocks noChangeArrowheads="1"/>
            </p:cNvSpPr>
            <p:nvPr/>
          </p:nvSpPr>
          <p:spPr bwMode="auto">
            <a:xfrm>
              <a:off x="3131" y="2627"/>
              <a:ext cx="353" cy="231"/>
            </a:xfrm>
            <a:prstGeom prst="rect">
              <a:avLst/>
            </a:prstGeom>
            <a:noFill/>
            <a:ln w="9525">
              <a:noFill/>
              <a:miter lim="800000"/>
              <a:headEnd/>
              <a:tailEnd/>
            </a:ln>
          </p:spPr>
          <p:txBody>
            <a:bodyPr wrap="none">
              <a:spAutoFit/>
            </a:bodyPr>
            <a:lstStyle/>
            <a:p>
              <a:r>
                <a:rPr lang="en-US"/>
                <a:t>Np</a:t>
              </a:r>
              <a:r>
                <a:rPr lang="en-US" baseline="-25000"/>
                <a:t>1</a:t>
              </a:r>
              <a:endParaRPr lang="ru-RU" baseline="-25000"/>
            </a:p>
          </p:txBody>
        </p:sp>
        <p:sp>
          <p:nvSpPr>
            <p:cNvPr id="59440" name="Text Box 182"/>
            <p:cNvSpPr txBox="1">
              <a:spLocks noChangeArrowheads="1"/>
            </p:cNvSpPr>
            <p:nvPr/>
          </p:nvSpPr>
          <p:spPr bwMode="auto">
            <a:xfrm>
              <a:off x="5407" y="2595"/>
              <a:ext cx="353" cy="231"/>
            </a:xfrm>
            <a:prstGeom prst="rect">
              <a:avLst/>
            </a:prstGeom>
            <a:noFill/>
            <a:ln w="9525">
              <a:noFill/>
              <a:miter lim="800000"/>
              <a:headEnd/>
              <a:tailEnd/>
            </a:ln>
          </p:spPr>
          <p:txBody>
            <a:bodyPr wrap="none">
              <a:spAutoFit/>
            </a:bodyPr>
            <a:lstStyle/>
            <a:p>
              <a:r>
                <a:rPr lang="en-US"/>
                <a:t>Np</a:t>
              </a:r>
              <a:r>
                <a:rPr lang="en-US" baseline="-25000"/>
                <a:t>1</a:t>
              </a:r>
              <a:endParaRPr lang="ru-RU" baseline="-25000"/>
            </a:p>
          </p:txBody>
        </p:sp>
        <p:sp>
          <p:nvSpPr>
            <p:cNvPr id="59441" name="Text Box 183"/>
            <p:cNvSpPr txBox="1">
              <a:spLocks noChangeArrowheads="1"/>
            </p:cNvSpPr>
            <p:nvPr/>
          </p:nvSpPr>
          <p:spPr bwMode="auto">
            <a:xfrm>
              <a:off x="4016" y="2213"/>
              <a:ext cx="212" cy="231"/>
            </a:xfrm>
            <a:prstGeom prst="rect">
              <a:avLst/>
            </a:prstGeom>
            <a:noFill/>
            <a:ln w="9525">
              <a:noFill/>
              <a:miter lim="800000"/>
              <a:headEnd/>
              <a:tailEnd/>
            </a:ln>
          </p:spPr>
          <p:txBody>
            <a:bodyPr wrap="none">
              <a:spAutoFit/>
            </a:bodyPr>
            <a:lstStyle/>
            <a:p>
              <a:r>
                <a:rPr lang="en-US"/>
                <a:t>K</a:t>
              </a:r>
              <a:endParaRPr lang="ru-RU"/>
            </a:p>
          </p:txBody>
        </p:sp>
        <p:sp>
          <p:nvSpPr>
            <p:cNvPr id="59442" name="Text Box 184"/>
            <p:cNvSpPr txBox="1">
              <a:spLocks noChangeArrowheads="1"/>
            </p:cNvSpPr>
            <p:nvPr/>
          </p:nvSpPr>
          <p:spPr bwMode="auto">
            <a:xfrm>
              <a:off x="4539" y="2205"/>
              <a:ext cx="212" cy="231"/>
            </a:xfrm>
            <a:prstGeom prst="rect">
              <a:avLst/>
            </a:prstGeom>
            <a:noFill/>
            <a:ln w="9525">
              <a:noFill/>
              <a:miter lim="800000"/>
              <a:headEnd/>
              <a:tailEnd/>
            </a:ln>
          </p:spPr>
          <p:txBody>
            <a:bodyPr wrap="none">
              <a:spAutoFit/>
            </a:bodyPr>
            <a:lstStyle/>
            <a:p>
              <a:r>
                <a:rPr lang="en-US"/>
                <a:t>K</a:t>
              </a:r>
              <a:endParaRPr lang="ru-RU"/>
            </a:p>
          </p:txBody>
        </p:sp>
      </p:grpSp>
      <p:sp>
        <p:nvSpPr>
          <p:cNvPr id="59404" name="Text Box 185"/>
          <p:cNvSpPr txBox="1">
            <a:spLocks noChangeArrowheads="1"/>
          </p:cNvSpPr>
          <p:nvPr/>
        </p:nvSpPr>
        <p:spPr bwMode="auto">
          <a:xfrm>
            <a:off x="5805488" y="3573463"/>
            <a:ext cx="2703512" cy="517525"/>
          </a:xfrm>
          <a:prstGeom prst="rect">
            <a:avLst/>
          </a:prstGeom>
          <a:noFill/>
          <a:ln w="9525">
            <a:noFill/>
            <a:miter lim="800000"/>
            <a:headEnd/>
            <a:tailEnd/>
          </a:ln>
        </p:spPr>
        <p:txBody>
          <a:bodyPr>
            <a:spAutoFit/>
          </a:bodyPr>
          <a:lstStyle/>
          <a:p>
            <a:r>
              <a:rPr lang="en-US" sz="1400">
                <a:solidFill>
                  <a:srgbClr val="000000"/>
                </a:solidFill>
                <a:cs typeface="Times New Roman" pitchFamily="18" charset="0"/>
              </a:rPr>
              <a:t>M. Braun and V. Vechernin, Nucl. Phys. B </a:t>
            </a:r>
            <a:r>
              <a:rPr lang="en-US" sz="1400" b="1">
                <a:solidFill>
                  <a:srgbClr val="000000"/>
                </a:solidFill>
                <a:cs typeface="Times New Roman" pitchFamily="18" charset="0"/>
              </a:rPr>
              <a:t>427</a:t>
            </a:r>
            <a:r>
              <a:rPr lang="en-US" sz="1400">
                <a:solidFill>
                  <a:srgbClr val="000000"/>
                </a:solidFill>
                <a:cs typeface="Times New Roman" pitchFamily="18" charset="0"/>
              </a:rPr>
              <a:t>, 614 (1994)</a:t>
            </a:r>
            <a:r>
              <a:rPr lang="ru-RU" sz="1400"/>
              <a:t> </a:t>
            </a:r>
          </a:p>
        </p:txBody>
      </p:sp>
      <p:sp>
        <p:nvSpPr>
          <p:cNvPr id="183" name="Нижний колонтитул 182"/>
          <p:cNvSpPr>
            <a:spLocks noGrp="1"/>
          </p:cNvSpPr>
          <p:nvPr>
            <p:ph type="ftr" sz="quarter" idx="11"/>
          </p:nvPr>
        </p:nvSpPr>
        <p:spPr/>
        <p:txBody>
          <a:bodyPr/>
          <a:lstStyle/>
          <a:p>
            <a:pPr>
              <a:defRPr/>
            </a:pPr>
            <a:r>
              <a:rPr lang="en-US" smtClean="0"/>
              <a:t>A.Stavinskiy,July 2011,Triggered femtoscopy and DQM,Nantes,GDRE-11</a:t>
            </a:r>
            <a:endParaRPr lang="ru-RU"/>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Дата 3"/>
          <p:cNvSpPr txBox="1">
            <a:spLocks noGrp="1"/>
          </p:cNvSpPr>
          <p:nvPr/>
        </p:nvSpPr>
        <p:spPr bwMode="auto">
          <a:xfrm>
            <a:off x="34925" y="6545263"/>
            <a:ext cx="2133600" cy="268287"/>
          </a:xfrm>
          <a:prstGeom prst="rect">
            <a:avLst/>
          </a:prstGeom>
          <a:noFill/>
          <a:ln w="9525">
            <a:noFill/>
            <a:miter lim="800000"/>
            <a:headEnd/>
            <a:tailEnd/>
          </a:ln>
        </p:spPr>
        <p:txBody>
          <a:bodyPr/>
          <a:lstStyle/>
          <a:p>
            <a:fld id="{EF3B2728-48B3-4C93-A9A6-C5447316CA02}" type="datetime1">
              <a:rPr lang="ru-RU" sz="1400"/>
              <a:pPr/>
              <a:t>12.07.2011</a:t>
            </a:fld>
            <a:endParaRPr lang="ru-RU" sz="1400"/>
          </a:p>
        </p:txBody>
      </p:sp>
      <p:sp>
        <p:nvSpPr>
          <p:cNvPr id="133123" name="Номер слайда 5"/>
          <p:cNvSpPr txBox="1">
            <a:spLocks noGrp="1"/>
          </p:cNvSpPr>
          <p:nvPr/>
        </p:nvSpPr>
        <p:spPr bwMode="auto">
          <a:xfrm>
            <a:off x="8459788" y="6453188"/>
            <a:ext cx="684212" cy="404812"/>
          </a:xfrm>
          <a:prstGeom prst="rect">
            <a:avLst/>
          </a:prstGeom>
          <a:noFill/>
          <a:ln w="9525">
            <a:noFill/>
            <a:miter lim="800000"/>
            <a:headEnd/>
            <a:tailEnd/>
          </a:ln>
        </p:spPr>
        <p:txBody>
          <a:bodyPr/>
          <a:lstStyle/>
          <a:p>
            <a:pPr algn="r"/>
            <a:fld id="{D7A65553-79D3-4321-AABA-3D25BE3173F5}" type="slidenum">
              <a:rPr lang="ru-RU" sz="1400"/>
              <a:pPr algn="r"/>
              <a:t>41</a:t>
            </a:fld>
            <a:endParaRPr lang="ru-RU" sz="1400"/>
          </a:p>
        </p:txBody>
      </p:sp>
      <p:pic>
        <p:nvPicPr>
          <p:cNvPr id="133125" name="Picture 1045" descr="untitled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074738" y="1387475"/>
            <a:ext cx="6738937" cy="4532313"/>
          </a:xfrm>
          <a:prstGeom prst="rect">
            <a:avLst/>
          </a:prstGeom>
          <a:noFill/>
          <a:ln w="9525">
            <a:noFill/>
            <a:miter lim="800000"/>
            <a:headEnd/>
            <a:tailEnd/>
          </a:ln>
        </p:spPr>
      </p:pic>
      <p:grpSp>
        <p:nvGrpSpPr>
          <p:cNvPr id="2" name="Group 2049"/>
          <p:cNvGrpSpPr>
            <a:grpSpLocks/>
          </p:cNvGrpSpPr>
          <p:nvPr/>
        </p:nvGrpSpPr>
        <p:grpSpPr bwMode="auto">
          <a:xfrm>
            <a:off x="2990850" y="4541838"/>
            <a:ext cx="3746500" cy="669925"/>
            <a:chOff x="1972" y="2976"/>
            <a:chExt cx="2360" cy="422"/>
          </a:xfrm>
        </p:grpSpPr>
        <p:sp>
          <p:nvSpPr>
            <p:cNvPr id="133127" name="Freeform 1049"/>
            <p:cNvSpPr>
              <a:spLocks/>
            </p:cNvSpPr>
            <p:nvPr/>
          </p:nvSpPr>
          <p:spPr bwMode="auto">
            <a:xfrm>
              <a:off x="1972" y="2976"/>
              <a:ext cx="2360" cy="363"/>
            </a:xfrm>
            <a:custGeom>
              <a:avLst/>
              <a:gdLst>
                <a:gd name="T0" fmla="*/ 0 w 2087"/>
                <a:gd name="T1" fmla="*/ 363 h 363"/>
                <a:gd name="T2" fmla="*/ 998 w 2087"/>
                <a:gd name="T3" fmla="*/ 272 h 363"/>
                <a:gd name="T4" fmla="*/ 2087 w 2087"/>
                <a:gd name="T5" fmla="*/ 0 h 363"/>
                <a:gd name="T6" fmla="*/ 0 60000 65536"/>
                <a:gd name="T7" fmla="*/ 0 60000 65536"/>
                <a:gd name="T8" fmla="*/ 0 60000 65536"/>
                <a:gd name="T9" fmla="*/ 0 w 2087"/>
                <a:gd name="T10" fmla="*/ 0 h 363"/>
                <a:gd name="T11" fmla="*/ 2087 w 2087"/>
                <a:gd name="T12" fmla="*/ 363 h 363"/>
              </a:gdLst>
              <a:ahLst/>
              <a:cxnLst>
                <a:cxn ang="T6">
                  <a:pos x="T0" y="T1"/>
                </a:cxn>
                <a:cxn ang="T7">
                  <a:pos x="T2" y="T3"/>
                </a:cxn>
                <a:cxn ang="T8">
                  <a:pos x="T4" y="T5"/>
                </a:cxn>
              </a:cxnLst>
              <a:rect l="T9" t="T10" r="T11" b="T12"/>
              <a:pathLst>
                <a:path w="2087" h="363">
                  <a:moveTo>
                    <a:pt x="0" y="363"/>
                  </a:moveTo>
                  <a:cubicBezTo>
                    <a:pt x="325" y="347"/>
                    <a:pt x="650" y="332"/>
                    <a:pt x="998" y="272"/>
                  </a:cubicBezTo>
                  <a:cubicBezTo>
                    <a:pt x="1346" y="212"/>
                    <a:pt x="1906" y="45"/>
                    <a:pt x="2087" y="0"/>
                  </a:cubicBezTo>
                </a:path>
              </a:pathLst>
            </a:custGeom>
            <a:noFill/>
            <a:ln w="31750">
              <a:solidFill>
                <a:schemeClr val="accent2"/>
              </a:solidFill>
              <a:round/>
              <a:headEnd/>
              <a:tailEnd type="triangle" w="med" len="med"/>
            </a:ln>
          </p:spPr>
          <p:txBody>
            <a:bodyPr/>
            <a:lstStyle/>
            <a:p>
              <a:endParaRPr lang="ru-RU"/>
            </a:p>
          </p:txBody>
        </p:sp>
        <p:sp>
          <p:nvSpPr>
            <p:cNvPr id="133128" name="Text Box 1046"/>
            <p:cNvSpPr txBox="1">
              <a:spLocks noChangeArrowheads="1"/>
            </p:cNvSpPr>
            <p:nvPr/>
          </p:nvSpPr>
          <p:spPr bwMode="auto">
            <a:xfrm rot="-434493">
              <a:off x="2681" y="3127"/>
              <a:ext cx="657" cy="271"/>
            </a:xfrm>
            <a:prstGeom prst="rect">
              <a:avLst/>
            </a:prstGeom>
            <a:noFill/>
            <a:ln w="9525">
              <a:noFill/>
              <a:miter lim="800000"/>
              <a:headEnd/>
              <a:tailEnd/>
            </a:ln>
          </p:spPr>
          <p:txBody>
            <a:bodyPr wrap="none" lIns="0" tIns="0" rIns="0" bIns="0">
              <a:spAutoFit/>
            </a:bodyPr>
            <a:lstStyle/>
            <a:p>
              <a:r>
                <a:rPr lang="en-US" sz="1400" b="1"/>
                <a:t>ITEP TWAC</a:t>
              </a:r>
            </a:p>
            <a:p>
              <a:r>
                <a:rPr lang="en-US" sz="1400" b="1"/>
                <a:t>Nuclotron M</a:t>
              </a:r>
              <a:endParaRPr lang="ru-RU" sz="1400" b="1"/>
            </a:p>
          </p:txBody>
        </p:sp>
      </p:grpSp>
      <p:sp>
        <p:nvSpPr>
          <p:cNvPr id="133129" name="Text Box 2048"/>
          <p:cNvSpPr txBox="1">
            <a:spLocks noChangeArrowheads="1"/>
          </p:cNvSpPr>
          <p:nvPr/>
        </p:nvSpPr>
        <p:spPr bwMode="auto">
          <a:xfrm>
            <a:off x="992188" y="5854700"/>
            <a:ext cx="7372531" cy="830997"/>
          </a:xfrm>
          <a:prstGeom prst="rect">
            <a:avLst/>
          </a:prstGeom>
          <a:noFill/>
          <a:ln w="9525">
            <a:noFill/>
            <a:miter lim="800000"/>
            <a:headEnd/>
            <a:tailEnd/>
          </a:ln>
        </p:spPr>
        <p:txBody>
          <a:bodyPr wrap="none">
            <a:spAutoFit/>
          </a:bodyPr>
          <a:lstStyle/>
          <a:p>
            <a:pPr algn="ctr"/>
            <a:r>
              <a:rPr lang="en-US" sz="2400" dirty="0">
                <a:solidFill>
                  <a:srgbClr val="FF0000"/>
                </a:solidFill>
              </a:rPr>
              <a:t>Main idea</a:t>
            </a:r>
            <a:r>
              <a:rPr lang="ru-RU" sz="2400" dirty="0">
                <a:solidFill>
                  <a:srgbClr val="FF0000"/>
                </a:solidFill>
              </a:rPr>
              <a:t>: </a:t>
            </a:r>
            <a:r>
              <a:rPr lang="en-US" sz="2400" dirty="0">
                <a:solidFill>
                  <a:srgbClr val="FF0000"/>
                </a:solidFill>
              </a:rPr>
              <a:t>to select events with dense matter </a:t>
            </a:r>
            <a:r>
              <a:rPr lang="en-US" sz="2400" dirty="0" smtClean="0">
                <a:solidFill>
                  <a:srgbClr val="FF0000"/>
                </a:solidFill>
              </a:rPr>
              <a:t>droplet</a:t>
            </a:r>
          </a:p>
          <a:p>
            <a:pPr algn="ctr"/>
            <a:r>
              <a:rPr lang="en-US" sz="2400" dirty="0" smtClean="0">
                <a:solidFill>
                  <a:srgbClr val="FF0000"/>
                </a:solidFill>
              </a:rPr>
              <a:t> </a:t>
            </a:r>
            <a:r>
              <a:rPr lang="en-US" sz="2400" dirty="0">
                <a:solidFill>
                  <a:srgbClr val="FF0000"/>
                </a:solidFill>
              </a:rPr>
              <a:t>in </a:t>
            </a:r>
            <a:r>
              <a:rPr lang="en-US" sz="2400" dirty="0" smtClean="0">
                <a:solidFill>
                  <a:srgbClr val="FF0000"/>
                </a:solidFill>
              </a:rPr>
              <a:t>the final state with </a:t>
            </a:r>
            <a:r>
              <a:rPr lang="en-US" sz="2400" dirty="0">
                <a:solidFill>
                  <a:srgbClr val="FF0000"/>
                </a:solidFill>
              </a:rPr>
              <a:t>rare cumulative trigger</a:t>
            </a:r>
            <a:endParaRPr lang="ru-RU" sz="2400" dirty="0">
              <a:solidFill>
                <a:srgbClr val="FF0000"/>
              </a:solidFill>
            </a:endParaRPr>
          </a:p>
        </p:txBody>
      </p:sp>
      <p:pic>
        <p:nvPicPr>
          <p:cNvPr id="133130" name="Picture 2050"/>
          <p:cNvPicPr>
            <a:picLocks noChangeAspect="1" noChangeArrowheads="1"/>
          </p:cNvPicPr>
          <p:nvPr/>
        </p:nvPicPr>
        <p:blipFill>
          <a:blip r:embed="rId4"/>
          <a:srcRect/>
          <a:stretch>
            <a:fillRect/>
          </a:stretch>
        </p:blipFill>
        <p:spPr bwMode="auto">
          <a:xfrm>
            <a:off x="7562850" y="0"/>
            <a:ext cx="1579563" cy="1384300"/>
          </a:xfrm>
          <a:prstGeom prst="rect">
            <a:avLst/>
          </a:prstGeom>
          <a:noFill/>
          <a:ln w="9525">
            <a:noFill/>
            <a:miter lim="800000"/>
            <a:headEnd/>
            <a:tailEnd/>
          </a:ln>
        </p:spPr>
      </p:pic>
      <p:sp>
        <p:nvSpPr>
          <p:cNvPr id="133131" name="Text Box 1046"/>
          <p:cNvSpPr txBox="1">
            <a:spLocks noChangeArrowheads="1"/>
          </p:cNvSpPr>
          <p:nvPr/>
        </p:nvSpPr>
        <p:spPr bwMode="auto">
          <a:xfrm rot="-2880148">
            <a:off x="3992563" y="4144963"/>
            <a:ext cx="438150" cy="215900"/>
          </a:xfrm>
          <a:prstGeom prst="rect">
            <a:avLst/>
          </a:prstGeom>
          <a:solidFill>
            <a:srgbClr val="E1DDFB"/>
          </a:solidFill>
          <a:ln w="9525">
            <a:noFill/>
            <a:miter lim="800000"/>
            <a:headEnd/>
            <a:tailEnd/>
          </a:ln>
        </p:spPr>
        <p:txBody>
          <a:bodyPr wrap="none" lIns="0" tIns="0" rIns="0" bIns="0">
            <a:spAutoFit/>
          </a:bodyPr>
          <a:lstStyle/>
          <a:p>
            <a:r>
              <a:rPr lang="en-US" sz="1400" b="1"/>
              <a:t>NICA</a:t>
            </a:r>
          </a:p>
        </p:txBody>
      </p:sp>
      <p:sp>
        <p:nvSpPr>
          <p:cNvPr id="12" name="Прямоугольник 11"/>
          <p:cNvSpPr/>
          <p:nvPr/>
        </p:nvSpPr>
        <p:spPr>
          <a:xfrm>
            <a:off x="274319" y="190138"/>
            <a:ext cx="7315202" cy="1200329"/>
          </a:xfrm>
          <a:prstGeom prst="rect">
            <a:avLst/>
          </a:prstGeom>
        </p:spPr>
        <p:txBody>
          <a:bodyPr wrap="square">
            <a:spAutoFit/>
          </a:bodyPr>
          <a:lstStyle/>
          <a:p>
            <a:pPr marL="514350" indent="-514350"/>
            <a:r>
              <a:rPr lang="en-US" sz="2400" dirty="0" smtClean="0">
                <a:solidFill>
                  <a:srgbClr val="00B0F0"/>
                </a:solidFill>
                <a:latin typeface="Arial"/>
                <a:cs typeface="Arial"/>
              </a:rPr>
              <a:t>Possible solution for the study of the region </a:t>
            </a:r>
          </a:p>
          <a:p>
            <a:pPr marL="514350" indent="-514350"/>
            <a:r>
              <a:rPr lang="el-GR" sz="2400" dirty="0" smtClean="0">
                <a:solidFill>
                  <a:srgbClr val="00B0F0"/>
                </a:solidFill>
                <a:latin typeface="Arial"/>
                <a:cs typeface="Arial"/>
              </a:rPr>
              <a:t>ρ</a:t>
            </a:r>
            <a:r>
              <a:rPr lang="en-US" sz="2400" dirty="0" smtClean="0">
                <a:solidFill>
                  <a:srgbClr val="00B0F0"/>
                </a:solidFill>
                <a:latin typeface="Arial"/>
                <a:cs typeface="Arial"/>
              </a:rPr>
              <a:t>/</a:t>
            </a:r>
            <a:r>
              <a:rPr lang="el-GR" sz="2400" dirty="0" smtClean="0">
                <a:solidFill>
                  <a:srgbClr val="00B0F0"/>
                </a:solidFill>
                <a:latin typeface="Arial"/>
                <a:cs typeface="Arial"/>
              </a:rPr>
              <a:t>ρ</a:t>
            </a:r>
            <a:r>
              <a:rPr lang="en-US" sz="2400" baseline="-25000" dirty="0" smtClean="0">
                <a:solidFill>
                  <a:srgbClr val="00B0F0"/>
                </a:solidFill>
                <a:latin typeface="Arial"/>
                <a:cs typeface="Arial"/>
              </a:rPr>
              <a:t>0</a:t>
            </a:r>
            <a:r>
              <a:rPr lang="en-US" sz="2400" dirty="0" smtClean="0">
                <a:solidFill>
                  <a:srgbClr val="00B0F0"/>
                </a:solidFill>
                <a:latin typeface="Arial"/>
                <a:cs typeface="Arial"/>
              </a:rPr>
              <a:t>»1, T/T</a:t>
            </a:r>
            <a:r>
              <a:rPr lang="en-US" sz="2400" baseline="-25000" dirty="0" smtClean="0">
                <a:solidFill>
                  <a:srgbClr val="00B0F0"/>
                </a:solidFill>
                <a:latin typeface="Arial"/>
                <a:cs typeface="Arial"/>
              </a:rPr>
              <a:t>0</a:t>
            </a:r>
            <a:r>
              <a:rPr lang="en-US" sz="2400" dirty="0" smtClean="0">
                <a:solidFill>
                  <a:srgbClr val="00B0F0"/>
                </a:solidFill>
                <a:latin typeface="Arial"/>
                <a:cs typeface="Arial"/>
              </a:rPr>
              <a:t>«1(</a:t>
            </a:r>
            <a:r>
              <a:rPr lang="en-US" sz="2400" dirty="0" err="1" smtClean="0">
                <a:solidFill>
                  <a:srgbClr val="FF0000"/>
                </a:solidFill>
                <a:latin typeface="Arial"/>
                <a:cs typeface="Arial"/>
              </a:rPr>
              <a:t>D</a:t>
            </a:r>
            <a:r>
              <a:rPr lang="en-US" sz="2400" dirty="0" err="1" smtClean="0">
                <a:solidFill>
                  <a:srgbClr val="00B0F0"/>
                </a:solidFill>
                <a:latin typeface="Arial"/>
                <a:cs typeface="Arial"/>
              </a:rPr>
              <a:t>ense</a:t>
            </a:r>
            <a:r>
              <a:rPr lang="en-US" sz="2400" dirty="0" err="1" smtClean="0">
                <a:solidFill>
                  <a:srgbClr val="FF0000"/>
                </a:solidFill>
                <a:latin typeface="Arial"/>
                <a:cs typeface="Arial"/>
              </a:rPr>
              <a:t>C</a:t>
            </a:r>
            <a:r>
              <a:rPr lang="en-US" sz="2400" dirty="0" err="1" smtClean="0">
                <a:solidFill>
                  <a:srgbClr val="00B0F0"/>
                </a:solidFill>
                <a:latin typeface="Arial"/>
                <a:cs typeface="Arial"/>
              </a:rPr>
              <a:t>old</a:t>
            </a:r>
            <a:r>
              <a:rPr lang="en-US" sz="2400" dirty="0" err="1" smtClean="0">
                <a:solidFill>
                  <a:srgbClr val="FF0000"/>
                </a:solidFill>
                <a:latin typeface="Arial"/>
                <a:cs typeface="Arial"/>
              </a:rPr>
              <a:t>M</a:t>
            </a:r>
            <a:r>
              <a:rPr lang="en-US" sz="2400" dirty="0" err="1" smtClean="0">
                <a:solidFill>
                  <a:srgbClr val="00B0F0"/>
                </a:solidFill>
                <a:latin typeface="Arial"/>
                <a:cs typeface="Arial"/>
              </a:rPr>
              <a:t>atter</a:t>
            </a:r>
            <a:r>
              <a:rPr lang="en-US" sz="2400" dirty="0" smtClean="0">
                <a:solidFill>
                  <a:srgbClr val="00B0F0"/>
                </a:solidFill>
                <a:latin typeface="Arial"/>
                <a:cs typeface="Arial"/>
              </a:rPr>
              <a:t>) : </a:t>
            </a:r>
          </a:p>
          <a:p>
            <a:pPr marL="514350" indent="-514350"/>
            <a:r>
              <a:rPr lang="en-US" sz="2400" dirty="0" smtClean="0">
                <a:solidFill>
                  <a:srgbClr val="FFC000"/>
                </a:solidFill>
                <a:latin typeface="Arial"/>
                <a:cs typeface="Arial"/>
              </a:rPr>
              <a:t>high p</a:t>
            </a:r>
            <a:r>
              <a:rPr lang="en-US" sz="2400" baseline="-25000" dirty="0" smtClean="0">
                <a:solidFill>
                  <a:srgbClr val="FFC000"/>
                </a:solidFill>
                <a:latin typeface="Arial"/>
                <a:cs typeface="Arial"/>
              </a:rPr>
              <a:t>t</a:t>
            </a:r>
            <a:r>
              <a:rPr lang="en-US" sz="2400" dirty="0" smtClean="0">
                <a:solidFill>
                  <a:srgbClr val="FFC000"/>
                </a:solidFill>
                <a:latin typeface="Arial"/>
                <a:cs typeface="Arial"/>
              </a:rPr>
              <a:t> </a:t>
            </a:r>
            <a:r>
              <a:rPr lang="en-US" sz="2400" dirty="0" err="1" smtClean="0">
                <a:solidFill>
                  <a:srgbClr val="FFC000"/>
                </a:solidFill>
                <a:latin typeface="Arial"/>
                <a:cs typeface="Arial"/>
              </a:rPr>
              <a:t>flucton-flucton</a:t>
            </a:r>
            <a:r>
              <a:rPr lang="en-US" sz="2400" dirty="0" smtClean="0">
                <a:solidFill>
                  <a:srgbClr val="FFC000"/>
                </a:solidFill>
                <a:latin typeface="Arial"/>
                <a:cs typeface="Arial"/>
              </a:rPr>
              <a:t> interaction</a:t>
            </a:r>
            <a:endParaRPr lang="en-US" sz="2400" dirty="0" smtClean="0">
              <a:solidFill>
                <a:srgbClr val="FFC000"/>
              </a:solidFill>
            </a:endParaRPr>
          </a:p>
        </p:txBody>
      </p:sp>
      <p:sp>
        <p:nvSpPr>
          <p:cNvPr id="14" name="Номер слайда 13"/>
          <p:cNvSpPr>
            <a:spLocks noGrp="1"/>
          </p:cNvSpPr>
          <p:nvPr>
            <p:ph type="sldNum" sz="quarter" idx="12"/>
          </p:nvPr>
        </p:nvSpPr>
        <p:spPr/>
        <p:txBody>
          <a:bodyPr/>
          <a:lstStyle/>
          <a:p>
            <a:pPr>
              <a:defRPr/>
            </a:pPr>
            <a:fld id="{E24DFD85-E723-4E11-8488-0A87548EBE00}" type="slidenum">
              <a:rPr lang="ru-RU" smtClean="0"/>
              <a:pPr>
                <a:defRPr/>
              </a:pPr>
              <a:t>41</a:t>
            </a:fld>
            <a:endParaRPr lang="ru-RU"/>
          </a:p>
        </p:txBody>
      </p:sp>
      <p:sp>
        <p:nvSpPr>
          <p:cNvPr id="16" name="Нижний колонтитул 15"/>
          <p:cNvSpPr>
            <a:spLocks noGrp="1"/>
          </p:cNvSpPr>
          <p:nvPr>
            <p:ph type="ftr" sz="quarter" idx="11"/>
          </p:nvPr>
        </p:nvSpPr>
        <p:spPr/>
        <p:txBody>
          <a:bodyPr/>
          <a:lstStyle/>
          <a:p>
            <a:pPr>
              <a:defRPr/>
            </a:pPr>
            <a:r>
              <a:rPr lang="en-US" smtClean="0"/>
              <a:t>A.Stavinskiy,July 2011,Triggered femtoscopy and DQM,Nantes,GDRE-11</a:t>
            </a: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Номер слайда 5"/>
          <p:cNvSpPr>
            <a:spLocks noGrp="1"/>
          </p:cNvSpPr>
          <p:nvPr>
            <p:ph type="sldNum" sz="quarter" idx="12"/>
          </p:nvPr>
        </p:nvSpPr>
        <p:spPr>
          <a:noFill/>
        </p:spPr>
        <p:txBody>
          <a:bodyPr/>
          <a:lstStyle/>
          <a:p>
            <a:fld id="{87E7FA01-BC91-4F70-BFB5-3B91FCEBE44C}" type="slidenum">
              <a:rPr lang="ru-RU">
                <a:latin typeface="Arial" charset="0"/>
              </a:rPr>
              <a:pPr/>
              <a:t>42</a:t>
            </a:fld>
            <a:endParaRPr lang="ru-RU">
              <a:latin typeface="Arial" charset="0"/>
            </a:endParaRPr>
          </a:p>
        </p:txBody>
      </p:sp>
      <p:graphicFrame>
        <p:nvGraphicFramePr>
          <p:cNvPr id="196676" name="Group 68"/>
          <p:cNvGraphicFramePr>
            <a:graphicFrameLocks noGrp="1"/>
          </p:cNvGraphicFramePr>
          <p:nvPr/>
        </p:nvGraphicFramePr>
        <p:xfrm>
          <a:off x="806450" y="2401888"/>
          <a:ext cx="7620000" cy="3460751"/>
        </p:xfrm>
        <a:graphic>
          <a:graphicData uri="http://schemas.openxmlformats.org/drawingml/2006/table">
            <a:tbl>
              <a:tblPr/>
              <a:tblGrid>
                <a:gridCol w="1905000"/>
                <a:gridCol w="1905000"/>
                <a:gridCol w="1905000"/>
                <a:gridCol w="1905000"/>
              </a:tblGrid>
              <a:tr h="11541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smtClean="0">
                        <a:ln>
                          <a:noFill/>
                        </a:ln>
                        <a:solidFill>
                          <a:schemeClr val="tx1"/>
                        </a:solidFill>
                        <a:effectLst/>
                        <a:latin typeface="Arial" charset="0"/>
                      </a:endParaRPr>
                    </a:p>
                  </a:txBody>
                  <a:tcPr anchor="ctr" horzOverflow="overflow">
                    <a:lnL>
                      <a:noFill/>
                    </a:lnL>
                    <a:lnR w="19050" cap="flat" cmpd="sng" algn="ctr">
                      <a:solidFill>
                        <a:schemeClr val="tx1"/>
                      </a:solidFill>
                      <a:prstDash val="solid"/>
                      <a:round/>
                      <a:headEnd type="none" w="med" len="med"/>
                      <a:tailEnd type="none" w="med" len="med"/>
                    </a:lnR>
                    <a:lnT>
                      <a:noFill/>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number of particles</a:t>
                      </a:r>
                      <a:endParaRPr kumimoji="0" lang="ru-RU" sz="2800" b="0" i="0" u="none" strike="noStrike" cap="none" normalizeH="0" baseline="0" smtClean="0">
                        <a:ln>
                          <a:noFill/>
                        </a:ln>
                        <a:solidFill>
                          <a:schemeClr val="tx1"/>
                        </a:solidFill>
                        <a:effectLst/>
                        <a:latin typeface="Arial" charset="0"/>
                      </a:endParaRP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Size(r), fm</a:t>
                      </a:r>
                      <a:endParaRPr kumimoji="0" lang="ru-RU" sz="2800" b="0" i="0" u="none" strike="noStrike" cap="none" normalizeH="0" baseline="0" smtClean="0">
                        <a:ln>
                          <a:noFill/>
                        </a:ln>
                        <a:solidFill>
                          <a:schemeClr val="tx1"/>
                        </a:solidFill>
                        <a:effectLst/>
                        <a:latin typeface="Arial" charset="0"/>
                      </a:endParaRP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2800" b="0" i="0" u="none" strike="noStrike" cap="none" normalizeH="0" baseline="0" smtClean="0">
                          <a:ln>
                            <a:noFill/>
                          </a:ln>
                          <a:solidFill>
                            <a:schemeClr val="tx1"/>
                          </a:solidFill>
                          <a:effectLst/>
                          <a:latin typeface="Arial" charset="0"/>
                        </a:rPr>
                        <a:t>free path</a:t>
                      </a:r>
                      <a:r>
                        <a:rPr kumimoji="0" lang="en-US" sz="2800" b="0" i="0" u="none" strike="noStrike" cap="none" normalizeH="0" baseline="0" smtClean="0">
                          <a:ln>
                            <a:noFill/>
                          </a:ln>
                          <a:solidFill>
                            <a:schemeClr val="tx1"/>
                          </a:solidFill>
                          <a:effectLst/>
                          <a:latin typeface="Arial" charset="0"/>
                        </a:rPr>
                        <a:t>, (l)fm</a:t>
                      </a:r>
                      <a:endParaRPr kumimoji="0" lang="ru-RU" sz="2800" b="0" i="0" u="none" strike="noStrike" cap="none" normalizeH="0" baseline="0" smtClean="0">
                        <a:ln>
                          <a:noFill/>
                        </a:ln>
                        <a:solidFill>
                          <a:schemeClr val="tx1"/>
                        </a:solidFill>
                        <a:effectLst/>
                        <a:latin typeface="Arial" charset="0"/>
                      </a:endParaRP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154113">
                <a:tc>
                  <a:txBody>
                    <a:bodyPr/>
                    <a:lstStyle/>
                    <a:p>
                      <a:pPr marL="457200" marR="0" lvl="1"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Heavy Ions: </a:t>
                      </a:r>
                      <a:endParaRPr kumimoji="0" lang="ru-RU" sz="2400" b="0" i="0" u="none" strike="noStrike" cap="none" normalizeH="0" baseline="0" smtClean="0">
                        <a:ln>
                          <a:noFill/>
                        </a:ln>
                        <a:solidFill>
                          <a:schemeClr val="tx1"/>
                        </a:solidFill>
                        <a:effectLst/>
                        <a:latin typeface="Arial" charset="0"/>
                      </a:endParaRP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1000</a:t>
                      </a:r>
                      <a:endParaRPr kumimoji="0" lang="ru-RU" sz="2800" b="0" i="0" u="none" strike="noStrike" cap="none" normalizeH="0" baseline="0" smtClean="0">
                        <a:ln>
                          <a:noFill/>
                        </a:ln>
                        <a:solidFill>
                          <a:schemeClr val="tx1"/>
                        </a:solidFill>
                        <a:effectLst/>
                        <a:latin typeface="Arial" charset="0"/>
                      </a:endParaRP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10</a:t>
                      </a:r>
                      <a:endParaRPr kumimoji="0" lang="ru-RU" sz="2800" b="0" i="0" u="none" strike="noStrike" cap="none" normalizeH="0" baseline="0" smtClean="0">
                        <a:ln>
                          <a:noFill/>
                        </a:ln>
                        <a:solidFill>
                          <a:schemeClr val="tx1"/>
                        </a:solidFill>
                        <a:effectLst/>
                        <a:latin typeface="Arial" charset="0"/>
                      </a:endParaRP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1</a:t>
                      </a:r>
                      <a:endParaRPr kumimoji="0" lang="ru-RU" sz="2800" b="0" i="0" u="none" strike="noStrike" cap="none" normalizeH="0" baseline="0" smtClean="0">
                        <a:ln>
                          <a:noFill/>
                        </a:ln>
                        <a:solidFill>
                          <a:schemeClr val="tx1"/>
                        </a:solidFill>
                        <a:effectLst/>
                        <a:latin typeface="Arial" charset="0"/>
                      </a:endParaRP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152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flucton-flucton</a:t>
                      </a:r>
                      <a:endParaRPr kumimoji="0" lang="ru-RU" sz="2800" b="0" i="0" u="none" strike="noStrike" cap="none" normalizeH="0" baseline="0" smtClean="0">
                        <a:ln>
                          <a:noFill/>
                        </a:ln>
                        <a:solidFill>
                          <a:schemeClr val="tx1"/>
                        </a:solidFill>
                        <a:effectLst/>
                        <a:latin typeface="Arial" charset="0"/>
                      </a:endParaRP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10</a:t>
                      </a:r>
                      <a:endParaRPr kumimoji="0" lang="ru-RU" sz="2800" b="0" i="0" u="none" strike="noStrike" cap="none" normalizeH="0" baseline="0" smtClean="0">
                        <a:ln>
                          <a:noFill/>
                        </a:ln>
                        <a:solidFill>
                          <a:schemeClr val="tx1"/>
                        </a:solidFill>
                        <a:effectLst/>
                        <a:latin typeface="Arial" charset="0"/>
                      </a:endParaRP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1</a:t>
                      </a:r>
                      <a:endParaRPr kumimoji="0" lang="ru-RU" sz="2800" b="0" i="0" u="none" strike="noStrike" cap="none" normalizeH="0" baseline="0" smtClean="0">
                        <a:ln>
                          <a:noFill/>
                        </a:ln>
                        <a:solidFill>
                          <a:schemeClr val="tx1"/>
                        </a:solidFill>
                        <a:effectLst/>
                        <a:latin typeface="Arial" charset="0"/>
                      </a:endParaRP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0.1</a:t>
                      </a:r>
                      <a:endParaRPr kumimoji="0" lang="ru-RU" sz="2800" b="0" i="0" u="none" strike="noStrike" cap="none" normalizeH="0" baseline="0" smtClean="0">
                        <a:ln>
                          <a:noFill/>
                        </a:ln>
                        <a:solidFill>
                          <a:schemeClr val="tx1"/>
                        </a:solidFill>
                        <a:effectLst/>
                        <a:latin typeface="Arial" charset="0"/>
                      </a:endParaRP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2735" name="Text Box 31"/>
          <p:cNvSpPr txBox="1">
            <a:spLocks noChangeArrowheads="1"/>
          </p:cNvSpPr>
          <p:nvPr/>
        </p:nvSpPr>
        <p:spPr bwMode="auto">
          <a:xfrm>
            <a:off x="2119811" y="1368833"/>
            <a:ext cx="4427538" cy="579437"/>
          </a:xfrm>
          <a:prstGeom prst="rect">
            <a:avLst/>
          </a:prstGeom>
          <a:noFill/>
          <a:ln w="9525">
            <a:noFill/>
            <a:miter lim="800000"/>
            <a:headEnd/>
            <a:tailEnd/>
          </a:ln>
          <a:effectLst/>
        </p:spPr>
        <p:txBody>
          <a:bodyPr>
            <a:spAutoFit/>
          </a:bodyPr>
          <a:lstStyle/>
          <a:p>
            <a:r>
              <a:rPr lang="en-US" sz="3200" b="1" dirty="0" err="1"/>
              <a:t>Criterium</a:t>
            </a:r>
            <a:r>
              <a:rPr lang="en-US" sz="3200" b="1" dirty="0"/>
              <a:t>: </a:t>
            </a:r>
            <a:r>
              <a:rPr lang="en-US" sz="3200" b="1" dirty="0" err="1"/>
              <a:t>r</a:t>
            </a:r>
            <a:r>
              <a:rPr lang="en-US" sz="3200" b="1" dirty="0" err="1">
                <a:cs typeface="Arial" charset="0"/>
              </a:rPr>
              <a:t>»l</a:t>
            </a:r>
            <a:r>
              <a:rPr lang="en-US" sz="3200" b="1" dirty="0"/>
              <a:t> </a:t>
            </a:r>
            <a:endParaRPr lang="ru-RU" sz="3200" b="1" dirty="0"/>
          </a:p>
        </p:txBody>
      </p:sp>
      <p:pic>
        <p:nvPicPr>
          <p:cNvPr id="7" name="Picture 2050"/>
          <p:cNvPicPr>
            <a:picLocks noChangeAspect="1" noChangeArrowheads="1"/>
          </p:cNvPicPr>
          <p:nvPr/>
        </p:nvPicPr>
        <p:blipFill>
          <a:blip r:embed="rId2"/>
          <a:srcRect/>
          <a:stretch>
            <a:fillRect/>
          </a:stretch>
        </p:blipFill>
        <p:spPr bwMode="auto">
          <a:xfrm>
            <a:off x="7562850" y="0"/>
            <a:ext cx="1579563" cy="1384300"/>
          </a:xfrm>
          <a:prstGeom prst="rect">
            <a:avLst/>
          </a:prstGeom>
          <a:noFill/>
          <a:ln w="9525">
            <a:noFill/>
            <a:miter lim="800000"/>
            <a:headEnd/>
            <a:tailEnd/>
          </a:ln>
        </p:spPr>
      </p:pic>
      <p:sp>
        <p:nvSpPr>
          <p:cNvPr id="9" name="Нижний колонтитул 8"/>
          <p:cNvSpPr>
            <a:spLocks noGrp="1"/>
          </p:cNvSpPr>
          <p:nvPr>
            <p:ph type="ftr" sz="quarter" idx="11"/>
          </p:nvPr>
        </p:nvSpPr>
        <p:spPr/>
        <p:txBody>
          <a:bodyPr/>
          <a:lstStyle/>
          <a:p>
            <a:pPr>
              <a:defRPr/>
            </a:pPr>
            <a:r>
              <a:rPr lang="en-US" smtClean="0"/>
              <a:t>A.Stavinskiy,July 2011,Triggered femtoscopy and DQM,Nantes,GDRE-11</a:t>
            </a:r>
            <a:endParaRPr lang="ru-RU"/>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Номер слайда 5"/>
          <p:cNvSpPr>
            <a:spLocks noGrp="1"/>
          </p:cNvSpPr>
          <p:nvPr>
            <p:ph type="sldNum" sz="quarter" idx="12"/>
          </p:nvPr>
        </p:nvSpPr>
        <p:spPr>
          <a:noFill/>
        </p:spPr>
        <p:txBody>
          <a:bodyPr/>
          <a:lstStyle/>
          <a:p>
            <a:fld id="{EE360360-E879-4BD7-8857-1528995DD396}" type="slidenum">
              <a:rPr lang="ru-RU">
                <a:latin typeface="Arial" charset="0"/>
              </a:rPr>
              <a:pPr/>
              <a:t>43</a:t>
            </a:fld>
            <a:endParaRPr lang="ru-RU">
              <a:latin typeface="Arial" charset="0"/>
            </a:endParaRPr>
          </a:p>
        </p:txBody>
      </p:sp>
      <p:sp>
        <p:nvSpPr>
          <p:cNvPr id="50181" name="Rectangle 2"/>
          <p:cNvSpPr>
            <a:spLocks noGrp="1" noChangeArrowheads="1"/>
          </p:cNvSpPr>
          <p:nvPr>
            <p:ph type="title"/>
          </p:nvPr>
        </p:nvSpPr>
        <p:spPr>
          <a:xfrm>
            <a:off x="900113" y="130175"/>
            <a:ext cx="8229600" cy="657225"/>
          </a:xfrm>
        </p:spPr>
        <p:txBody>
          <a:bodyPr/>
          <a:lstStyle/>
          <a:p>
            <a:pPr eaLnBrk="1" hangingPunct="1"/>
            <a:r>
              <a:rPr lang="en-US" dirty="0" smtClean="0">
                <a:latin typeface="Cambria" pitchFamily="18" charset="0"/>
              </a:rPr>
              <a:t>  </a:t>
            </a:r>
            <a:endParaRPr lang="ru-RU" dirty="0" smtClean="0">
              <a:latin typeface="Cambria" pitchFamily="18" charset="0"/>
            </a:endParaRPr>
          </a:p>
        </p:txBody>
      </p:sp>
      <p:pic>
        <p:nvPicPr>
          <p:cNvPr id="50182" name="Picture 3"/>
          <p:cNvPicPr>
            <a:picLocks noChangeAspect="1" noChangeArrowheads="1"/>
          </p:cNvPicPr>
          <p:nvPr/>
        </p:nvPicPr>
        <p:blipFill>
          <a:blip r:embed="rId3"/>
          <a:srcRect b="19388"/>
          <a:stretch>
            <a:fillRect/>
          </a:stretch>
        </p:blipFill>
        <p:spPr bwMode="auto">
          <a:xfrm>
            <a:off x="1" y="1127577"/>
            <a:ext cx="4741816" cy="4645156"/>
          </a:xfrm>
          <a:prstGeom prst="rect">
            <a:avLst/>
          </a:prstGeom>
          <a:noFill/>
          <a:ln w="9525">
            <a:noFill/>
            <a:miter lim="800000"/>
            <a:headEnd/>
            <a:tailEnd/>
          </a:ln>
        </p:spPr>
      </p:pic>
      <p:sp>
        <p:nvSpPr>
          <p:cNvPr id="50183" name="Text Box 4"/>
          <p:cNvSpPr txBox="1">
            <a:spLocks noChangeArrowheads="1"/>
          </p:cNvSpPr>
          <p:nvPr/>
        </p:nvSpPr>
        <p:spPr bwMode="auto">
          <a:xfrm>
            <a:off x="244702" y="766626"/>
            <a:ext cx="3890962" cy="457200"/>
          </a:xfrm>
          <a:prstGeom prst="rect">
            <a:avLst/>
          </a:prstGeom>
          <a:noFill/>
          <a:ln w="9525">
            <a:noFill/>
            <a:miter lim="800000"/>
            <a:headEnd/>
            <a:tailEnd/>
          </a:ln>
        </p:spPr>
        <p:txBody>
          <a:bodyPr wrap="none">
            <a:spAutoFit/>
          </a:bodyPr>
          <a:lstStyle/>
          <a:p>
            <a:r>
              <a:rPr lang="en-US" sz="2400" dirty="0"/>
              <a:t>CLAS e</a:t>
            </a:r>
            <a:r>
              <a:rPr lang="en-US" sz="2400" baseline="30000" dirty="0"/>
              <a:t>-</a:t>
            </a:r>
            <a:r>
              <a:rPr lang="en-US" sz="2400" dirty="0" err="1"/>
              <a:t>A</a:t>
            </a:r>
            <a:r>
              <a:rPr lang="en-US" sz="2400" dirty="0" err="1">
                <a:cs typeface="Arial" charset="0"/>
              </a:rPr>
              <a:t>→</a:t>
            </a:r>
            <a:r>
              <a:rPr lang="en-US" sz="2400" dirty="0" err="1"/>
              <a:t>e</a:t>
            </a:r>
            <a:r>
              <a:rPr lang="en-US" sz="2400" baseline="30000" dirty="0"/>
              <a:t>-</a:t>
            </a:r>
            <a:r>
              <a:rPr lang="en-US" sz="2400" dirty="0">
                <a:cs typeface="Arial" charset="0"/>
              </a:rPr>
              <a:t>X @</a:t>
            </a:r>
            <a:r>
              <a:rPr lang="ru-RU" sz="2400" dirty="0">
                <a:cs typeface="Arial" charset="0"/>
              </a:rPr>
              <a:t>~4</a:t>
            </a:r>
            <a:r>
              <a:rPr lang="en-US" sz="2400" dirty="0">
                <a:cs typeface="Arial" charset="0"/>
              </a:rPr>
              <a:t> </a:t>
            </a:r>
            <a:r>
              <a:rPr lang="en-US" sz="2400" dirty="0" err="1">
                <a:cs typeface="Arial" charset="0"/>
              </a:rPr>
              <a:t>AGeV</a:t>
            </a:r>
            <a:endParaRPr lang="en-US" sz="2400" dirty="0">
              <a:cs typeface="Arial" charset="0"/>
            </a:endParaRPr>
          </a:p>
        </p:txBody>
      </p:sp>
      <p:sp>
        <p:nvSpPr>
          <p:cNvPr id="50184" name="Rectangle 5"/>
          <p:cNvSpPr>
            <a:spLocks noChangeArrowheads="1"/>
          </p:cNvSpPr>
          <p:nvPr/>
        </p:nvSpPr>
        <p:spPr bwMode="auto">
          <a:xfrm>
            <a:off x="796834" y="5887222"/>
            <a:ext cx="3294063" cy="581025"/>
          </a:xfrm>
          <a:prstGeom prst="rect">
            <a:avLst/>
          </a:prstGeom>
          <a:noFill/>
          <a:ln w="9525">
            <a:noFill/>
            <a:miter lim="800000"/>
            <a:headEnd/>
            <a:tailEnd/>
          </a:ln>
        </p:spPr>
        <p:txBody>
          <a:bodyPr wrap="none" anchor="ctr">
            <a:spAutoFit/>
          </a:bodyPr>
          <a:lstStyle/>
          <a:p>
            <a:r>
              <a:rPr lang="en-US" sz="1600" dirty="0"/>
              <a:t>K.S. </a:t>
            </a:r>
            <a:r>
              <a:rPr lang="en-US" sz="1600" dirty="0" err="1"/>
              <a:t>Egiyan</a:t>
            </a:r>
            <a:r>
              <a:rPr lang="en-US" sz="1600" dirty="0"/>
              <a:t> et al. Phys. Rev. </a:t>
            </a:r>
            <a:r>
              <a:rPr lang="en-US" sz="1600" dirty="0" err="1"/>
              <a:t>Lett</a:t>
            </a:r>
            <a:r>
              <a:rPr lang="en-US" sz="1600" dirty="0"/>
              <a:t>. </a:t>
            </a:r>
          </a:p>
          <a:p>
            <a:r>
              <a:rPr lang="en-US" sz="1600" dirty="0"/>
              <a:t>96, 082501 (2006)</a:t>
            </a:r>
            <a:r>
              <a:rPr lang="ru-RU" sz="1400" dirty="0"/>
              <a:t> </a:t>
            </a:r>
          </a:p>
        </p:txBody>
      </p:sp>
      <p:sp>
        <p:nvSpPr>
          <p:cNvPr id="50185" name="Rectangle 6"/>
          <p:cNvSpPr>
            <a:spLocks noChangeArrowheads="1"/>
          </p:cNvSpPr>
          <p:nvPr/>
        </p:nvSpPr>
        <p:spPr bwMode="auto">
          <a:xfrm>
            <a:off x="5060225" y="5915887"/>
            <a:ext cx="1876425" cy="519112"/>
          </a:xfrm>
          <a:prstGeom prst="rect">
            <a:avLst/>
          </a:prstGeom>
          <a:noFill/>
          <a:ln w="9525">
            <a:noFill/>
            <a:miter lim="800000"/>
            <a:headEnd/>
            <a:tailEnd/>
          </a:ln>
        </p:spPr>
        <p:txBody>
          <a:bodyPr wrap="none" anchor="ctr">
            <a:spAutoFit/>
          </a:bodyPr>
          <a:lstStyle/>
          <a:p>
            <a:r>
              <a:rPr lang="ru-RU" sz="2800" b="1" i="1" dirty="0">
                <a:cs typeface="Times New Roman" pitchFamily="18" charset="0"/>
              </a:rPr>
              <a:t>х</a:t>
            </a:r>
            <a:r>
              <a:rPr lang="ru-RU" sz="2400" baseline="-30000" dirty="0">
                <a:cs typeface="Times New Roman" pitchFamily="18" charset="0"/>
              </a:rPr>
              <a:t>В</a:t>
            </a:r>
            <a:r>
              <a:rPr lang="ru-RU" sz="2400" dirty="0">
                <a:cs typeface="Times New Roman" pitchFamily="18" charset="0"/>
              </a:rPr>
              <a:t>=</a:t>
            </a:r>
            <a:r>
              <a:rPr lang="ru-RU" sz="2400" i="1" dirty="0">
                <a:latin typeface="Times New Roman" pitchFamily="18" charset="0"/>
                <a:cs typeface="Times New Roman" pitchFamily="18" charset="0"/>
              </a:rPr>
              <a:t>Q</a:t>
            </a:r>
            <a:r>
              <a:rPr lang="ru-RU" sz="2400" baseline="30000" dirty="0">
                <a:cs typeface="Times New Roman" pitchFamily="18" charset="0"/>
              </a:rPr>
              <a:t>2</a:t>
            </a:r>
            <a:r>
              <a:rPr lang="ru-RU" sz="2400" dirty="0">
                <a:cs typeface="Times New Roman" pitchFamily="18" charset="0"/>
              </a:rPr>
              <a:t>/2</a:t>
            </a:r>
            <a:r>
              <a:rPr lang="ru-RU" sz="2400" i="1" dirty="0">
                <a:latin typeface="Times New Roman" pitchFamily="18" charset="0"/>
                <a:cs typeface="Times New Roman" pitchFamily="18" charset="0"/>
              </a:rPr>
              <a:t>m</a:t>
            </a:r>
            <a:r>
              <a:rPr lang="ru-RU" sz="2400" baseline="-30000" dirty="0">
                <a:cs typeface="Times New Roman" pitchFamily="18" charset="0"/>
              </a:rPr>
              <a:t>N</a:t>
            </a:r>
            <a:r>
              <a:rPr lang="ru-RU" sz="2800" i="1" dirty="0">
                <a:cs typeface="Times New Roman" pitchFamily="18" charset="0"/>
              </a:rPr>
              <a:t>υ</a:t>
            </a:r>
            <a:r>
              <a:rPr lang="ru-RU" sz="2400" dirty="0"/>
              <a:t> </a:t>
            </a:r>
          </a:p>
        </p:txBody>
      </p:sp>
      <p:sp>
        <p:nvSpPr>
          <p:cNvPr id="50186" name="Text Box 13"/>
          <p:cNvSpPr txBox="1">
            <a:spLocks noChangeArrowheads="1"/>
          </p:cNvSpPr>
          <p:nvPr/>
        </p:nvSpPr>
        <p:spPr bwMode="auto">
          <a:xfrm>
            <a:off x="5666558" y="985747"/>
            <a:ext cx="2105841" cy="784830"/>
          </a:xfrm>
          <a:prstGeom prst="rect">
            <a:avLst/>
          </a:prstGeom>
          <a:noFill/>
          <a:ln w="9525">
            <a:noFill/>
            <a:miter lim="800000"/>
            <a:headEnd/>
            <a:tailEnd/>
          </a:ln>
        </p:spPr>
        <p:txBody>
          <a:bodyPr wrap="square">
            <a:spAutoFit/>
          </a:bodyPr>
          <a:lstStyle/>
          <a:p>
            <a:pPr>
              <a:spcAft>
                <a:spcPct val="50000"/>
              </a:spcAft>
              <a:buFontTx/>
              <a:buChar char="•"/>
            </a:pPr>
            <a:r>
              <a:rPr lang="en-US" dirty="0" smtClean="0"/>
              <a:t>No </a:t>
            </a:r>
            <a:r>
              <a:rPr lang="en-US" dirty="0" err="1" smtClean="0"/>
              <a:t>rescattering</a:t>
            </a:r>
            <a:endParaRPr lang="ru-RU" dirty="0"/>
          </a:p>
          <a:p>
            <a:pPr>
              <a:spcAft>
                <a:spcPct val="50000"/>
              </a:spcAft>
            </a:pPr>
            <a:endParaRPr lang="ru-RU" dirty="0">
              <a:latin typeface="Times New Roman" pitchFamily="18" charset="0"/>
              <a:cs typeface="Times New Roman" pitchFamily="18" charset="0"/>
            </a:endParaRPr>
          </a:p>
        </p:txBody>
      </p:sp>
      <p:graphicFrame>
        <p:nvGraphicFramePr>
          <p:cNvPr id="10" name="Group 175"/>
          <p:cNvGraphicFramePr>
            <a:graphicFrameLocks noGrp="1"/>
          </p:cNvGraphicFramePr>
          <p:nvPr/>
        </p:nvGraphicFramePr>
        <p:xfrm>
          <a:off x="4554583" y="1698172"/>
          <a:ext cx="4419600" cy="2926080"/>
        </p:xfrm>
        <a:graphic>
          <a:graphicData uri="http://schemas.openxmlformats.org/drawingml/2006/table">
            <a:tbl>
              <a:tblPr/>
              <a:tblGrid>
                <a:gridCol w="1104900"/>
                <a:gridCol w="1104900"/>
                <a:gridCol w="1104900"/>
                <a:gridCol w="1104900"/>
              </a:tblGrid>
              <a:tr h="5096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sz="2800" b="0" i="0" u="none" strike="noStrike" cap="none" normalizeH="0" baseline="0" dirty="0" smtClean="0">
                        <a:ln>
                          <a:noFill/>
                        </a:ln>
                        <a:solidFill>
                          <a:schemeClr val="tx1"/>
                        </a:solidFill>
                        <a:effectLst/>
                        <a:latin typeface="Arial" pitchFamily="34" charset="0"/>
                      </a:endParaRPr>
                    </a:p>
                  </a:txBody>
                  <a:tcPr anchor="ctr" horzOverflow="overflow">
                    <a:lnL cap="flat">
                      <a:noFill/>
                    </a:lnL>
                    <a:lnR w="38100" cap="flat" cmpd="sng" algn="ctr">
                      <a:solidFill>
                        <a:schemeClr val="tx1"/>
                      </a:solidFill>
                      <a:prstDash val="solid"/>
                      <a:round/>
                      <a:headEnd type="none" w="med" len="med"/>
                      <a:tailEnd type="none" w="med" len="med"/>
                    </a:lnR>
                    <a:lnT cap="flat">
                      <a:noFill/>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2400" b="0" i="1" u="none" strike="noStrike" cap="none" normalizeH="0" baseline="0" dirty="0" smtClean="0">
                          <a:ln>
                            <a:noFill/>
                          </a:ln>
                          <a:solidFill>
                            <a:schemeClr val="tx1"/>
                          </a:solidFill>
                          <a:effectLst/>
                          <a:latin typeface="Arial" pitchFamily="34" charset="0"/>
                        </a:rPr>
                        <a:t>a</a:t>
                      </a:r>
                      <a:r>
                        <a:rPr kumimoji="0" lang="ru-RU" sz="2400" b="0" i="0" u="none" strike="noStrike" cap="none" normalizeH="0" baseline="-25000" dirty="0" smtClean="0">
                          <a:ln>
                            <a:noFill/>
                          </a:ln>
                          <a:solidFill>
                            <a:schemeClr val="tx1"/>
                          </a:solidFill>
                          <a:effectLst/>
                          <a:latin typeface="Arial" pitchFamily="34" charset="0"/>
                        </a:rPr>
                        <a:t>2</a:t>
                      </a:r>
                      <a:r>
                        <a:rPr kumimoji="0" lang="ru-RU" sz="2400" b="0" i="1" u="none" strike="noStrike" cap="none" normalizeH="0" baseline="-25000" dirty="0" smtClean="0">
                          <a:ln>
                            <a:noFill/>
                          </a:ln>
                          <a:solidFill>
                            <a:schemeClr val="tx1"/>
                          </a:solidFill>
                          <a:effectLst/>
                          <a:latin typeface="Arial" pitchFamily="34" charset="0"/>
                        </a:rPr>
                        <a:t>N</a:t>
                      </a:r>
                      <a:r>
                        <a:rPr kumimoji="0" lang="ru-RU" sz="2400" b="0" i="1" u="none" strike="noStrike" cap="none" normalizeH="0" baseline="30000" dirty="0" smtClean="0">
                          <a:ln>
                            <a:noFill/>
                          </a:ln>
                          <a:solidFill>
                            <a:schemeClr val="tx1"/>
                          </a:solidFill>
                          <a:effectLst/>
                          <a:latin typeface="Arial" pitchFamily="34" charset="0"/>
                        </a:rPr>
                        <a:t> </a:t>
                      </a:r>
                      <a:r>
                        <a:rPr kumimoji="0" lang="en-US" sz="2400" b="0" i="1" u="none" strike="noStrike" cap="none" normalizeH="0" baseline="0" dirty="0" smtClean="0">
                          <a:ln>
                            <a:noFill/>
                          </a:ln>
                          <a:solidFill>
                            <a:schemeClr val="tx1"/>
                          </a:solidFill>
                          <a:effectLst/>
                          <a:latin typeface="Arial" pitchFamily="34" charset="0"/>
                        </a:rPr>
                        <a:t>,</a:t>
                      </a:r>
                      <a:r>
                        <a:rPr kumimoji="0" lang="ru-RU" sz="2400" b="0" i="0" u="none" strike="noStrike" cap="none" normalizeH="0" baseline="0" dirty="0" smtClean="0">
                          <a:ln>
                            <a:noFill/>
                          </a:ln>
                          <a:solidFill>
                            <a:schemeClr val="tx1"/>
                          </a:solidFill>
                          <a:effectLst/>
                          <a:latin typeface="Arial" pitchFamily="34" charset="0"/>
                        </a:rPr>
                        <a:t> %</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2400" b="0" i="1" u="none" strike="noStrike" cap="none" normalizeH="0" baseline="0" dirty="0" err="1" smtClean="0">
                          <a:ln>
                            <a:noFill/>
                          </a:ln>
                          <a:solidFill>
                            <a:schemeClr val="tx1"/>
                          </a:solidFill>
                          <a:effectLst/>
                          <a:latin typeface="Arial" pitchFamily="34" charset="0"/>
                        </a:rPr>
                        <a:t>a</a:t>
                      </a:r>
                      <a:r>
                        <a:rPr kumimoji="0" lang="en-US" sz="2400" b="0" i="0" u="none" strike="noStrike" cap="none" normalizeH="0" baseline="-25000" dirty="0" smtClean="0">
                          <a:ln>
                            <a:noFill/>
                          </a:ln>
                          <a:solidFill>
                            <a:schemeClr val="tx1"/>
                          </a:solidFill>
                          <a:effectLst/>
                          <a:latin typeface="Arial" pitchFamily="34" charset="0"/>
                        </a:rPr>
                        <a:t>3</a:t>
                      </a:r>
                      <a:r>
                        <a:rPr kumimoji="0" lang="ru-RU" sz="2400" b="0" i="1" u="none" strike="noStrike" cap="none" normalizeH="0" baseline="-25000" dirty="0" smtClean="0">
                          <a:ln>
                            <a:noFill/>
                          </a:ln>
                          <a:solidFill>
                            <a:schemeClr val="tx1"/>
                          </a:solidFill>
                          <a:effectLst/>
                          <a:latin typeface="Arial" pitchFamily="34" charset="0"/>
                        </a:rPr>
                        <a:t>N</a:t>
                      </a:r>
                      <a:r>
                        <a:rPr kumimoji="0" lang="ru-RU" sz="2400" b="0" i="1" u="none" strike="noStrike" cap="none" normalizeH="0" baseline="30000" dirty="0" smtClean="0">
                          <a:ln>
                            <a:noFill/>
                          </a:ln>
                          <a:solidFill>
                            <a:schemeClr val="tx1"/>
                          </a:solidFill>
                          <a:effectLst/>
                          <a:latin typeface="Arial" pitchFamily="34" charset="0"/>
                        </a:rPr>
                        <a:t> </a:t>
                      </a:r>
                      <a:r>
                        <a:rPr kumimoji="0" lang="en-US" sz="2400" b="0" i="1" u="none" strike="noStrike" cap="none" normalizeH="0" baseline="0" dirty="0" smtClean="0">
                          <a:ln>
                            <a:noFill/>
                          </a:ln>
                          <a:solidFill>
                            <a:schemeClr val="tx1"/>
                          </a:solidFill>
                          <a:effectLst/>
                          <a:latin typeface="Arial" pitchFamily="34" charset="0"/>
                        </a:rPr>
                        <a:t>,</a:t>
                      </a:r>
                      <a:r>
                        <a:rPr kumimoji="0" lang="ru-RU" sz="2400" b="0" i="0" u="none" strike="noStrike" cap="none" normalizeH="0" baseline="0" dirty="0" smtClean="0">
                          <a:ln>
                            <a:noFill/>
                          </a:ln>
                          <a:solidFill>
                            <a:schemeClr val="tx1"/>
                          </a:solidFill>
                          <a:effectLst/>
                          <a:latin typeface="Arial" pitchFamily="34" charset="0"/>
                        </a:rPr>
                        <a:t> %</a:t>
                      </a:r>
                    </a:p>
                  </a:txBody>
                  <a:tcPr anchor="ctr" horzOverflow="overflow">
                    <a:lnL w="12700" cap="flat" cmpd="sng" algn="ctr">
                      <a:solidFill>
                        <a:schemeClr val="tx1"/>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1" u="none" strike="noStrike" cap="none" normalizeH="0" baseline="0" smtClean="0">
                          <a:ln>
                            <a:noFill/>
                          </a:ln>
                          <a:solidFill>
                            <a:schemeClr val="tx1"/>
                          </a:solidFill>
                          <a:effectLst/>
                          <a:latin typeface="Arial" pitchFamily="34" charset="0"/>
                        </a:rPr>
                        <a:t>(</a:t>
                      </a:r>
                      <a:r>
                        <a:rPr kumimoji="0" lang="ru-RU" sz="2400" b="0" i="1" u="none" strike="noStrike" cap="none" normalizeH="0" baseline="0" smtClean="0">
                          <a:ln>
                            <a:noFill/>
                          </a:ln>
                          <a:solidFill>
                            <a:schemeClr val="tx1"/>
                          </a:solidFill>
                          <a:effectLst/>
                          <a:latin typeface="Arial" pitchFamily="34" charset="0"/>
                        </a:rPr>
                        <a:t>a</a:t>
                      </a:r>
                      <a:r>
                        <a:rPr kumimoji="0" lang="ru-RU" sz="2400" b="0" i="0" u="none" strike="noStrike" cap="none" normalizeH="0" baseline="-25000" smtClean="0">
                          <a:ln>
                            <a:noFill/>
                          </a:ln>
                          <a:solidFill>
                            <a:schemeClr val="tx1"/>
                          </a:solidFill>
                          <a:effectLst/>
                          <a:latin typeface="Arial" pitchFamily="34" charset="0"/>
                        </a:rPr>
                        <a:t>2</a:t>
                      </a:r>
                      <a:r>
                        <a:rPr kumimoji="0" lang="ru-RU" sz="2400" b="0" i="1" u="none" strike="noStrike" cap="none" normalizeH="0" baseline="-25000" smtClean="0">
                          <a:ln>
                            <a:noFill/>
                          </a:ln>
                          <a:solidFill>
                            <a:schemeClr val="tx1"/>
                          </a:solidFill>
                          <a:effectLst/>
                          <a:latin typeface="Arial" pitchFamily="34" charset="0"/>
                        </a:rPr>
                        <a:t>N</a:t>
                      </a:r>
                      <a:r>
                        <a:rPr kumimoji="0" lang="ru-RU" sz="2400" b="0" i="1" u="none" strike="noStrike" cap="none" normalizeH="0" baseline="30000" smtClean="0">
                          <a:ln>
                            <a:noFill/>
                          </a:ln>
                          <a:solidFill>
                            <a:schemeClr val="tx1"/>
                          </a:solidFill>
                          <a:effectLst/>
                          <a:latin typeface="Arial" pitchFamily="34" charset="0"/>
                        </a:rPr>
                        <a:t> </a:t>
                      </a:r>
                      <a:r>
                        <a:rPr kumimoji="0" lang="en-US" sz="2400" b="0" i="1" u="none" strike="noStrike" cap="none" normalizeH="0" baseline="0" smtClean="0">
                          <a:ln>
                            <a:noFill/>
                          </a:ln>
                          <a:solidFill>
                            <a:schemeClr val="tx1"/>
                          </a:solidFill>
                          <a:effectLst/>
                          <a:latin typeface="Arial" pitchFamily="34" charset="0"/>
                        </a:rPr>
                        <a:t>)</a:t>
                      </a:r>
                      <a:r>
                        <a:rPr kumimoji="0" lang="en-US" sz="2400" b="0" i="1" u="none" strike="noStrike" cap="none" normalizeH="0" baseline="30000" smtClean="0">
                          <a:ln>
                            <a:noFill/>
                          </a:ln>
                          <a:solidFill>
                            <a:schemeClr val="tx1"/>
                          </a:solidFill>
                          <a:effectLst/>
                          <a:latin typeface="Arial" pitchFamily="34" charset="0"/>
                        </a:rPr>
                        <a:t>2</a:t>
                      </a:r>
                      <a:r>
                        <a:rPr kumimoji="0" lang="en-US" sz="2400" b="0" i="1" u="none" strike="noStrike" cap="none" normalizeH="0" baseline="0" smtClean="0">
                          <a:ln>
                            <a:noFill/>
                          </a:ln>
                          <a:solidFill>
                            <a:schemeClr val="tx1"/>
                          </a:solidFill>
                          <a:effectLst/>
                          <a:latin typeface="Arial" pitchFamily="34" charset="0"/>
                        </a:rPr>
                        <a:t>,</a:t>
                      </a:r>
                      <a:r>
                        <a:rPr kumimoji="0" lang="ru-RU" sz="2400" b="0" i="0" u="none" strike="noStrike" cap="none" normalizeH="0" baseline="0" smtClean="0">
                          <a:ln>
                            <a:noFill/>
                          </a:ln>
                          <a:solidFill>
                            <a:schemeClr val="tx1"/>
                          </a:solidFill>
                          <a:effectLst/>
                          <a:latin typeface="Arial" pitchFamily="34" charset="0"/>
                        </a:rPr>
                        <a:t> %</a:t>
                      </a:r>
                    </a:p>
                  </a:txBody>
                  <a:tcPr anchor="ct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noFill/>
                  </a:tcPr>
                </a:tc>
              </a:tr>
              <a:tr h="5096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30000" smtClean="0">
                          <a:ln>
                            <a:noFill/>
                          </a:ln>
                          <a:solidFill>
                            <a:schemeClr val="tx1"/>
                          </a:solidFill>
                          <a:effectLst/>
                          <a:latin typeface="Arial" pitchFamily="34" charset="0"/>
                        </a:rPr>
                        <a:t>3</a:t>
                      </a:r>
                      <a:r>
                        <a:rPr kumimoji="0" lang="en-US" sz="2800" b="0" i="0" u="none" strike="noStrike" cap="none" normalizeH="0" baseline="0" smtClean="0">
                          <a:ln>
                            <a:noFill/>
                          </a:ln>
                          <a:solidFill>
                            <a:schemeClr val="tx1"/>
                          </a:solidFill>
                          <a:effectLst/>
                          <a:latin typeface="Arial" pitchFamily="34" charset="0"/>
                        </a:rPr>
                        <a:t>He</a:t>
                      </a:r>
                      <a:endParaRPr kumimoji="0" lang="ru-RU" sz="2800" b="0" i="0" u="none" strike="noStrike" cap="none" normalizeH="0" baseline="0" smtClean="0">
                        <a:ln>
                          <a:noFill/>
                        </a:ln>
                        <a:solidFill>
                          <a:schemeClr val="tx1"/>
                        </a:solidFill>
                        <a:effectLst/>
                        <a:latin typeface="Arial" pitchFamily="34"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2000" b="0" i="0" u="none" strike="noStrike" cap="none" normalizeH="0" baseline="0" dirty="0" smtClean="0">
                          <a:ln>
                            <a:noFill/>
                          </a:ln>
                          <a:solidFill>
                            <a:schemeClr val="tx1"/>
                          </a:solidFill>
                          <a:effectLst/>
                          <a:latin typeface="Arial" pitchFamily="34" charset="0"/>
                        </a:rPr>
                        <a:t>8</a:t>
                      </a:r>
                      <a:r>
                        <a:rPr kumimoji="0" lang="en-US" sz="2000" b="0" i="1" u="none" strike="noStrike" cap="none" normalizeH="0" baseline="0" dirty="0" smtClean="0">
                          <a:ln>
                            <a:noFill/>
                          </a:ln>
                          <a:solidFill>
                            <a:schemeClr val="tx1"/>
                          </a:solidFill>
                          <a:effectLst/>
                          <a:latin typeface="Arial" pitchFamily="34" charset="0"/>
                        </a:rPr>
                        <a:t>.</a:t>
                      </a:r>
                      <a:r>
                        <a:rPr kumimoji="0" lang="en-US" sz="2000" b="0" i="0" u="none" strike="noStrike" cap="none" normalizeH="0" baseline="0" dirty="0" smtClean="0">
                          <a:ln>
                            <a:noFill/>
                          </a:ln>
                          <a:solidFill>
                            <a:schemeClr val="tx1"/>
                          </a:solidFill>
                          <a:effectLst/>
                          <a:latin typeface="Arial" pitchFamily="34" charset="0"/>
                        </a:rPr>
                        <a:t>0</a:t>
                      </a:r>
                      <a:r>
                        <a:rPr kumimoji="0" lang="en-US" sz="2000" b="0" i="0" u="none" strike="noStrike" cap="none" normalizeH="0" baseline="0" dirty="0" smtClean="0">
                          <a:ln>
                            <a:noFill/>
                          </a:ln>
                          <a:solidFill>
                            <a:schemeClr val="tx1"/>
                          </a:solidFill>
                          <a:effectLst/>
                          <a:latin typeface="Arial" pitchFamily="34" charset="0"/>
                          <a:cs typeface="Arial" pitchFamily="34" charset="0"/>
                        </a:rPr>
                        <a:t>±</a:t>
                      </a:r>
                      <a:r>
                        <a:rPr kumimoji="0" lang="ru-RU" sz="2000" b="0" i="0" u="none" strike="noStrike" cap="none" normalizeH="0" baseline="0" dirty="0" smtClean="0">
                          <a:ln>
                            <a:noFill/>
                          </a:ln>
                          <a:solidFill>
                            <a:schemeClr val="tx1"/>
                          </a:solidFill>
                          <a:effectLst/>
                          <a:latin typeface="Arial" pitchFamily="34" charset="0"/>
                        </a:rPr>
                        <a:t>1</a:t>
                      </a:r>
                      <a:r>
                        <a:rPr kumimoji="0" lang="en-US" sz="2000" b="0" i="1" u="none" strike="noStrike" cap="none" normalizeH="0" baseline="0" dirty="0" smtClean="0">
                          <a:ln>
                            <a:noFill/>
                          </a:ln>
                          <a:solidFill>
                            <a:schemeClr val="tx1"/>
                          </a:solidFill>
                          <a:effectLst/>
                          <a:latin typeface="Arial" pitchFamily="34" charset="0"/>
                        </a:rPr>
                        <a:t>.</a:t>
                      </a:r>
                      <a:r>
                        <a:rPr kumimoji="0" lang="ru-RU" sz="2000" b="0" i="0" u="none" strike="noStrike" cap="none" normalizeH="0" baseline="0" dirty="0" smtClean="0">
                          <a:ln>
                            <a:noFill/>
                          </a:ln>
                          <a:solidFill>
                            <a:schemeClr val="tx1"/>
                          </a:solidFill>
                          <a:effectLst/>
                          <a:latin typeface="Arial" pitchFamily="34" charset="0"/>
                        </a:rPr>
                        <a:t>6</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rPr>
                        <a:t>0.18</a:t>
                      </a:r>
                      <a:r>
                        <a:rPr kumimoji="0" lang="en-US" sz="2000" b="0" i="0" u="none" strike="noStrike" cap="none" normalizeH="0" baseline="0" dirty="0" smtClean="0">
                          <a:ln>
                            <a:noFill/>
                          </a:ln>
                          <a:solidFill>
                            <a:schemeClr val="tx1"/>
                          </a:solidFill>
                          <a:effectLst/>
                          <a:latin typeface="Arial" pitchFamily="34" charset="0"/>
                          <a:cs typeface="Arial" pitchFamily="34" charset="0"/>
                        </a:rPr>
                        <a:t>±0.06</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w="12700" cap="flat" cmpd="sng" algn="ctr">
                      <a:solidFill>
                        <a:schemeClr val="tx1"/>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accent2"/>
                          </a:solidFill>
                          <a:effectLst/>
                          <a:latin typeface="Arial" pitchFamily="34" charset="0"/>
                        </a:rPr>
                        <a:t>0.64</a:t>
                      </a:r>
                      <a:endParaRPr kumimoji="0" lang="ru-RU" sz="2000" b="0" i="0" u="none" strike="noStrike" cap="none" normalizeH="0" baseline="0" smtClean="0">
                        <a:ln>
                          <a:noFill/>
                        </a:ln>
                        <a:solidFill>
                          <a:schemeClr val="accent2"/>
                        </a:solidFill>
                        <a:effectLst/>
                        <a:latin typeface="Arial" pitchFamily="34" charset="0"/>
                        <a:cs typeface="Arial" pitchFamily="34" charset="0"/>
                      </a:endParaRPr>
                    </a:p>
                  </a:txBody>
                  <a:tcPr anchor="ct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96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30000" smtClean="0">
                          <a:ln>
                            <a:noFill/>
                          </a:ln>
                          <a:solidFill>
                            <a:schemeClr val="tx1"/>
                          </a:solidFill>
                          <a:effectLst/>
                          <a:latin typeface="Arial" pitchFamily="34" charset="0"/>
                        </a:rPr>
                        <a:t>4</a:t>
                      </a:r>
                      <a:r>
                        <a:rPr kumimoji="0" lang="en-US" sz="2800" b="0" i="0" u="none" strike="noStrike" cap="none" normalizeH="0" baseline="0" smtClean="0">
                          <a:ln>
                            <a:noFill/>
                          </a:ln>
                          <a:solidFill>
                            <a:schemeClr val="tx1"/>
                          </a:solidFill>
                          <a:effectLst/>
                          <a:latin typeface="Arial" pitchFamily="34" charset="0"/>
                        </a:rPr>
                        <a:t>He</a:t>
                      </a:r>
                      <a:endParaRPr kumimoji="0" lang="ru-RU" sz="2800" b="0" i="0" u="none" strike="noStrike" cap="none" normalizeH="0" baseline="0" smtClean="0">
                        <a:ln>
                          <a:noFill/>
                        </a:ln>
                        <a:solidFill>
                          <a:schemeClr val="tx1"/>
                        </a:solidFill>
                        <a:effectLst/>
                        <a:latin typeface="Arial" pitchFamily="34"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rPr>
                        <a:t>15.4</a:t>
                      </a:r>
                      <a:r>
                        <a:rPr kumimoji="0" lang="en-US" sz="2000" b="0" i="0" u="none" strike="noStrike" cap="none" normalizeH="0" baseline="0" dirty="0" smtClean="0">
                          <a:ln>
                            <a:noFill/>
                          </a:ln>
                          <a:solidFill>
                            <a:schemeClr val="tx1"/>
                          </a:solidFill>
                          <a:effectLst/>
                          <a:latin typeface="Arial" pitchFamily="34" charset="0"/>
                          <a:cs typeface="Arial" pitchFamily="34" charset="0"/>
                        </a:rPr>
                        <a:t>±3.3</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rPr>
                        <a:t>0.42</a:t>
                      </a:r>
                      <a:r>
                        <a:rPr kumimoji="0" lang="en-US" sz="2000" b="0" i="0" u="none" strike="noStrike" cap="none" normalizeH="0" baseline="0" dirty="0" smtClean="0">
                          <a:ln>
                            <a:noFill/>
                          </a:ln>
                          <a:solidFill>
                            <a:schemeClr val="tx1"/>
                          </a:solidFill>
                          <a:effectLst/>
                          <a:latin typeface="Arial" pitchFamily="34" charset="0"/>
                          <a:cs typeface="Arial" pitchFamily="34" charset="0"/>
                        </a:rPr>
                        <a:t>±0.14</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lnL w="12700" cap="flat" cmpd="sng" algn="ctr">
                      <a:solidFill>
                        <a:schemeClr val="tx1"/>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accent2"/>
                          </a:solidFill>
                          <a:effectLst/>
                          <a:latin typeface="Arial" pitchFamily="34" charset="0"/>
                        </a:rPr>
                        <a:t>2.4</a:t>
                      </a:r>
                      <a:endParaRPr kumimoji="0" lang="ru-RU" sz="2000" b="0" i="0" u="none" strike="noStrike" cap="none" normalizeH="0" baseline="0" smtClean="0">
                        <a:ln>
                          <a:noFill/>
                        </a:ln>
                        <a:solidFill>
                          <a:schemeClr val="accent2"/>
                        </a:solidFill>
                        <a:effectLst/>
                        <a:latin typeface="Arial" pitchFamily="34" charset="0"/>
                      </a:endParaRPr>
                    </a:p>
                  </a:txBody>
                  <a:tcPr anchor="ct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96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30000" smtClean="0">
                          <a:ln>
                            <a:noFill/>
                          </a:ln>
                          <a:solidFill>
                            <a:schemeClr val="tx1"/>
                          </a:solidFill>
                          <a:effectLst/>
                          <a:latin typeface="Arial" pitchFamily="34" charset="0"/>
                        </a:rPr>
                        <a:t>12</a:t>
                      </a:r>
                      <a:r>
                        <a:rPr kumimoji="0" lang="en-US" sz="2800" b="0" i="0" u="none" strike="noStrike" cap="none" normalizeH="0" baseline="0" smtClean="0">
                          <a:ln>
                            <a:noFill/>
                          </a:ln>
                          <a:solidFill>
                            <a:schemeClr val="tx1"/>
                          </a:solidFill>
                          <a:effectLst/>
                          <a:latin typeface="Arial" pitchFamily="34" charset="0"/>
                        </a:rPr>
                        <a:t>C</a:t>
                      </a:r>
                      <a:endParaRPr kumimoji="0" lang="ru-RU" sz="2800" b="0" i="0" u="none" strike="noStrike" cap="none" normalizeH="0" baseline="0" smtClean="0">
                        <a:ln>
                          <a:noFill/>
                        </a:ln>
                        <a:solidFill>
                          <a:schemeClr val="tx1"/>
                        </a:solidFill>
                        <a:effectLst/>
                        <a:latin typeface="Arial" pitchFamily="34"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19.3</a:t>
                      </a:r>
                      <a:r>
                        <a:rPr kumimoji="0" lang="en-US" sz="2000" b="0" i="0" u="none" strike="noStrike" cap="none" normalizeH="0" baseline="0" smtClean="0">
                          <a:ln>
                            <a:noFill/>
                          </a:ln>
                          <a:solidFill>
                            <a:schemeClr val="tx1"/>
                          </a:solidFill>
                          <a:effectLst/>
                          <a:latin typeface="Arial" pitchFamily="34" charset="0"/>
                          <a:cs typeface="Arial" pitchFamily="34" charset="0"/>
                        </a:rPr>
                        <a:t>±4.1</a:t>
                      </a:r>
                      <a:endParaRPr kumimoji="0" lang="ru-RU" sz="20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0.55</a:t>
                      </a:r>
                      <a:r>
                        <a:rPr kumimoji="0" lang="en-US" sz="2000" b="0" i="0" u="none" strike="noStrike" cap="none" normalizeH="0" baseline="0" smtClean="0">
                          <a:ln>
                            <a:noFill/>
                          </a:ln>
                          <a:solidFill>
                            <a:schemeClr val="tx1"/>
                          </a:solidFill>
                          <a:effectLst/>
                          <a:latin typeface="Arial" pitchFamily="34" charset="0"/>
                          <a:cs typeface="Arial" pitchFamily="34" charset="0"/>
                        </a:rPr>
                        <a:t>±0.17</a:t>
                      </a:r>
                      <a:endParaRPr kumimoji="0" lang="ru-RU" sz="20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chemeClr val="tx1"/>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accent2"/>
                          </a:solidFill>
                          <a:effectLst/>
                          <a:latin typeface="Arial" pitchFamily="34" charset="0"/>
                        </a:rPr>
                        <a:t>3.7</a:t>
                      </a:r>
                      <a:endParaRPr kumimoji="0" lang="ru-RU" sz="2000" b="0" i="0" u="none" strike="noStrike" cap="none" normalizeH="0" baseline="0" dirty="0" smtClean="0">
                        <a:ln>
                          <a:noFill/>
                        </a:ln>
                        <a:solidFill>
                          <a:schemeClr val="accent2"/>
                        </a:solidFill>
                        <a:effectLst/>
                        <a:latin typeface="Arial" pitchFamily="34" charset="0"/>
                      </a:endParaRPr>
                    </a:p>
                  </a:txBody>
                  <a:tcPr anchor="ctr" horzOverflow="overflow">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2"/>
                      </a:solidFill>
                      <a:prstDash val="solid"/>
                      <a:round/>
                      <a:headEnd type="none" w="med" len="med"/>
                      <a:tailEnd type="none" w="med" len="med"/>
                    </a:lnB>
                    <a:lnTlToBr>
                      <a:noFill/>
                    </a:lnTlToBr>
                    <a:lnBlToTr>
                      <a:noFill/>
                    </a:lnBlToTr>
                    <a:noFill/>
                  </a:tcPr>
                </a:tc>
              </a:tr>
            </a:tbl>
          </a:graphicData>
        </a:graphic>
      </p:graphicFrame>
      <p:sp>
        <p:nvSpPr>
          <p:cNvPr id="11" name="Прямоугольник 10"/>
          <p:cNvSpPr/>
          <p:nvPr/>
        </p:nvSpPr>
        <p:spPr>
          <a:xfrm>
            <a:off x="4781006" y="4817070"/>
            <a:ext cx="4362994" cy="1200329"/>
          </a:xfrm>
          <a:prstGeom prst="rect">
            <a:avLst/>
          </a:prstGeom>
        </p:spPr>
        <p:txBody>
          <a:bodyPr wrap="square">
            <a:spAutoFit/>
          </a:bodyPr>
          <a:lstStyle/>
          <a:p>
            <a:pPr marL="514350" indent="-514350"/>
            <a:r>
              <a:rPr lang="en-US" sz="2400" dirty="0" smtClean="0">
                <a:solidFill>
                  <a:srgbClr val="FF0000"/>
                </a:solidFill>
                <a:latin typeface="Arial"/>
                <a:cs typeface="Arial"/>
              </a:rPr>
              <a:t> dramatic decreasing </a:t>
            </a:r>
          </a:p>
          <a:p>
            <a:pPr marL="514350" indent="-514350"/>
            <a:r>
              <a:rPr lang="en-US" sz="2400" dirty="0" smtClean="0">
                <a:solidFill>
                  <a:srgbClr val="FF0000"/>
                </a:solidFill>
                <a:latin typeface="Arial"/>
                <a:cs typeface="Arial"/>
              </a:rPr>
              <a:t>of the cross sections with N-max N~4 </a:t>
            </a:r>
          </a:p>
        </p:txBody>
      </p:sp>
      <p:pic>
        <p:nvPicPr>
          <p:cNvPr id="12" name="Picture 2050"/>
          <p:cNvPicPr>
            <a:picLocks noChangeAspect="1" noChangeArrowheads="1"/>
          </p:cNvPicPr>
          <p:nvPr/>
        </p:nvPicPr>
        <p:blipFill>
          <a:blip r:embed="rId4"/>
          <a:srcRect/>
          <a:stretch>
            <a:fillRect/>
          </a:stretch>
        </p:blipFill>
        <p:spPr bwMode="auto">
          <a:xfrm>
            <a:off x="7562850" y="0"/>
            <a:ext cx="1579563" cy="1384300"/>
          </a:xfrm>
          <a:prstGeom prst="rect">
            <a:avLst/>
          </a:prstGeom>
          <a:noFill/>
          <a:ln w="9525">
            <a:noFill/>
            <a:miter lim="800000"/>
            <a:headEnd/>
            <a:tailEnd/>
          </a:ln>
        </p:spPr>
      </p:pic>
      <p:sp>
        <p:nvSpPr>
          <p:cNvPr id="14" name="Нижний колонтитул 13"/>
          <p:cNvSpPr>
            <a:spLocks noGrp="1"/>
          </p:cNvSpPr>
          <p:nvPr>
            <p:ph type="ftr" sz="quarter" idx="11"/>
          </p:nvPr>
        </p:nvSpPr>
        <p:spPr/>
        <p:txBody>
          <a:bodyPr/>
          <a:lstStyle/>
          <a:p>
            <a:pPr>
              <a:defRPr/>
            </a:pPr>
            <a:r>
              <a:rPr lang="en-US" smtClean="0"/>
              <a:t>A.Stavinskiy,July 2011,Triggered femtoscopy and DQM,Nantes,GDRE-11</a:t>
            </a:r>
            <a:endParaRPr lang="ru-RU"/>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E24DFD85-E723-4E11-8488-0A87548EBE00}" type="slidenum">
              <a:rPr lang="ru-RU" smtClean="0"/>
              <a:pPr>
                <a:defRPr/>
              </a:pPr>
              <a:t>44</a:t>
            </a:fld>
            <a:endParaRPr lang="ru-RU"/>
          </a:p>
        </p:txBody>
      </p:sp>
      <p:pic>
        <p:nvPicPr>
          <p:cNvPr id="6" name="Picture 2050"/>
          <p:cNvPicPr>
            <a:picLocks noChangeAspect="1" noChangeArrowheads="1"/>
          </p:cNvPicPr>
          <p:nvPr/>
        </p:nvPicPr>
        <p:blipFill>
          <a:blip r:embed="rId2"/>
          <a:srcRect/>
          <a:stretch>
            <a:fillRect/>
          </a:stretch>
        </p:blipFill>
        <p:spPr bwMode="auto">
          <a:xfrm>
            <a:off x="7562850" y="0"/>
            <a:ext cx="1579563" cy="1384300"/>
          </a:xfrm>
          <a:prstGeom prst="rect">
            <a:avLst/>
          </a:prstGeom>
          <a:noFill/>
          <a:ln w="9525">
            <a:noFill/>
            <a:miter lim="800000"/>
            <a:headEnd/>
            <a:tailEnd/>
          </a:ln>
        </p:spPr>
      </p:pic>
      <p:sp>
        <p:nvSpPr>
          <p:cNvPr id="7" name="Прямоугольник 6"/>
          <p:cNvSpPr/>
          <p:nvPr/>
        </p:nvSpPr>
        <p:spPr>
          <a:xfrm>
            <a:off x="600891" y="407015"/>
            <a:ext cx="6570618" cy="5016758"/>
          </a:xfrm>
          <a:prstGeom prst="rect">
            <a:avLst/>
          </a:prstGeom>
        </p:spPr>
        <p:txBody>
          <a:bodyPr wrap="square">
            <a:spAutoFit/>
          </a:bodyPr>
          <a:lstStyle/>
          <a:p>
            <a:pPr marL="514350" indent="-514350"/>
            <a:endParaRPr lang="en-US" sz="3200" dirty="0" smtClean="0">
              <a:solidFill>
                <a:srgbClr val="FFC000"/>
              </a:solidFill>
              <a:latin typeface="Arial"/>
              <a:cs typeface="Arial"/>
            </a:endParaRPr>
          </a:p>
          <a:p>
            <a:pPr marL="514350" indent="-514350"/>
            <a:r>
              <a:rPr lang="en-US" sz="3200" dirty="0" err="1" smtClean="0">
                <a:latin typeface="Arial"/>
                <a:cs typeface="Arial"/>
              </a:rPr>
              <a:t>aA</a:t>
            </a:r>
            <a:r>
              <a:rPr lang="en-US" sz="3200" dirty="0" smtClean="0">
                <a:latin typeface="Arial"/>
                <a:cs typeface="Arial"/>
              </a:rPr>
              <a:t>(</a:t>
            </a:r>
            <a:r>
              <a:rPr lang="en-US" sz="3200" dirty="0" err="1" smtClean="0">
                <a:latin typeface="Arial"/>
                <a:cs typeface="Arial"/>
              </a:rPr>
              <a:t>flucton</a:t>
            </a:r>
            <a:r>
              <a:rPr lang="en-US" sz="3200" dirty="0" smtClean="0">
                <a:latin typeface="Arial"/>
                <a:cs typeface="Arial"/>
              </a:rPr>
              <a:t>) </a:t>
            </a:r>
            <a:r>
              <a:rPr lang="en-US" sz="3200" dirty="0" err="1" smtClean="0">
                <a:latin typeface="Arial"/>
                <a:cs typeface="Arial"/>
              </a:rPr>
              <a:t>N</a:t>
            </a:r>
            <a:r>
              <a:rPr lang="en-US" sz="3200" baseline="-25000" dirty="0" err="1" smtClean="0">
                <a:latin typeface="Arial"/>
                <a:cs typeface="Arial"/>
              </a:rPr>
              <a:t>max</a:t>
            </a:r>
            <a:r>
              <a:rPr lang="en-US" sz="3200" dirty="0" smtClean="0">
                <a:latin typeface="Arial"/>
                <a:cs typeface="Arial"/>
              </a:rPr>
              <a:t> ~ 4</a:t>
            </a:r>
          </a:p>
          <a:p>
            <a:pPr marL="514350" indent="-514350"/>
            <a:r>
              <a:rPr lang="en-US" sz="3200" dirty="0" smtClean="0">
                <a:latin typeface="Arial"/>
                <a:cs typeface="Arial"/>
              </a:rPr>
              <a:t>Possible solutions :</a:t>
            </a:r>
          </a:p>
          <a:p>
            <a:pPr marL="514350" indent="-514350"/>
            <a:r>
              <a:rPr lang="en-US" sz="3200" dirty="0" smtClean="0">
                <a:solidFill>
                  <a:srgbClr val="00B0F0"/>
                </a:solidFill>
                <a:latin typeface="Arial"/>
                <a:cs typeface="Arial"/>
              </a:rPr>
              <a:t>Fragments</a:t>
            </a:r>
          </a:p>
          <a:p>
            <a:pPr marL="514350" indent="-514350"/>
            <a:r>
              <a:rPr lang="en-US" sz="3200" dirty="0" smtClean="0">
                <a:solidFill>
                  <a:srgbClr val="00B0F0"/>
                </a:solidFill>
                <a:latin typeface="Arial"/>
                <a:cs typeface="Arial"/>
              </a:rPr>
              <a:t>Lower initial  energy   </a:t>
            </a:r>
          </a:p>
          <a:p>
            <a:pPr marL="514350" indent="-514350"/>
            <a:r>
              <a:rPr lang="en-US" sz="3200" dirty="0" smtClean="0">
                <a:solidFill>
                  <a:srgbClr val="FF0000"/>
                </a:solidFill>
                <a:latin typeface="Arial"/>
                <a:cs typeface="Arial"/>
              </a:rPr>
              <a:t>not only formally large cumulative number, but also b</a:t>
            </a:r>
            <a:r>
              <a:rPr lang="en-US" sz="3200" baseline="-25000" dirty="0" smtClean="0">
                <a:solidFill>
                  <a:srgbClr val="FF0000"/>
                </a:solidFill>
                <a:latin typeface="Arial"/>
                <a:cs typeface="Arial"/>
              </a:rPr>
              <a:t>ik</a:t>
            </a:r>
            <a:r>
              <a:rPr lang="en-US" sz="3200" dirty="0" smtClean="0">
                <a:solidFill>
                  <a:srgbClr val="FF0000"/>
                </a:solidFill>
                <a:latin typeface="Arial"/>
                <a:cs typeface="Arial"/>
              </a:rPr>
              <a:t>»1(</a:t>
            </a:r>
            <a:r>
              <a:rPr lang="en-US" sz="3200" dirty="0" err="1" smtClean="0">
                <a:solidFill>
                  <a:srgbClr val="FF0000"/>
                </a:solidFill>
                <a:latin typeface="Arial"/>
                <a:cs typeface="Arial"/>
              </a:rPr>
              <a:t>A.M.Baldin</a:t>
            </a:r>
            <a:r>
              <a:rPr lang="en-US" sz="3200" dirty="0" smtClean="0">
                <a:solidFill>
                  <a:srgbClr val="FF0000"/>
                </a:solidFill>
                <a:latin typeface="Arial"/>
                <a:cs typeface="Arial"/>
              </a:rPr>
              <a:t>)</a:t>
            </a:r>
          </a:p>
          <a:p>
            <a:pPr marL="514350" indent="-514350"/>
            <a:endParaRPr lang="en-US" sz="3200" dirty="0" smtClean="0">
              <a:solidFill>
                <a:srgbClr val="FF0000"/>
              </a:solidFill>
              <a:latin typeface="Arial"/>
              <a:cs typeface="Arial"/>
            </a:endParaRPr>
          </a:p>
          <a:p>
            <a:pPr marL="514350" indent="-514350"/>
            <a:r>
              <a:rPr lang="en-US" sz="3200" dirty="0" smtClean="0">
                <a:solidFill>
                  <a:srgbClr val="FFC000"/>
                </a:solidFill>
                <a:latin typeface="Arial"/>
                <a:cs typeface="Arial"/>
              </a:rPr>
              <a:t>AA(</a:t>
            </a:r>
            <a:r>
              <a:rPr lang="en-US" sz="3200" dirty="0" err="1" smtClean="0">
                <a:solidFill>
                  <a:srgbClr val="FFC000"/>
                </a:solidFill>
                <a:latin typeface="Arial"/>
                <a:cs typeface="Arial"/>
              </a:rPr>
              <a:t>flucton+flucton</a:t>
            </a:r>
            <a:r>
              <a:rPr lang="en-US" sz="3200" dirty="0" smtClean="0">
                <a:solidFill>
                  <a:srgbClr val="FFC000"/>
                </a:solidFill>
                <a:latin typeface="Arial"/>
                <a:cs typeface="Arial"/>
              </a:rPr>
              <a:t>): N</a:t>
            </a:r>
            <a:r>
              <a:rPr lang="en-US" sz="3200" baseline="-25000" dirty="0" smtClean="0">
                <a:solidFill>
                  <a:srgbClr val="FFC000"/>
                </a:solidFill>
                <a:latin typeface="Arial"/>
                <a:cs typeface="Arial"/>
              </a:rPr>
              <a:t>max</a:t>
            </a:r>
            <a:r>
              <a:rPr lang="en-US" sz="3200" dirty="0" smtClean="0">
                <a:solidFill>
                  <a:srgbClr val="FFC000"/>
                </a:solidFill>
                <a:latin typeface="Arial"/>
                <a:cs typeface="Arial"/>
              </a:rPr>
              <a:t>~7-8</a:t>
            </a:r>
          </a:p>
        </p:txBody>
      </p:sp>
      <p:cxnSp>
        <p:nvCxnSpPr>
          <p:cNvPr id="9" name="Прямая соединительная линия 8"/>
          <p:cNvCxnSpPr/>
          <p:nvPr/>
        </p:nvCxnSpPr>
        <p:spPr>
          <a:xfrm>
            <a:off x="613954" y="2011680"/>
            <a:ext cx="3709852" cy="9144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flipV="1">
            <a:off x="600891" y="2063932"/>
            <a:ext cx="3696788" cy="888274"/>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Нижний колонтитул 9"/>
          <p:cNvSpPr>
            <a:spLocks noGrp="1"/>
          </p:cNvSpPr>
          <p:nvPr>
            <p:ph type="ftr" sz="quarter" idx="11"/>
          </p:nvPr>
        </p:nvSpPr>
        <p:spPr/>
        <p:txBody>
          <a:bodyPr/>
          <a:lstStyle/>
          <a:p>
            <a:pPr>
              <a:defRPr/>
            </a:pPr>
            <a:r>
              <a:rPr lang="en-US" smtClean="0"/>
              <a:t>A.Stavinskiy,July 2011,Triggered femtoscopy and DQM,Nantes,GDRE-11</a:t>
            </a:r>
            <a:endParaRPr lang="ru-RU"/>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Номер слайда 5"/>
          <p:cNvSpPr>
            <a:spLocks noGrp="1"/>
          </p:cNvSpPr>
          <p:nvPr>
            <p:ph type="sldNum" sz="quarter" idx="12"/>
          </p:nvPr>
        </p:nvSpPr>
        <p:spPr>
          <a:noFill/>
        </p:spPr>
        <p:txBody>
          <a:bodyPr/>
          <a:lstStyle/>
          <a:p>
            <a:fld id="{13595019-2189-48BD-9BAB-5C33B7DCEB69}" type="slidenum">
              <a:rPr lang="ru-RU">
                <a:latin typeface="Arial" charset="0"/>
              </a:rPr>
              <a:pPr/>
              <a:t>45</a:t>
            </a:fld>
            <a:endParaRPr lang="ru-RU">
              <a:latin typeface="Arial" charset="0"/>
            </a:endParaRPr>
          </a:p>
        </p:txBody>
      </p:sp>
      <p:pic>
        <p:nvPicPr>
          <p:cNvPr id="15365" name="Picture 20" descr="схема установки_без ВЕТО"/>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0" y="1160463"/>
            <a:ext cx="5243513" cy="4000500"/>
          </a:xfrm>
          <a:prstGeom prst="rect">
            <a:avLst/>
          </a:prstGeom>
          <a:noFill/>
          <a:ln w="9525">
            <a:noFill/>
            <a:miter lim="800000"/>
            <a:headEnd/>
            <a:tailEnd/>
          </a:ln>
        </p:spPr>
      </p:pic>
      <p:sp>
        <p:nvSpPr>
          <p:cNvPr id="15366" name="Rectangle 2"/>
          <p:cNvSpPr>
            <a:spLocks noGrp="1" noChangeArrowheads="1"/>
          </p:cNvSpPr>
          <p:nvPr>
            <p:ph type="title"/>
          </p:nvPr>
        </p:nvSpPr>
        <p:spPr>
          <a:xfrm>
            <a:off x="454887" y="0"/>
            <a:ext cx="7017067" cy="1042987"/>
          </a:xfrm>
        </p:spPr>
        <p:txBody>
          <a:bodyPr/>
          <a:lstStyle/>
          <a:p>
            <a:pPr eaLnBrk="1" hangingPunct="1"/>
            <a:r>
              <a:rPr lang="en-US" sz="3200" dirty="0" smtClean="0">
                <a:latin typeface="Copperplate Gothic Bold" pitchFamily="34" charset="0"/>
              </a:rPr>
              <a:t>FLINT@ITEP:</a:t>
            </a:r>
            <a:r>
              <a:rPr lang="ru-RU" sz="3200" baseline="30000" dirty="0" smtClean="0">
                <a:latin typeface="Copperplate Gothic Bold" pitchFamily="34" charset="0"/>
              </a:rPr>
              <a:t>12</a:t>
            </a:r>
            <a:r>
              <a:rPr lang="ru-RU" sz="3200" dirty="0" smtClean="0">
                <a:latin typeface="Copperplate Gothic Bold" pitchFamily="34" charset="0"/>
              </a:rPr>
              <a:t>С + </a:t>
            </a:r>
            <a:r>
              <a:rPr lang="ru-RU" sz="3200" dirty="0" err="1" smtClean="0">
                <a:latin typeface="Copperplate Gothic Bold" pitchFamily="34" charset="0"/>
              </a:rPr>
              <a:t>Ве</a:t>
            </a:r>
            <a:r>
              <a:rPr lang="ru-RU" sz="3200" dirty="0" smtClean="0">
                <a:latin typeface="Copperplate Gothic Bold" pitchFamily="34" charset="0"/>
              </a:rPr>
              <a:t>→ </a:t>
            </a:r>
            <a:r>
              <a:rPr lang="el-GR" sz="3200" dirty="0" smtClean="0">
                <a:latin typeface="Copperplate Gothic Bold" pitchFamily="34" charset="0"/>
                <a:cs typeface="Times New Roman" pitchFamily="18" charset="0"/>
              </a:rPr>
              <a:t>γ</a:t>
            </a:r>
            <a:r>
              <a:rPr lang="ru-RU" sz="3200" dirty="0" smtClean="0">
                <a:latin typeface="Copperplate Gothic Bold" pitchFamily="34" charset="0"/>
              </a:rPr>
              <a:t> + Х</a:t>
            </a:r>
          </a:p>
        </p:txBody>
      </p:sp>
      <p:sp>
        <p:nvSpPr>
          <p:cNvPr id="15390" name="Line 15"/>
          <p:cNvSpPr>
            <a:spLocks noChangeShapeType="1"/>
          </p:cNvSpPr>
          <p:nvPr/>
        </p:nvSpPr>
        <p:spPr bwMode="auto">
          <a:xfrm>
            <a:off x="1803400" y="2536825"/>
            <a:ext cx="836613" cy="1123950"/>
          </a:xfrm>
          <a:prstGeom prst="line">
            <a:avLst/>
          </a:prstGeom>
          <a:noFill/>
          <a:ln w="19050">
            <a:solidFill>
              <a:schemeClr val="tx1"/>
            </a:solidFill>
            <a:round/>
            <a:headEnd type="stealth" w="lg" len="lg"/>
            <a:tailEnd type="stealth" w="lg" len="lg"/>
          </a:ln>
        </p:spPr>
        <p:txBody>
          <a:bodyPr/>
          <a:lstStyle/>
          <a:p>
            <a:endParaRPr lang="ru-RU"/>
          </a:p>
        </p:txBody>
      </p:sp>
      <p:sp>
        <p:nvSpPr>
          <p:cNvPr id="15391" name="Text Box 16"/>
          <p:cNvSpPr txBox="1">
            <a:spLocks noChangeArrowheads="1"/>
          </p:cNvSpPr>
          <p:nvPr/>
        </p:nvSpPr>
        <p:spPr bwMode="auto">
          <a:xfrm rot="3131760">
            <a:off x="1716882" y="3199606"/>
            <a:ext cx="747712" cy="396875"/>
          </a:xfrm>
          <a:prstGeom prst="rect">
            <a:avLst/>
          </a:prstGeom>
          <a:noFill/>
          <a:ln w="9525">
            <a:noFill/>
            <a:miter lim="800000"/>
            <a:headEnd/>
            <a:tailEnd/>
          </a:ln>
        </p:spPr>
        <p:txBody>
          <a:bodyPr wrap="none">
            <a:spAutoFit/>
          </a:bodyPr>
          <a:lstStyle/>
          <a:p>
            <a:r>
              <a:rPr lang="en-US" sz="2000"/>
              <a:t>2.5m</a:t>
            </a:r>
            <a:endParaRPr lang="ru-RU" sz="2000"/>
          </a:p>
        </p:txBody>
      </p:sp>
      <p:sp>
        <p:nvSpPr>
          <p:cNvPr id="15392" name="Freeform 25"/>
          <p:cNvSpPr>
            <a:spLocks/>
          </p:cNvSpPr>
          <p:nvPr/>
        </p:nvSpPr>
        <p:spPr bwMode="auto">
          <a:xfrm>
            <a:off x="2139950" y="2654300"/>
            <a:ext cx="177800" cy="319088"/>
          </a:xfrm>
          <a:custGeom>
            <a:avLst/>
            <a:gdLst>
              <a:gd name="T0" fmla="*/ 0 w 112"/>
              <a:gd name="T1" fmla="*/ 201 h 201"/>
              <a:gd name="T2" fmla="*/ 69 w 112"/>
              <a:gd name="T3" fmla="*/ 156 h 201"/>
              <a:gd name="T4" fmla="*/ 105 w 112"/>
              <a:gd name="T5" fmla="*/ 78 h 201"/>
              <a:gd name="T6" fmla="*/ 111 w 112"/>
              <a:gd name="T7" fmla="*/ 0 h 201"/>
              <a:gd name="T8" fmla="*/ 0 60000 65536"/>
              <a:gd name="T9" fmla="*/ 0 60000 65536"/>
              <a:gd name="T10" fmla="*/ 0 60000 65536"/>
              <a:gd name="T11" fmla="*/ 0 60000 65536"/>
              <a:gd name="T12" fmla="*/ 0 w 112"/>
              <a:gd name="T13" fmla="*/ 0 h 201"/>
              <a:gd name="T14" fmla="*/ 112 w 112"/>
              <a:gd name="T15" fmla="*/ 201 h 201"/>
            </a:gdLst>
            <a:ahLst/>
            <a:cxnLst>
              <a:cxn ang="T8">
                <a:pos x="T0" y="T1"/>
              </a:cxn>
              <a:cxn ang="T9">
                <a:pos x="T2" y="T3"/>
              </a:cxn>
              <a:cxn ang="T10">
                <a:pos x="T4" y="T5"/>
              </a:cxn>
              <a:cxn ang="T11">
                <a:pos x="T6" y="T7"/>
              </a:cxn>
            </a:cxnLst>
            <a:rect l="T12" t="T13" r="T14" b="T15"/>
            <a:pathLst>
              <a:path w="112" h="201">
                <a:moveTo>
                  <a:pt x="0" y="201"/>
                </a:moveTo>
                <a:cubicBezTo>
                  <a:pt x="26" y="188"/>
                  <a:pt x="52" y="176"/>
                  <a:pt x="69" y="156"/>
                </a:cubicBezTo>
                <a:cubicBezTo>
                  <a:pt x="86" y="136"/>
                  <a:pt x="98" y="104"/>
                  <a:pt x="105" y="78"/>
                </a:cubicBezTo>
                <a:cubicBezTo>
                  <a:pt x="112" y="52"/>
                  <a:pt x="111" y="26"/>
                  <a:pt x="111" y="0"/>
                </a:cubicBezTo>
              </a:path>
            </a:pathLst>
          </a:custGeom>
          <a:noFill/>
          <a:ln w="19050">
            <a:solidFill>
              <a:schemeClr val="tx1"/>
            </a:solidFill>
            <a:round/>
            <a:headEnd/>
            <a:tailEnd/>
          </a:ln>
        </p:spPr>
        <p:txBody>
          <a:bodyPr/>
          <a:lstStyle/>
          <a:p>
            <a:endParaRPr lang="ru-RU"/>
          </a:p>
        </p:txBody>
      </p:sp>
      <p:sp>
        <p:nvSpPr>
          <p:cNvPr id="15393" name="Text Box 26"/>
          <p:cNvSpPr txBox="1">
            <a:spLocks noChangeArrowheads="1"/>
          </p:cNvSpPr>
          <p:nvPr/>
        </p:nvSpPr>
        <p:spPr bwMode="auto">
          <a:xfrm>
            <a:off x="2263775" y="2657475"/>
            <a:ext cx="877888" cy="396875"/>
          </a:xfrm>
          <a:prstGeom prst="rect">
            <a:avLst/>
          </a:prstGeom>
          <a:noFill/>
          <a:ln w="9525">
            <a:noFill/>
            <a:miter lim="800000"/>
            <a:headEnd/>
            <a:tailEnd/>
          </a:ln>
        </p:spPr>
        <p:txBody>
          <a:bodyPr wrap="none">
            <a:spAutoFit/>
          </a:bodyPr>
          <a:lstStyle/>
          <a:p>
            <a:r>
              <a:rPr lang="en-US" sz="2000">
                <a:latin typeface="Times New Roman" pitchFamily="18" charset="0"/>
                <a:cs typeface="Times New Roman" pitchFamily="18" charset="0"/>
              </a:rPr>
              <a:t>40-70°</a:t>
            </a:r>
          </a:p>
        </p:txBody>
      </p:sp>
      <p:sp>
        <p:nvSpPr>
          <p:cNvPr id="15394" name="AutoShape 27"/>
          <p:cNvSpPr>
            <a:spLocks/>
          </p:cNvSpPr>
          <p:nvPr/>
        </p:nvSpPr>
        <p:spPr bwMode="auto">
          <a:xfrm>
            <a:off x="2441575" y="1665288"/>
            <a:ext cx="690563" cy="196850"/>
          </a:xfrm>
          <a:prstGeom prst="callout1">
            <a:avLst>
              <a:gd name="adj1" fmla="val 58065"/>
              <a:gd name="adj2" fmla="val -11032"/>
              <a:gd name="adj3" fmla="val 322579"/>
              <a:gd name="adj4" fmla="val -94255"/>
            </a:avLst>
          </a:prstGeom>
          <a:noFill/>
          <a:ln w="9525">
            <a:solidFill>
              <a:schemeClr val="tx1"/>
            </a:solidFill>
            <a:miter lim="800000"/>
            <a:headEnd/>
            <a:tailEnd type="stealth" w="med" len="med"/>
          </a:ln>
        </p:spPr>
        <p:txBody>
          <a:bodyPr lIns="0" tIns="0" rIns="0" bIns="0"/>
          <a:lstStyle/>
          <a:p>
            <a:pPr algn="ctr"/>
            <a:r>
              <a:rPr lang="en-US"/>
              <a:t>Target</a:t>
            </a:r>
            <a:endParaRPr lang="ru-RU"/>
          </a:p>
        </p:txBody>
      </p:sp>
      <p:sp>
        <p:nvSpPr>
          <p:cNvPr id="15395" name="AutoShape 28"/>
          <p:cNvSpPr>
            <a:spLocks/>
          </p:cNvSpPr>
          <p:nvPr/>
        </p:nvSpPr>
        <p:spPr bwMode="auto">
          <a:xfrm>
            <a:off x="2084388" y="908050"/>
            <a:ext cx="1397000" cy="330200"/>
          </a:xfrm>
          <a:prstGeom prst="callout1">
            <a:avLst>
              <a:gd name="adj1" fmla="val 34616"/>
              <a:gd name="adj2" fmla="val -5454"/>
              <a:gd name="adj3" fmla="val 197597"/>
              <a:gd name="adj4" fmla="val -58296"/>
            </a:avLst>
          </a:prstGeom>
          <a:noFill/>
          <a:ln w="9525">
            <a:solidFill>
              <a:schemeClr val="tx1"/>
            </a:solidFill>
            <a:miter lim="800000"/>
            <a:headEnd/>
            <a:tailEnd type="stealth" w="med" len="med"/>
          </a:ln>
        </p:spPr>
        <p:txBody>
          <a:bodyPr lIns="0" tIns="0" rIns="0" bIns="0"/>
          <a:lstStyle/>
          <a:p>
            <a:pPr algn="ctr"/>
            <a:r>
              <a:rPr lang="en-US"/>
              <a:t>Synchrotron Magnets</a:t>
            </a:r>
            <a:endParaRPr lang="ru-RU"/>
          </a:p>
        </p:txBody>
      </p:sp>
      <p:sp>
        <p:nvSpPr>
          <p:cNvPr id="15396" name="Line 29"/>
          <p:cNvSpPr>
            <a:spLocks noChangeShapeType="1"/>
          </p:cNvSpPr>
          <p:nvPr/>
        </p:nvSpPr>
        <p:spPr bwMode="auto">
          <a:xfrm>
            <a:off x="3441700" y="1100138"/>
            <a:ext cx="1193800" cy="792162"/>
          </a:xfrm>
          <a:prstGeom prst="line">
            <a:avLst/>
          </a:prstGeom>
          <a:noFill/>
          <a:ln w="9525">
            <a:solidFill>
              <a:schemeClr val="tx1"/>
            </a:solidFill>
            <a:round/>
            <a:headEnd/>
            <a:tailEnd type="triangle" w="med" len="med"/>
          </a:ln>
        </p:spPr>
        <p:txBody>
          <a:bodyPr/>
          <a:lstStyle/>
          <a:p>
            <a:endParaRPr lang="ru-RU"/>
          </a:p>
        </p:txBody>
      </p:sp>
      <p:sp>
        <p:nvSpPr>
          <p:cNvPr id="15397" name="AutoShape 32"/>
          <p:cNvSpPr>
            <a:spLocks/>
          </p:cNvSpPr>
          <p:nvPr/>
        </p:nvSpPr>
        <p:spPr bwMode="auto">
          <a:xfrm>
            <a:off x="996950" y="4572000"/>
            <a:ext cx="1266825" cy="147638"/>
          </a:xfrm>
          <a:prstGeom prst="callout1">
            <a:avLst>
              <a:gd name="adj1" fmla="val 77421"/>
              <a:gd name="adj2" fmla="val 106014"/>
              <a:gd name="adj3" fmla="val -35486"/>
              <a:gd name="adj4" fmla="val 141477"/>
            </a:avLst>
          </a:prstGeom>
          <a:noFill/>
          <a:ln w="9525">
            <a:solidFill>
              <a:schemeClr val="tx1"/>
            </a:solidFill>
            <a:miter lim="800000"/>
            <a:headEnd/>
            <a:tailEnd type="stealth" w="med" len="med"/>
          </a:ln>
        </p:spPr>
        <p:txBody>
          <a:bodyPr lIns="0" tIns="0" rIns="0" bIns="0"/>
          <a:lstStyle/>
          <a:p>
            <a:pPr algn="ctr"/>
            <a:r>
              <a:rPr lang="en-US"/>
              <a:t>Calorimeter</a:t>
            </a:r>
            <a:endParaRPr lang="ru-RU"/>
          </a:p>
        </p:txBody>
      </p:sp>
      <p:pic>
        <p:nvPicPr>
          <p:cNvPr id="15399" name="Picture 22"/>
          <p:cNvPicPr>
            <a:picLocks noChangeAspect="1" noChangeArrowheads="1"/>
          </p:cNvPicPr>
          <p:nvPr/>
        </p:nvPicPr>
        <p:blipFill>
          <a:blip r:embed="rId4"/>
          <a:srcRect/>
          <a:stretch>
            <a:fillRect/>
          </a:stretch>
        </p:blipFill>
        <p:spPr bwMode="auto">
          <a:xfrm>
            <a:off x="7562850" y="0"/>
            <a:ext cx="1581150" cy="1385888"/>
          </a:xfrm>
          <a:prstGeom prst="rect">
            <a:avLst/>
          </a:prstGeom>
          <a:noFill/>
          <a:ln w="9525">
            <a:noFill/>
            <a:miter lim="800000"/>
            <a:headEnd/>
            <a:tailEnd/>
          </a:ln>
        </p:spPr>
      </p:pic>
      <p:graphicFrame>
        <p:nvGraphicFramePr>
          <p:cNvPr id="15518" name="Group 158"/>
          <p:cNvGraphicFramePr>
            <a:graphicFrameLocks noGrp="1"/>
          </p:cNvGraphicFramePr>
          <p:nvPr/>
        </p:nvGraphicFramePr>
        <p:xfrm>
          <a:off x="3751263" y="3235325"/>
          <a:ext cx="5356225" cy="3416936"/>
        </p:xfrm>
        <a:graphic>
          <a:graphicData uri="http://schemas.openxmlformats.org/drawingml/2006/table">
            <a:tbl>
              <a:tblPr/>
              <a:tblGrid>
                <a:gridCol w="1654175"/>
                <a:gridCol w="1801812"/>
                <a:gridCol w="1900238"/>
              </a:tblGrid>
              <a:tr h="4191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run</a:t>
                      </a:r>
                      <a:endParaRPr kumimoji="0" lang="ru-RU" sz="20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2007</a:t>
                      </a:r>
                      <a:endParaRPr kumimoji="0" lang="ru-RU"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2010</a:t>
                      </a:r>
                      <a:endParaRPr kumimoji="0" lang="ru-RU"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06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calorimeter</a:t>
                      </a:r>
                      <a:endParaRPr kumimoji="0" lang="ru-RU" sz="20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~50 modules</a:t>
                      </a:r>
                      <a:endParaRPr kumimoji="0" lang="ru-RU"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~125 modules</a:t>
                      </a:r>
                      <a:endParaRPr kumimoji="0" lang="ru-RU"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91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beam+target</a:t>
                      </a:r>
                      <a:endParaRPr kumimoji="0" lang="ru-RU" sz="20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Be+C  E</a:t>
                      </a:r>
                      <a:r>
                        <a:rPr kumimoji="0" lang="en-US" sz="1800" b="0" i="0" u="none" strike="noStrike" cap="none" normalizeH="0" baseline="-25000" smtClean="0">
                          <a:ln>
                            <a:noFill/>
                          </a:ln>
                          <a:solidFill>
                            <a:schemeClr val="tx1"/>
                          </a:solidFill>
                          <a:effectLst/>
                          <a:latin typeface="Arial" charset="0"/>
                        </a:rPr>
                        <a:t>K</a:t>
                      </a:r>
                      <a:r>
                        <a:rPr kumimoji="0" lang="en-US" sz="1800" b="0" i="0" u="none" strike="noStrike" cap="none" normalizeH="0" baseline="0" smtClean="0">
                          <a:ln>
                            <a:noFill/>
                          </a:ln>
                          <a:solidFill>
                            <a:schemeClr val="tx1"/>
                          </a:solidFill>
                          <a:effectLst/>
                          <a:latin typeface="Arial" charset="0"/>
                        </a:rPr>
                        <a:t>=3.2</a:t>
                      </a:r>
                      <a:r>
                        <a:rPr kumimoji="0" lang="ru-RU" sz="1800" b="0" i="0" u="none" strike="noStrike" cap="none" normalizeH="0" baseline="0" smtClean="0">
                          <a:ln>
                            <a:noFill/>
                          </a:ln>
                          <a:solidFill>
                            <a:schemeClr val="tx1"/>
                          </a:solidFill>
                          <a:effectLst/>
                          <a:latin typeface="Arial" charset="0"/>
                        </a:rPr>
                        <a:t> А</a:t>
                      </a:r>
                      <a:r>
                        <a:rPr kumimoji="0" lang="en-US" sz="1800" b="0" i="0" u="none" strike="noStrike" cap="none" normalizeH="0" baseline="0" smtClean="0">
                          <a:ln>
                            <a:noFill/>
                          </a:ln>
                          <a:solidFill>
                            <a:schemeClr val="tx1"/>
                          </a:solidFill>
                          <a:effectLst/>
                          <a:latin typeface="Arial" charset="0"/>
                        </a:rPr>
                        <a:t>GeV</a:t>
                      </a:r>
                      <a:endParaRPr kumimoji="0" lang="ru-RU"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Be+C  2,0, 3.2, 4.0</a:t>
                      </a:r>
                      <a:r>
                        <a:rPr kumimoji="0" lang="ru-RU" sz="1800" b="0" i="0" u="none" strike="noStrike" cap="none" normalizeH="0" baseline="0" smtClean="0">
                          <a:ln>
                            <a:noFill/>
                          </a:ln>
                          <a:solidFill>
                            <a:schemeClr val="tx1"/>
                          </a:solidFill>
                          <a:effectLst/>
                          <a:latin typeface="Arial" charset="0"/>
                        </a:rPr>
                        <a:t> А</a:t>
                      </a:r>
                      <a:r>
                        <a:rPr kumimoji="0" lang="en-US" sz="1800" b="0" i="0" u="none" strike="noStrike" cap="none" normalizeH="0" baseline="0" smtClean="0">
                          <a:ln>
                            <a:noFill/>
                          </a:ln>
                          <a:solidFill>
                            <a:schemeClr val="tx1"/>
                          </a:solidFill>
                          <a:effectLst/>
                          <a:latin typeface="Arial" charset="0"/>
                        </a:rPr>
                        <a:t>GeV</a:t>
                      </a:r>
                      <a:endParaRPr kumimoji="0" lang="ru-RU"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91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intensity</a:t>
                      </a:r>
                      <a:endParaRPr kumimoji="0" lang="ru-RU" sz="20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~10</a:t>
                      </a:r>
                      <a:r>
                        <a:rPr kumimoji="0" lang="en-US" sz="1800" b="0" i="0" u="none" strike="noStrike" cap="none" normalizeH="0" baseline="30000" smtClean="0">
                          <a:ln>
                            <a:noFill/>
                          </a:ln>
                          <a:solidFill>
                            <a:schemeClr val="tx1"/>
                          </a:solidFill>
                          <a:effectLst/>
                          <a:latin typeface="Arial" charset="0"/>
                        </a:rPr>
                        <a:t>7</a:t>
                      </a:r>
                      <a:r>
                        <a:rPr kumimoji="0" lang="en-US" sz="1800" b="0" i="0" u="none" strike="noStrike" cap="none" normalizeH="0" baseline="0" smtClean="0">
                          <a:ln>
                            <a:noFill/>
                          </a:ln>
                          <a:solidFill>
                            <a:schemeClr val="tx1"/>
                          </a:solidFill>
                          <a:effectLst/>
                          <a:latin typeface="Arial" charset="0"/>
                        </a:rPr>
                        <a:t>N/spill</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~2*10</a:t>
                      </a:r>
                      <a:r>
                        <a:rPr kumimoji="0" lang="en-US" sz="1800" b="0" i="0" u="none" strike="noStrike" cap="none" normalizeH="0" baseline="30000" smtClean="0">
                          <a:ln>
                            <a:noFill/>
                          </a:ln>
                          <a:solidFill>
                            <a:schemeClr val="tx1"/>
                          </a:solidFill>
                          <a:effectLst/>
                          <a:latin typeface="Arial" charset="0"/>
                        </a:rPr>
                        <a:t>8</a:t>
                      </a:r>
                      <a:r>
                        <a:rPr kumimoji="0" lang="en-US" sz="1800" b="0" i="0" u="none" strike="noStrike" cap="none" normalizeH="0" baseline="0" smtClean="0">
                          <a:ln>
                            <a:noFill/>
                          </a:ln>
                          <a:solidFill>
                            <a:schemeClr val="tx1"/>
                          </a:solidFill>
                          <a:effectLst/>
                          <a:latin typeface="Arial" charset="0"/>
                        </a:rPr>
                        <a:t>N/spill</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91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trigger</a:t>
                      </a:r>
                      <a:endParaRPr kumimoji="0" lang="ru-RU" sz="20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E&gt;1GeV in any glass block</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Different triggers</a:t>
                      </a:r>
                      <a:endParaRPr kumimoji="0" lang="ru-RU"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06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exposition</a:t>
                      </a:r>
                      <a:endParaRPr kumimoji="0" lang="ru-RU" sz="20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1day</a:t>
                      </a:r>
                      <a:endParaRPr kumimoji="0" lang="ru-RU"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20days</a:t>
                      </a:r>
                      <a:endParaRPr kumimoji="0" lang="ru-RU"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Data</a:t>
                      </a:r>
                      <a:endParaRPr kumimoji="0" lang="ru-RU" sz="20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a:t>
                      </a:r>
                      <a:r>
                        <a:rPr kumimoji="0" lang="ru-RU" sz="1800" b="0" i="0" u="none" strike="noStrike" cap="none" normalizeH="0" baseline="0" smtClean="0">
                          <a:ln>
                            <a:noFill/>
                          </a:ln>
                          <a:solidFill>
                            <a:schemeClr val="tx1"/>
                          </a:solidFill>
                          <a:effectLst/>
                          <a:latin typeface="Arial" charset="0"/>
                        </a:rPr>
                        <a:t>750К</a:t>
                      </a:r>
                      <a:r>
                        <a:rPr kumimoji="0" lang="en-US" sz="1800" b="0" i="0" u="none" strike="noStrike" cap="none" normalizeH="0" baseline="0" smtClean="0">
                          <a:ln>
                            <a:noFill/>
                          </a:ln>
                          <a:solidFill>
                            <a:schemeClr val="tx1"/>
                          </a:solidFill>
                          <a:effectLst/>
                          <a:latin typeface="Arial" charset="0"/>
                        </a:rPr>
                        <a:t> events</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a:t>
                      </a:r>
                      <a:r>
                        <a:rPr kumimoji="0" lang="ru-RU" sz="1800" b="0" i="0" u="none" strike="noStrike" cap="none" normalizeH="0" baseline="0" smtClean="0">
                          <a:ln>
                            <a:noFill/>
                          </a:ln>
                          <a:solidFill>
                            <a:schemeClr val="tx1"/>
                          </a:solidFill>
                          <a:effectLst/>
                          <a:latin typeface="Arial" charset="0"/>
                        </a:rPr>
                        <a:t>0</a:t>
                      </a:r>
                      <a:r>
                        <a:rPr kumimoji="0" lang="en-US" sz="1800" b="0" i="0" u="none" strike="noStrike" cap="none" normalizeH="0" baseline="0" smtClean="0">
                          <a:ln>
                            <a:noFill/>
                          </a:ln>
                          <a:solidFill>
                            <a:schemeClr val="tx1"/>
                          </a:solidFill>
                          <a:effectLst/>
                          <a:latin typeface="Arial" charset="0"/>
                        </a:rPr>
                        <a:t>M events</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7" name="Нижний колонтитул 16"/>
          <p:cNvSpPr>
            <a:spLocks noGrp="1"/>
          </p:cNvSpPr>
          <p:nvPr>
            <p:ph type="ftr" sz="quarter" idx="11"/>
          </p:nvPr>
        </p:nvSpPr>
        <p:spPr/>
        <p:txBody>
          <a:bodyPr/>
          <a:lstStyle/>
          <a:p>
            <a:pPr>
              <a:defRPr/>
            </a:pPr>
            <a:r>
              <a:rPr lang="en-US" smtClean="0"/>
              <a:t>A.Stavinskiy,July 2011,Triggered femtoscopy and DQM,Nantes,GDRE-11</a:t>
            </a:r>
            <a:endParaRPr lang="ru-RU"/>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Номер слайда 5"/>
          <p:cNvSpPr>
            <a:spLocks noGrp="1"/>
          </p:cNvSpPr>
          <p:nvPr>
            <p:ph type="sldNum" sz="quarter" idx="12"/>
          </p:nvPr>
        </p:nvSpPr>
        <p:spPr>
          <a:noFill/>
        </p:spPr>
        <p:txBody>
          <a:bodyPr/>
          <a:lstStyle/>
          <a:p>
            <a:fld id="{D17454BE-8ADE-41DB-99DD-E00A81A2A4CA}" type="slidenum">
              <a:rPr lang="ru-RU">
                <a:latin typeface="Arial" charset="0"/>
              </a:rPr>
              <a:pPr/>
              <a:t>46</a:t>
            </a:fld>
            <a:endParaRPr lang="ru-RU">
              <a:latin typeface="Arial" charset="0"/>
            </a:endParaRPr>
          </a:p>
        </p:txBody>
      </p:sp>
      <p:sp>
        <p:nvSpPr>
          <p:cNvPr id="20485" name="Rectangle 2"/>
          <p:cNvSpPr>
            <a:spLocks noGrp="1" noChangeArrowheads="1"/>
          </p:cNvSpPr>
          <p:nvPr>
            <p:ph type="title"/>
          </p:nvPr>
        </p:nvSpPr>
        <p:spPr>
          <a:xfrm>
            <a:off x="490538" y="0"/>
            <a:ext cx="8229600" cy="852488"/>
          </a:xfrm>
        </p:spPr>
        <p:txBody>
          <a:bodyPr/>
          <a:lstStyle/>
          <a:p>
            <a:pPr eaLnBrk="1" hangingPunct="1"/>
            <a:r>
              <a:rPr lang="en-US" smtClean="0"/>
              <a:t>Angular dependence</a:t>
            </a:r>
            <a:r>
              <a:rPr lang="ru-RU" smtClean="0"/>
              <a:t> </a:t>
            </a:r>
          </a:p>
        </p:txBody>
      </p:sp>
      <p:pic>
        <p:nvPicPr>
          <p:cNvPr id="20487" name="Picture 9" descr="dTheta_15perc_fin111"/>
          <p:cNvPicPr>
            <a:picLocks noChangeAspect="1" noChangeArrowheads="1"/>
          </p:cNvPicPr>
          <p:nvPr/>
        </p:nvPicPr>
        <p:blipFill>
          <a:blip r:embed="rId3"/>
          <a:srcRect/>
          <a:stretch>
            <a:fillRect/>
          </a:stretch>
        </p:blipFill>
        <p:spPr bwMode="auto">
          <a:xfrm>
            <a:off x="1925638" y="701675"/>
            <a:ext cx="5400675" cy="5219700"/>
          </a:xfrm>
          <a:prstGeom prst="rect">
            <a:avLst/>
          </a:prstGeom>
          <a:noFill/>
          <a:ln w="9525">
            <a:noFill/>
            <a:miter lim="800000"/>
            <a:headEnd/>
            <a:tailEnd/>
          </a:ln>
        </p:spPr>
      </p:pic>
      <p:pic>
        <p:nvPicPr>
          <p:cNvPr id="20488" name="Picture 10"/>
          <p:cNvPicPr>
            <a:picLocks noChangeAspect="1" noChangeArrowheads="1"/>
          </p:cNvPicPr>
          <p:nvPr/>
        </p:nvPicPr>
        <p:blipFill>
          <a:blip r:embed="rId4"/>
          <a:srcRect/>
          <a:stretch>
            <a:fillRect/>
          </a:stretch>
        </p:blipFill>
        <p:spPr bwMode="auto">
          <a:xfrm>
            <a:off x="7562850" y="0"/>
            <a:ext cx="1581150" cy="1385888"/>
          </a:xfrm>
          <a:prstGeom prst="rect">
            <a:avLst/>
          </a:prstGeom>
          <a:noFill/>
          <a:ln w="9525">
            <a:noFill/>
            <a:miter lim="800000"/>
            <a:headEnd/>
            <a:tailEnd/>
          </a:ln>
        </p:spPr>
      </p:pic>
      <p:sp>
        <p:nvSpPr>
          <p:cNvPr id="8" name="Нижний колонтитул 7"/>
          <p:cNvSpPr>
            <a:spLocks noGrp="1"/>
          </p:cNvSpPr>
          <p:nvPr>
            <p:ph type="ftr" sz="quarter" idx="11"/>
          </p:nvPr>
        </p:nvSpPr>
        <p:spPr/>
        <p:txBody>
          <a:bodyPr/>
          <a:lstStyle/>
          <a:p>
            <a:pPr>
              <a:defRPr/>
            </a:pPr>
            <a:r>
              <a:rPr lang="en-US" smtClean="0"/>
              <a:t>A.Stavinskiy,July 2011,Triggered femtoscopy and DQM,Nantes,GDRE-11</a:t>
            </a:r>
            <a:endParaRPr lang="ru-RU"/>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Номер слайда 5"/>
          <p:cNvSpPr>
            <a:spLocks noGrp="1"/>
          </p:cNvSpPr>
          <p:nvPr>
            <p:ph type="sldNum" sz="quarter" idx="12"/>
          </p:nvPr>
        </p:nvSpPr>
        <p:spPr>
          <a:noFill/>
        </p:spPr>
        <p:txBody>
          <a:bodyPr/>
          <a:lstStyle/>
          <a:p>
            <a:fld id="{8050779E-7319-4941-AEC1-679293E50B05}" type="slidenum">
              <a:rPr lang="ru-RU">
                <a:latin typeface="Arial" charset="0"/>
              </a:rPr>
              <a:pPr/>
              <a:t>47</a:t>
            </a:fld>
            <a:endParaRPr lang="ru-RU">
              <a:latin typeface="Arial" charset="0"/>
            </a:endParaRPr>
          </a:p>
        </p:txBody>
      </p:sp>
      <p:sp>
        <p:nvSpPr>
          <p:cNvPr id="1030" name="Rectangle 2"/>
          <p:cNvSpPr>
            <a:spLocks noGrp="1" noChangeArrowheads="1"/>
          </p:cNvSpPr>
          <p:nvPr>
            <p:ph type="title"/>
          </p:nvPr>
        </p:nvSpPr>
        <p:spPr>
          <a:xfrm>
            <a:off x="442913" y="0"/>
            <a:ext cx="8229600" cy="1042988"/>
          </a:xfrm>
        </p:spPr>
        <p:txBody>
          <a:bodyPr/>
          <a:lstStyle/>
          <a:p>
            <a:pPr eaLnBrk="1" hangingPunct="1"/>
            <a:r>
              <a:rPr lang="en-US" sz="3200" smtClean="0"/>
              <a:t>Qumulative number </a:t>
            </a:r>
            <a:br>
              <a:rPr lang="en-US" sz="3200" smtClean="0"/>
            </a:br>
            <a:r>
              <a:rPr lang="en-US" sz="3200" smtClean="0"/>
              <a:t>(minimal number of nucleons)</a:t>
            </a:r>
            <a:endParaRPr lang="ru-RU" sz="3200" smtClean="0"/>
          </a:p>
        </p:txBody>
      </p:sp>
      <p:pic>
        <p:nvPicPr>
          <p:cNvPr id="1031" name="Picture 4" descr="X1X2"/>
          <p:cNvPicPr>
            <a:picLocks noChangeAspect="1" noChangeArrowheads="1"/>
          </p:cNvPicPr>
          <p:nvPr/>
        </p:nvPicPr>
        <p:blipFill>
          <a:blip r:embed="rId2"/>
          <a:srcRect/>
          <a:stretch>
            <a:fillRect/>
          </a:stretch>
        </p:blipFill>
        <p:spPr bwMode="auto">
          <a:xfrm>
            <a:off x="516800" y="1059906"/>
            <a:ext cx="5400675" cy="5210175"/>
          </a:xfrm>
          <a:prstGeom prst="rect">
            <a:avLst/>
          </a:prstGeom>
          <a:noFill/>
          <a:ln w="9525">
            <a:noFill/>
            <a:miter lim="800000"/>
            <a:headEnd/>
            <a:tailEnd/>
          </a:ln>
        </p:spPr>
      </p:pic>
      <p:pic>
        <p:nvPicPr>
          <p:cNvPr id="1032" name="Picture 6"/>
          <p:cNvPicPr>
            <a:picLocks noChangeAspect="1" noChangeArrowheads="1"/>
          </p:cNvPicPr>
          <p:nvPr/>
        </p:nvPicPr>
        <p:blipFill>
          <a:blip r:embed="rId3"/>
          <a:srcRect/>
          <a:stretch>
            <a:fillRect/>
          </a:stretch>
        </p:blipFill>
        <p:spPr bwMode="auto">
          <a:xfrm>
            <a:off x="7562850" y="0"/>
            <a:ext cx="1581150" cy="1385888"/>
          </a:xfrm>
          <a:prstGeom prst="rect">
            <a:avLst/>
          </a:prstGeom>
          <a:noFill/>
          <a:ln w="9525">
            <a:noFill/>
            <a:miter lim="800000"/>
            <a:headEnd/>
            <a:tailEnd/>
          </a:ln>
        </p:spPr>
      </p:pic>
      <p:sp>
        <p:nvSpPr>
          <p:cNvPr id="22" name="TextBox 21"/>
          <p:cNvSpPr txBox="1"/>
          <p:nvPr/>
        </p:nvSpPr>
        <p:spPr>
          <a:xfrm>
            <a:off x="182880" y="1476103"/>
            <a:ext cx="391886" cy="707886"/>
          </a:xfrm>
          <a:prstGeom prst="rect">
            <a:avLst/>
          </a:prstGeom>
          <a:noFill/>
        </p:spPr>
        <p:txBody>
          <a:bodyPr wrap="square" rtlCol="0">
            <a:spAutoFit/>
          </a:bodyPr>
          <a:lstStyle/>
          <a:p>
            <a:r>
              <a:rPr lang="el-GR" sz="4000" dirty="0" smtClean="0">
                <a:latin typeface="Arial"/>
                <a:cs typeface="Arial"/>
              </a:rPr>
              <a:t>σ</a:t>
            </a:r>
            <a:endParaRPr lang="ru-RU" sz="4000" dirty="0"/>
          </a:p>
        </p:txBody>
      </p:sp>
      <p:sp>
        <p:nvSpPr>
          <p:cNvPr id="9" name="Нижний колонтитул 8"/>
          <p:cNvSpPr>
            <a:spLocks noGrp="1"/>
          </p:cNvSpPr>
          <p:nvPr>
            <p:ph type="ftr" sz="quarter" idx="11"/>
          </p:nvPr>
        </p:nvSpPr>
        <p:spPr/>
        <p:txBody>
          <a:bodyPr/>
          <a:lstStyle/>
          <a:p>
            <a:pPr>
              <a:defRPr/>
            </a:pPr>
            <a:r>
              <a:rPr lang="en-US" smtClean="0"/>
              <a:t>A.Stavinskiy,July 2011,Triggered femtoscopy and DQM,Nantes,GDRE-11</a:t>
            </a:r>
            <a:endParaRPr lang="ru-RU"/>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Номер слайда 5"/>
          <p:cNvSpPr>
            <a:spLocks noGrp="1"/>
          </p:cNvSpPr>
          <p:nvPr>
            <p:ph type="sldNum" sz="quarter" idx="12"/>
          </p:nvPr>
        </p:nvSpPr>
        <p:spPr>
          <a:noFill/>
        </p:spPr>
        <p:txBody>
          <a:bodyPr/>
          <a:lstStyle/>
          <a:p>
            <a:fld id="{0B9404BA-2975-45F5-87F6-6F6F6332D709}" type="slidenum">
              <a:rPr lang="ru-RU">
                <a:latin typeface="Arial" charset="0"/>
              </a:rPr>
              <a:pPr/>
              <a:t>48</a:t>
            </a:fld>
            <a:endParaRPr lang="ru-RU">
              <a:latin typeface="Arial" charset="0"/>
            </a:endParaRPr>
          </a:p>
        </p:txBody>
      </p:sp>
      <p:sp>
        <p:nvSpPr>
          <p:cNvPr id="35845" name="Rectangle 2"/>
          <p:cNvSpPr>
            <a:spLocks noGrp="1" noChangeArrowheads="1"/>
          </p:cNvSpPr>
          <p:nvPr>
            <p:ph type="title"/>
          </p:nvPr>
        </p:nvSpPr>
        <p:spPr>
          <a:xfrm>
            <a:off x="1335088" y="196850"/>
            <a:ext cx="7808912" cy="903288"/>
          </a:xfrm>
          <a:noFill/>
        </p:spPr>
        <p:txBody>
          <a:bodyPr lIns="0" rIns="0"/>
          <a:lstStyle/>
          <a:p>
            <a:pPr eaLnBrk="1" hangingPunct="1"/>
            <a:r>
              <a:rPr lang="ru-RU" sz="3200" smtClean="0">
                <a:latin typeface="Copperplate Gothic Bold" pitchFamily="34" charset="0"/>
              </a:rPr>
              <a:t>TAPS</a:t>
            </a:r>
            <a:r>
              <a:rPr lang="en-US" sz="3200" smtClean="0">
                <a:latin typeface="Copperplate Gothic Bold" pitchFamily="34" charset="0"/>
              </a:rPr>
              <a:t>  </a:t>
            </a:r>
            <a:r>
              <a:rPr lang="ru-RU" sz="3200" baseline="30000" smtClean="0">
                <a:latin typeface="Copperplate Gothic Bold" pitchFamily="34" charset="0"/>
              </a:rPr>
              <a:t>12</a:t>
            </a:r>
            <a:r>
              <a:rPr lang="ru-RU" sz="3200" smtClean="0">
                <a:latin typeface="Copperplate Gothic Bold" pitchFamily="34" charset="0"/>
              </a:rPr>
              <a:t>C+</a:t>
            </a:r>
            <a:r>
              <a:rPr lang="ru-RU" sz="3200" baseline="30000" smtClean="0">
                <a:latin typeface="Copperplate Gothic Bold" pitchFamily="34" charset="0"/>
              </a:rPr>
              <a:t>12</a:t>
            </a:r>
            <a:r>
              <a:rPr lang="ru-RU" sz="3200" smtClean="0">
                <a:latin typeface="Copperplate Gothic Bold" pitchFamily="34" charset="0"/>
              </a:rPr>
              <a:t>C→</a:t>
            </a:r>
            <a:r>
              <a:rPr lang="el-GR" sz="3200" smtClean="0">
                <a:latin typeface="Copperplate Gothic Bold" pitchFamily="34" charset="0"/>
                <a:cs typeface="Times New Roman" pitchFamily="18" charset="0"/>
              </a:rPr>
              <a:t>π</a:t>
            </a:r>
            <a:r>
              <a:rPr lang="en-US" sz="3200" smtClean="0">
                <a:latin typeface="Copperplate Gothic Bold" pitchFamily="34" charset="0"/>
                <a:cs typeface="Times New Roman" pitchFamily="18" charset="0"/>
              </a:rPr>
              <a:t>°(</a:t>
            </a:r>
            <a:r>
              <a:rPr lang="el-GR" sz="3200" smtClean="0">
                <a:latin typeface="Copperplate Gothic Bold" pitchFamily="34" charset="0"/>
                <a:cs typeface="Times New Roman" pitchFamily="18" charset="0"/>
              </a:rPr>
              <a:t>η</a:t>
            </a:r>
            <a:r>
              <a:rPr lang="en-US" sz="3200" smtClean="0">
                <a:latin typeface="Copperplate Gothic Bold" pitchFamily="34" charset="0"/>
                <a:cs typeface="Times New Roman" pitchFamily="18" charset="0"/>
              </a:rPr>
              <a:t>)X</a:t>
            </a:r>
            <a:r>
              <a:rPr lang="ru-RU" sz="3200" smtClean="0">
                <a:latin typeface="Copperplate Gothic Bold" pitchFamily="34" charset="0"/>
              </a:rPr>
              <a:t> </a:t>
            </a:r>
            <a:r>
              <a:rPr lang="en-US" sz="3200" smtClean="0">
                <a:latin typeface="Copperplate Gothic Bold" pitchFamily="34" charset="0"/>
              </a:rPr>
              <a:t/>
            </a:r>
            <a:br>
              <a:rPr lang="en-US" sz="3200" smtClean="0">
                <a:latin typeface="Copperplate Gothic Bold" pitchFamily="34" charset="0"/>
              </a:rPr>
            </a:br>
            <a:r>
              <a:rPr lang="en-US" sz="3200" smtClean="0">
                <a:latin typeface="Copperplate Gothic Bold" pitchFamily="34" charset="0"/>
              </a:rPr>
              <a:t>@</a:t>
            </a:r>
            <a:r>
              <a:rPr lang="ru-RU" sz="3200" smtClean="0">
                <a:latin typeface="Copperplate Gothic Bold" pitchFamily="34" charset="0"/>
              </a:rPr>
              <a:t> 0.8</a:t>
            </a:r>
            <a:r>
              <a:rPr lang="en-US" sz="3200" smtClean="0">
                <a:latin typeface="Copperplate Gothic Bold" pitchFamily="34" charset="0"/>
              </a:rPr>
              <a:t>, 1.0 &amp; 2.0 </a:t>
            </a:r>
            <a:r>
              <a:rPr lang="ru-RU" sz="3200" smtClean="0">
                <a:latin typeface="Copperplate Gothic Bold" pitchFamily="34" charset="0"/>
              </a:rPr>
              <a:t>AGeV</a:t>
            </a:r>
          </a:p>
        </p:txBody>
      </p:sp>
      <p:pic>
        <p:nvPicPr>
          <p:cNvPr id="35846" name="Picture 4"/>
          <p:cNvPicPr>
            <a:picLocks noChangeAspect="1" noChangeArrowheads="1"/>
          </p:cNvPicPr>
          <p:nvPr/>
        </p:nvPicPr>
        <p:blipFill>
          <a:blip r:embed="rId3"/>
          <a:srcRect/>
          <a:stretch>
            <a:fillRect/>
          </a:stretch>
        </p:blipFill>
        <p:spPr bwMode="auto">
          <a:xfrm>
            <a:off x="3203575" y="1412875"/>
            <a:ext cx="5632450" cy="4083050"/>
          </a:xfrm>
          <a:prstGeom prst="rect">
            <a:avLst/>
          </a:prstGeom>
          <a:noFill/>
          <a:ln w="9525">
            <a:noFill/>
            <a:miter lim="800000"/>
            <a:headEnd/>
            <a:tailEnd/>
          </a:ln>
        </p:spPr>
      </p:pic>
      <p:sp>
        <p:nvSpPr>
          <p:cNvPr id="35847" name="Rectangle 6"/>
          <p:cNvSpPr>
            <a:spLocks noChangeArrowheads="1"/>
          </p:cNvSpPr>
          <p:nvPr/>
        </p:nvSpPr>
        <p:spPr bwMode="auto">
          <a:xfrm>
            <a:off x="6532563" y="5519738"/>
            <a:ext cx="2611437" cy="336550"/>
          </a:xfrm>
          <a:prstGeom prst="rect">
            <a:avLst/>
          </a:prstGeom>
          <a:noFill/>
          <a:ln w="9525">
            <a:noFill/>
            <a:miter lim="800000"/>
            <a:headEnd/>
            <a:tailEnd/>
          </a:ln>
        </p:spPr>
        <p:txBody>
          <a:bodyPr wrap="none">
            <a:spAutoFit/>
          </a:bodyPr>
          <a:lstStyle/>
          <a:p>
            <a:r>
              <a:rPr lang="ru-RU" sz="1600">
                <a:latin typeface="Times New Roman" pitchFamily="18" charset="0"/>
              </a:rPr>
              <a:t>Z. Phys. A 359, 65–73 (1997)</a:t>
            </a:r>
          </a:p>
        </p:txBody>
      </p:sp>
      <p:pic>
        <p:nvPicPr>
          <p:cNvPr id="35848" name="Picture 7"/>
          <p:cNvPicPr>
            <a:picLocks noChangeAspect="1" noChangeArrowheads="1"/>
          </p:cNvPicPr>
          <p:nvPr/>
        </p:nvPicPr>
        <p:blipFill>
          <a:blip r:embed="rId4"/>
          <a:srcRect r="50027"/>
          <a:stretch>
            <a:fillRect/>
          </a:stretch>
        </p:blipFill>
        <p:spPr bwMode="auto">
          <a:xfrm>
            <a:off x="0" y="1125538"/>
            <a:ext cx="2843213" cy="2733675"/>
          </a:xfrm>
          <a:prstGeom prst="rect">
            <a:avLst/>
          </a:prstGeom>
          <a:noFill/>
          <a:ln w="9525">
            <a:noFill/>
            <a:miter lim="800000"/>
            <a:headEnd/>
            <a:tailEnd/>
          </a:ln>
        </p:spPr>
      </p:pic>
      <p:pic>
        <p:nvPicPr>
          <p:cNvPr id="35849" name="Picture 8"/>
          <p:cNvPicPr>
            <a:picLocks noChangeAspect="1" noChangeArrowheads="1"/>
          </p:cNvPicPr>
          <p:nvPr/>
        </p:nvPicPr>
        <p:blipFill>
          <a:blip r:embed="rId4"/>
          <a:srcRect l="49973"/>
          <a:stretch>
            <a:fillRect/>
          </a:stretch>
        </p:blipFill>
        <p:spPr bwMode="auto">
          <a:xfrm>
            <a:off x="0" y="3860800"/>
            <a:ext cx="2846388" cy="2733675"/>
          </a:xfrm>
          <a:prstGeom prst="rect">
            <a:avLst/>
          </a:prstGeom>
          <a:noFill/>
          <a:ln w="9525">
            <a:noFill/>
            <a:miter lim="800000"/>
            <a:headEnd/>
            <a:tailEnd/>
          </a:ln>
        </p:spPr>
      </p:pic>
      <p:sp>
        <p:nvSpPr>
          <p:cNvPr id="35850" name="Line 3"/>
          <p:cNvSpPr>
            <a:spLocks noChangeShapeType="1"/>
          </p:cNvSpPr>
          <p:nvPr/>
        </p:nvSpPr>
        <p:spPr bwMode="auto">
          <a:xfrm flipV="1">
            <a:off x="6877050" y="4508500"/>
            <a:ext cx="0" cy="433388"/>
          </a:xfrm>
          <a:prstGeom prst="line">
            <a:avLst/>
          </a:prstGeom>
          <a:noFill/>
          <a:ln w="28575">
            <a:solidFill>
              <a:schemeClr val="accent2"/>
            </a:solidFill>
            <a:round/>
            <a:headEnd/>
            <a:tailEnd type="triangle" w="med" len="med"/>
          </a:ln>
        </p:spPr>
        <p:txBody>
          <a:bodyPr/>
          <a:lstStyle/>
          <a:p>
            <a:endParaRPr lang="ru-RU"/>
          </a:p>
        </p:txBody>
      </p:sp>
      <p:sp>
        <p:nvSpPr>
          <p:cNvPr id="35851" name="Text Box 4"/>
          <p:cNvSpPr txBox="1">
            <a:spLocks noChangeArrowheads="1"/>
          </p:cNvSpPr>
          <p:nvPr/>
        </p:nvSpPr>
        <p:spPr bwMode="auto">
          <a:xfrm>
            <a:off x="6588125" y="4271963"/>
            <a:ext cx="484188" cy="304800"/>
          </a:xfrm>
          <a:prstGeom prst="rect">
            <a:avLst/>
          </a:prstGeom>
          <a:noFill/>
          <a:ln w="9525">
            <a:noFill/>
            <a:miter lim="800000"/>
            <a:headEnd/>
            <a:tailEnd/>
          </a:ln>
        </p:spPr>
        <p:txBody>
          <a:bodyPr wrap="none">
            <a:spAutoFit/>
          </a:bodyPr>
          <a:lstStyle/>
          <a:p>
            <a:r>
              <a:rPr lang="en-US" sz="1400" b="1">
                <a:solidFill>
                  <a:schemeClr val="accent2"/>
                </a:solidFill>
              </a:rPr>
              <a:t>1+1</a:t>
            </a:r>
            <a:endParaRPr lang="ru-RU" sz="1400" b="1">
              <a:solidFill>
                <a:schemeClr val="accent2"/>
              </a:solidFill>
            </a:endParaRPr>
          </a:p>
        </p:txBody>
      </p:sp>
      <p:sp>
        <p:nvSpPr>
          <p:cNvPr id="35852" name="Line 5"/>
          <p:cNvSpPr>
            <a:spLocks noChangeShapeType="1"/>
          </p:cNvSpPr>
          <p:nvPr/>
        </p:nvSpPr>
        <p:spPr bwMode="auto">
          <a:xfrm flipV="1">
            <a:off x="7132638" y="4508500"/>
            <a:ext cx="3175" cy="433388"/>
          </a:xfrm>
          <a:prstGeom prst="line">
            <a:avLst/>
          </a:prstGeom>
          <a:noFill/>
          <a:ln w="28575">
            <a:solidFill>
              <a:srgbClr val="FF0000"/>
            </a:solidFill>
            <a:round/>
            <a:headEnd/>
            <a:tailEnd type="triangle" w="med" len="med"/>
          </a:ln>
        </p:spPr>
        <p:txBody>
          <a:bodyPr/>
          <a:lstStyle/>
          <a:p>
            <a:endParaRPr lang="ru-RU"/>
          </a:p>
        </p:txBody>
      </p:sp>
      <p:sp>
        <p:nvSpPr>
          <p:cNvPr id="35853" name="Text Box 6"/>
          <p:cNvSpPr txBox="1">
            <a:spLocks noChangeArrowheads="1"/>
          </p:cNvSpPr>
          <p:nvPr/>
        </p:nvSpPr>
        <p:spPr bwMode="auto">
          <a:xfrm>
            <a:off x="6948488" y="4271963"/>
            <a:ext cx="484187" cy="304800"/>
          </a:xfrm>
          <a:prstGeom prst="rect">
            <a:avLst/>
          </a:prstGeom>
          <a:noFill/>
          <a:ln w="9525">
            <a:noFill/>
            <a:miter lim="800000"/>
            <a:headEnd/>
            <a:tailEnd/>
          </a:ln>
        </p:spPr>
        <p:txBody>
          <a:bodyPr wrap="none">
            <a:spAutoFit/>
          </a:bodyPr>
          <a:lstStyle/>
          <a:p>
            <a:r>
              <a:rPr lang="en-US" sz="1400" b="1">
                <a:solidFill>
                  <a:srgbClr val="FF0000"/>
                </a:solidFill>
              </a:rPr>
              <a:t>2+1</a:t>
            </a:r>
            <a:endParaRPr lang="ru-RU" sz="1400" b="1">
              <a:solidFill>
                <a:srgbClr val="FF0000"/>
              </a:solidFill>
            </a:endParaRPr>
          </a:p>
        </p:txBody>
      </p:sp>
      <p:sp>
        <p:nvSpPr>
          <p:cNvPr id="35854" name="Line 7"/>
          <p:cNvSpPr>
            <a:spLocks noChangeShapeType="1"/>
          </p:cNvSpPr>
          <p:nvPr/>
        </p:nvSpPr>
        <p:spPr bwMode="auto">
          <a:xfrm flipV="1">
            <a:off x="4284663" y="4508500"/>
            <a:ext cx="0" cy="433388"/>
          </a:xfrm>
          <a:prstGeom prst="line">
            <a:avLst/>
          </a:prstGeom>
          <a:noFill/>
          <a:ln w="28575">
            <a:solidFill>
              <a:schemeClr val="accent2"/>
            </a:solidFill>
            <a:round/>
            <a:headEnd/>
            <a:tailEnd type="triangle" w="med" len="med"/>
          </a:ln>
        </p:spPr>
        <p:txBody>
          <a:bodyPr/>
          <a:lstStyle/>
          <a:p>
            <a:endParaRPr lang="ru-RU"/>
          </a:p>
        </p:txBody>
      </p:sp>
      <p:sp>
        <p:nvSpPr>
          <p:cNvPr id="35855" name="Text Box 8"/>
          <p:cNvSpPr txBox="1">
            <a:spLocks noChangeArrowheads="1"/>
          </p:cNvSpPr>
          <p:nvPr/>
        </p:nvSpPr>
        <p:spPr bwMode="auto">
          <a:xfrm>
            <a:off x="3995738" y="4271963"/>
            <a:ext cx="484187" cy="304800"/>
          </a:xfrm>
          <a:prstGeom prst="rect">
            <a:avLst/>
          </a:prstGeom>
          <a:noFill/>
          <a:ln w="9525">
            <a:noFill/>
            <a:miter lim="800000"/>
            <a:headEnd/>
            <a:tailEnd/>
          </a:ln>
        </p:spPr>
        <p:txBody>
          <a:bodyPr wrap="none">
            <a:spAutoFit/>
          </a:bodyPr>
          <a:lstStyle/>
          <a:p>
            <a:r>
              <a:rPr lang="en-US" sz="1400" b="1">
                <a:solidFill>
                  <a:schemeClr val="accent2"/>
                </a:solidFill>
              </a:rPr>
              <a:t>1+1</a:t>
            </a:r>
            <a:endParaRPr lang="ru-RU" sz="1400" b="1">
              <a:solidFill>
                <a:schemeClr val="accent2"/>
              </a:solidFill>
            </a:endParaRPr>
          </a:p>
        </p:txBody>
      </p:sp>
      <p:sp>
        <p:nvSpPr>
          <p:cNvPr id="35856" name="Line 9"/>
          <p:cNvSpPr>
            <a:spLocks noChangeShapeType="1"/>
          </p:cNvSpPr>
          <p:nvPr/>
        </p:nvSpPr>
        <p:spPr bwMode="auto">
          <a:xfrm flipH="1" flipV="1">
            <a:off x="4503738" y="4498975"/>
            <a:ext cx="6350" cy="442913"/>
          </a:xfrm>
          <a:prstGeom prst="line">
            <a:avLst/>
          </a:prstGeom>
          <a:noFill/>
          <a:ln w="28575">
            <a:solidFill>
              <a:srgbClr val="FF0000"/>
            </a:solidFill>
            <a:round/>
            <a:headEnd/>
            <a:tailEnd type="triangle" w="med" len="med"/>
          </a:ln>
        </p:spPr>
        <p:txBody>
          <a:bodyPr/>
          <a:lstStyle/>
          <a:p>
            <a:endParaRPr lang="ru-RU"/>
          </a:p>
        </p:txBody>
      </p:sp>
      <p:sp>
        <p:nvSpPr>
          <p:cNvPr id="35857" name="Text Box 10"/>
          <p:cNvSpPr txBox="1">
            <a:spLocks noChangeArrowheads="1"/>
          </p:cNvSpPr>
          <p:nvPr/>
        </p:nvSpPr>
        <p:spPr bwMode="auto">
          <a:xfrm>
            <a:off x="4284663" y="4271963"/>
            <a:ext cx="484187" cy="304800"/>
          </a:xfrm>
          <a:prstGeom prst="rect">
            <a:avLst/>
          </a:prstGeom>
          <a:noFill/>
          <a:ln w="9525">
            <a:noFill/>
            <a:miter lim="800000"/>
            <a:headEnd/>
            <a:tailEnd/>
          </a:ln>
        </p:spPr>
        <p:txBody>
          <a:bodyPr wrap="none">
            <a:spAutoFit/>
          </a:bodyPr>
          <a:lstStyle/>
          <a:p>
            <a:r>
              <a:rPr lang="en-US" sz="1400" b="1">
                <a:solidFill>
                  <a:srgbClr val="FF0000"/>
                </a:solidFill>
              </a:rPr>
              <a:t>2+1</a:t>
            </a:r>
            <a:endParaRPr lang="ru-RU" sz="1400" b="1">
              <a:solidFill>
                <a:srgbClr val="FF0000"/>
              </a:solidFill>
            </a:endParaRPr>
          </a:p>
        </p:txBody>
      </p:sp>
      <p:sp>
        <p:nvSpPr>
          <p:cNvPr id="35858" name="Line 12"/>
          <p:cNvSpPr>
            <a:spLocks noChangeShapeType="1"/>
          </p:cNvSpPr>
          <p:nvPr/>
        </p:nvSpPr>
        <p:spPr bwMode="auto">
          <a:xfrm flipH="1" flipV="1">
            <a:off x="4857750" y="4508500"/>
            <a:ext cx="11113" cy="433388"/>
          </a:xfrm>
          <a:prstGeom prst="line">
            <a:avLst/>
          </a:prstGeom>
          <a:noFill/>
          <a:ln w="28575">
            <a:solidFill>
              <a:srgbClr val="FF0066"/>
            </a:solidFill>
            <a:round/>
            <a:headEnd/>
            <a:tailEnd type="triangle" w="med" len="med"/>
          </a:ln>
        </p:spPr>
        <p:txBody>
          <a:bodyPr/>
          <a:lstStyle/>
          <a:p>
            <a:endParaRPr lang="ru-RU"/>
          </a:p>
        </p:txBody>
      </p:sp>
      <p:sp>
        <p:nvSpPr>
          <p:cNvPr id="35859" name="Text Box 13"/>
          <p:cNvSpPr txBox="1">
            <a:spLocks noChangeArrowheads="1"/>
          </p:cNvSpPr>
          <p:nvPr/>
        </p:nvSpPr>
        <p:spPr bwMode="auto">
          <a:xfrm>
            <a:off x="4643438" y="4271963"/>
            <a:ext cx="484187" cy="304800"/>
          </a:xfrm>
          <a:prstGeom prst="rect">
            <a:avLst/>
          </a:prstGeom>
          <a:noFill/>
          <a:ln w="9525">
            <a:noFill/>
            <a:miter lim="800000"/>
            <a:headEnd/>
            <a:tailEnd/>
          </a:ln>
        </p:spPr>
        <p:txBody>
          <a:bodyPr wrap="none">
            <a:spAutoFit/>
          </a:bodyPr>
          <a:lstStyle/>
          <a:p>
            <a:r>
              <a:rPr lang="en-US" sz="1400" b="1">
                <a:solidFill>
                  <a:srgbClr val="FF0066"/>
                </a:solidFill>
              </a:rPr>
              <a:t>3+2</a:t>
            </a:r>
            <a:endParaRPr lang="ru-RU" sz="1400" b="1">
              <a:solidFill>
                <a:srgbClr val="FF0066"/>
              </a:solidFill>
            </a:endParaRPr>
          </a:p>
        </p:txBody>
      </p:sp>
      <p:sp>
        <p:nvSpPr>
          <p:cNvPr id="35860" name="Line 14"/>
          <p:cNvSpPr>
            <a:spLocks noChangeShapeType="1"/>
          </p:cNvSpPr>
          <p:nvPr/>
        </p:nvSpPr>
        <p:spPr bwMode="auto">
          <a:xfrm flipV="1">
            <a:off x="5581650" y="4508500"/>
            <a:ext cx="0" cy="433388"/>
          </a:xfrm>
          <a:prstGeom prst="line">
            <a:avLst/>
          </a:prstGeom>
          <a:noFill/>
          <a:ln w="28575">
            <a:solidFill>
              <a:schemeClr val="accent2"/>
            </a:solidFill>
            <a:round/>
            <a:headEnd/>
            <a:tailEnd type="triangle" w="med" len="med"/>
          </a:ln>
        </p:spPr>
        <p:txBody>
          <a:bodyPr/>
          <a:lstStyle/>
          <a:p>
            <a:endParaRPr lang="ru-RU"/>
          </a:p>
        </p:txBody>
      </p:sp>
      <p:sp>
        <p:nvSpPr>
          <p:cNvPr id="35861" name="Text Box 15"/>
          <p:cNvSpPr txBox="1">
            <a:spLocks noChangeArrowheads="1"/>
          </p:cNvSpPr>
          <p:nvPr/>
        </p:nvSpPr>
        <p:spPr bwMode="auto">
          <a:xfrm>
            <a:off x="5292725" y="4271963"/>
            <a:ext cx="484188" cy="304800"/>
          </a:xfrm>
          <a:prstGeom prst="rect">
            <a:avLst/>
          </a:prstGeom>
          <a:noFill/>
          <a:ln w="9525">
            <a:noFill/>
            <a:miter lim="800000"/>
            <a:headEnd/>
            <a:tailEnd/>
          </a:ln>
        </p:spPr>
        <p:txBody>
          <a:bodyPr wrap="none">
            <a:spAutoFit/>
          </a:bodyPr>
          <a:lstStyle/>
          <a:p>
            <a:r>
              <a:rPr lang="en-US" sz="1400" b="1">
                <a:solidFill>
                  <a:schemeClr val="accent2"/>
                </a:solidFill>
              </a:rPr>
              <a:t>1+1</a:t>
            </a:r>
            <a:endParaRPr lang="ru-RU" sz="1400" b="1">
              <a:solidFill>
                <a:schemeClr val="accent2"/>
              </a:solidFill>
            </a:endParaRPr>
          </a:p>
        </p:txBody>
      </p:sp>
      <p:sp>
        <p:nvSpPr>
          <p:cNvPr id="35862" name="Line 16"/>
          <p:cNvSpPr>
            <a:spLocks noChangeShapeType="1"/>
          </p:cNvSpPr>
          <p:nvPr/>
        </p:nvSpPr>
        <p:spPr bwMode="auto">
          <a:xfrm flipH="1" flipV="1">
            <a:off x="5805488" y="4508500"/>
            <a:ext cx="1587" cy="433388"/>
          </a:xfrm>
          <a:prstGeom prst="line">
            <a:avLst/>
          </a:prstGeom>
          <a:noFill/>
          <a:ln w="28575">
            <a:solidFill>
              <a:srgbClr val="FF0000"/>
            </a:solidFill>
            <a:round/>
            <a:headEnd/>
            <a:tailEnd type="triangle" w="med" len="med"/>
          </a:ln>
        </p:spPr>
        <p:txBody>
          <a:bodyPr/>
          <a:lstStyle/>
          <a:p>
            <a:endParaRPr lang="ru-RU"/>
          </a:p>
        </p:txBody>
      </p:sp>
      <p:sp>
        <p:nvSpPr>
          <p:cNvPr id="35863" name="Text Box 17"/>
          <p:cNvSpPr txBox="1">
            <a:spLocks noChangeArrowheads="1"/>
          </p:cNvSpPr>
          <p:nvPr/>
        </p:nvSpPr>
        <p:spPr bwMode="auto">
          <a:xfrm>
            <a:off x="5581650" y="4271963"/>
            <a:ext cx="484188" cy="304800"/>
          </a:xfrm>
          <a:prstGeom prst="rect">
            <a:avLst/>
          </a:prstGeom>
          <a:noFill/>
          <a:ln w="9525">
            <a:noFill/>
            <a:miter lim="800000"/>
            <a:headEnd/>
            <a:tailEnd/>
          </a:ln>
        </p:spPr>
        <p:txBody>
          <a:bodyPr wrap="none">
            <a:spAutoFit/>
          </a:bodyPr>
          <a:lstStyle/>
          <a:p>
            <a:r>
              <a:rPr lang="en-US" sz="1400" b="1">
                <a:solidFill>
                  <a:srgbClr val="FF0000"/>
                </a:solidFill>
              </a:rPr>
              <a:t>2+1</a:t>
            </a:r>
            <a:endParaRPr lang="ru-RU" sz="1400" b="1">
              <a:solidFill>
                <a:srgbClr val="FF0000"/>
              </a:solidFill>
            </a:endParaRPr>
          </a:p>
        </p:txBody>
      </p:sp>
      <p:sp>
        <p:nvSpPr>
          <p:cNvPr id="35864" name="Line 18"/>
          <p:cNvSpPr>
            <a:spLocks noChangeShapeType="1"/>
          </p:cNvSpPr>
          <p:nvPr/>
        </p:nvSpPr>
        <p:spPr bwMode="auto">
          <a:xfrm flipH="1" flipV="1">
            <a:off x="6154738" y="4508500"/>
            <a:ext cx="11112" cy="433388"/>
          </a:xfrm>
          <a:prstGeom prst="line">
            <a:avLst/>
          </a:prstGeom>
          <a:noFill/>
          <a:ln w="28575">
            <a:solidFill>
              <a:srgbClr val="FF0066"/>
            </a:solidFill>
            <a:round/>
            <a:headEnd/>
            <a:tailEnd type="triangle" w="med" len="med"/>
          </a:ln>
        </p:spPr>
        <p:txBody>
          <a:bodyPr/>
          <a:lstStyle/>
          <a:p>
            <a:endParaRPr lang="ru-RU"/>
          </a:p>
        </p:txBody>
      </p:sp>
      <p:sp>
        <p:nvSpPr>
          <p:cNvPr id="35865" name="Text Box 19"/>
          <p:cNvSpPr txBox="1">
            <a:spLocks noChangeArrowheads="1"/>
          </p:cNvSpPr>
          <p:nvPr/>
        </p:nvSpPr>
        <p:spPr bwMode="auto">
          <a:xfrm>
            <a:off x="5940425" y="4271963"/>
            <a:ext cx="484188" cy="304800"/>
          </a:xfrm>
          <a:prstGeom prst="rect">
            <a:avLst/>
          </a:prstGeom>
          <a:noFill/>
          <a:ln w="9525">
            <a:noFill/>
            <a:miter lim="800000"/>
            <a:headEnd/>
            <a:tailEnd/>
          </a:ln>
        </p:spPr>
        <p:txBody>
          <a:bodyPr wrap="none">
            <a:spAutoFit/>
          </a:bodyPr>
          <a:lstStyle/>
          <a:p>
            <a:r>
              <a:rPr lang="en-US" sz="1400" b="1">
                <a:solidFill>
                  <a:srgbClr val="FF0066"/>
                </a:solidFill>
              </a:rPr>
              <a:t>3+2</a:t>
            </a:r>
            <a:endParaRPr lang="ru-RU" sz="1400" b="1">
              <a:solidFill>
                <a:srgbClr val="FF0066"/>
              </a:solidFill>
            </a:endParaRPr>
          </a:p>
        </p:txBody>
      </p:sp>
      <p:sp>
        <p:nvSpPr>
          <p:cNvPr id="27" name="Нижний колонтитул 26"/>
          <p:cNvSpPr>
            <a:spLocks noGrp="1"/>
          </p:cNvSpPr>
          <p:nvPr>
            <p:ph type="ftr" sz="quarter" idx="11"/>
          </p:nvPr>
        </p:nvSpPr>
        <p:spPr/>
        <p:txBody>
          <a:bodyPr/>
          <a:lstStyle/>
          <a:p>
            <a:pPr>
              <a:defRPr/>
            </a:pPr>
            <a:r>
              <a:rPr lang="en-US" smtClean="0"/>
              <a:t>A.Stavinskiy,July 2011,Triggered femtoscopy and DQM,Nantes,GDRE-11</a:t>
            </a:r>
            <a:endParaRPr lang="ru-RU"/>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Номер слайда 5"/>
          <p:cNvSpPr>
            <a:spLocks noGrp="1"/>
          </p:cNvSpPr>
          <p:nvPr>
            <p:ph type="sldNum" sz="quarter" idx="12"/>
          </p:nvPr>
        </p:nvSpPr>
        <p:spPr>
          <a:noFill/>
        </p:spPr>
        <p:txBody>
          <a:bodyPr/>
          <a:lstStyle/>
          <a:p>
            <a:fld id="{E18F00FA-DAF6-4E93-8DCE-C5BA929D0BEF}" type="slidenum">
              <a:rPr lang="ru-RU">
                <a:latin typeface="Arial" charset="0"/>
              </a:rPr>
              <a:pPr/>
              <a:t>49</a:t>
            </a:fld>
            <a:endParaRPr lang="ru-RU">
              <a:latin typeface="Arial" charset="0"/>
            </a:endParaRPr>
          </a:p>
        </p:txBody>
      </p:sp>
      <p:sp>
        <p:nvSpPr>
          <p:cNvPr id="29701" name="Rectangle 2"/>
          <p:cNvSpPr>
            <a:spLocks noGrp="1" noChangeArrowheads="1"/>
          </p:cNvSpPr>
          <p:nvPr>
            <p:ph type="title"/>
          </p:nvPr>
        </p:nvSpPr>
        <p:spPr>
          <a:xfrm>
            <a:off x="1457325" y="68263"/>
            <a:ext cx="6227763" cy="1042987"/>
          </a:xfrm>
        </p:spPr>
        <p:txBody>
          <a:bodyPr/>
          <a:lstStyle/>
          <a:p>
            <a:pPr eaLnBrk="1" hangingPunct="1"/>
            <a:r>
              <a:rPr lang="ru-RU" sz="3600" smtClean="0"/>
              <a:t>Rate estimate (preliminary)</a:t>
            </a:r>
          </a:p>
        </p:txBody>
      </p:sp>
      <p:sp>
        <p:nvSpPr>
          <p:cNvPr id="29702" name="Rectangle 5"/>
          <p:cNvSpPr>
            <a:spLocks noChangeArrowheads="1"/>
          </p:cNvSpPr>
          <p:nvPr/>
        </p:nvSpPr>
        <p:spPr bwMode="auto">
          <a:xfrm>
            <a:off x="265113" y="2401888"/>
            <a:ext cx="8878887" cy="2446824"/>
          </a:xfrm>
          <a:prstGeom prst="rect">
            <a:avLst/>
          </a:prstGeom>
          <a:noFill/>
          <a:ln w="9525">
            <a:noFill/>
            <a:miter lim="800000"/>
            <a:headEnd/>
            <a:tailEnd/>
          </a:ln>
        </p:spPr>
        <p:txBody>
          <a:bodyPr>
            <a:spAutoFit/>
          </a:bodyPr>
          <a:lstStyle/>
          <a:p>
            <a:pPr>
              <a:spcBef>
                <a:spcPct val="50000"/>
              </a:spcBef>
            </a:pPr>
            <a:endParaRPr lang="ru-RU" dirty="0">
              <a:solidFill>
                <a:srgbClr val="000000"/>
              </a:solidFill>
              <a:latin typeface="LiberationSans-Regular" charset="-52"/>
            </a:endParaRPr>
          </a:p>
          <a:p>
            <a:pPr>
              <a:spcBef>
                <a:spcPct val="50000"/>
              </a:spcBef>
            </a:pPr>
            <a:r>
              <a:rPr lang="en-US" dirty="0">
                <a:latin typeface="LiberationSans-Regular" charset="-52"/>
              </a:rPr>
              <a:t>Estimated </a:t>
            </a:r>
            <a:r>
              <a:rPr lang="en-US" dirty="0" smtClean="0">
                <a:latin typeface="LiberationSans-Regular" charset="-52"/>
              </a:rPr>
              <a:t>possible data sample  </a:t>
            </a:r>
            <a:r>
              <a:rPr lang="en-US" dirty="0">
                <a:latin typeface="LiberationSans-Regular" charset="-52"/>
              </a:rPr>
              <a:t>(based on </a:t>
            </a:r>
            <a:r>
              <a:rPr lang="ru-RU" dirty="0">
                <a:latin typeface="LiberationSans-Regular" charset="-52"/>
              </a:rPr>
              <a:t>ITEP </a:t>
            </a:r>
            <a:r>
              <a:rPr lang="ru-RU" dirty="0" err="1">
                <a:latin typeface="LiberationSans-Regular" charset="-52"/>
              </a:rPr>
              <a:t>experimental</a:t>
            </a:r>
            <a:r>
              <a:rPr lang="ru-RU" dirty="0">
                <a:latin typeface="LiberationSans-Regular" charset="-52"/>
              </a:rPr>
              <a:t> </a:t>
            </a:r>
            <a:r>
              <a:rPr lang="ru-RU" dirty="0" err="1">
                <a:latin typeface="LiberationSans-Regular" charset="-52"/>
              </a:rPr>
              <a:t>data</a:t>
            </a:r>
            <a:r>
              <a:rPr lang="en-US" dirty="0">
                <a:latin typeface="LiberationSans-Regular" charset="-52"/>
              </a:rPr>
              <a:t>)</a:t>
            </a:r>
            <a:r>
              <a:rPr lang="ru-RU" dirty="0">
                <a:latin typeface="LiberationSans-Regular" charset="-52"/>
              </a:rPr>
              <a:t>:</a:t>
            </a:r>
          </a:p>
          <a:p>
            <a:pPr>
              <a:spcBef>
                <a:spcPct val="50000"/>
              </a:spcBef>
            </a:pPr>
            <a:r>
              <a:rPr lang="ru-RU" dirty="0">
                <a:latin typeface="LiberationSans-Regular" charset="-52"/>
              </a:rPr>
              <a:t>ITEP:10</a:t>
            </a:r>
            <a:r>
              <a:rPr lang="en-US" baseline="30000" dirty="0">
                <a:latin typeface="LiberationSans-Regular" charset="-52"/>
              </a:rPr>
              <a:t>6</a:t>
            </a:r>
            <a:r>
              <a:rPr lang="ru-RU" dirty="0" err="1">
                <a:latin typeface="LiberationSans-Regular" charset="-52"/>
              </a:rPr>
              <a:t>sec</a:t>
            </a:r>
            <a:r>
              <a:rPr lang="ru-RU" dirty="0">
                <a:latin typeface="LiberationSans-Regular" charset="-52"/>
              </a:rPr>
              <a:t>*10</a:t>
            </a:r>
            <a:r>
              <a:rPr lang="en-US" baseline="30000" dirty="0">
                <a:latin typeface="LiberationSans-Regular" charset="-52"/>
              </a:rPr>
              <a:t>7</a:t>
            </a:r>
            <a:r>
              <a:rPr lang="ru-RU" dirty="0" err="1">
                <a:latin typeface="LiberationSans-Regular" charset="-52"/>
              </a:rPr>
              <a:t>int</a:t>
            </a:r>
            <a:r>
              <a:rPr lang="ru-RU" dirty="0">
                <a:latin typeface="LiberationSans-Regular" charset="-52"/>
              </a:rPr>
              <a:t>/</a:t>
            </a:r>
            <a:r>
              <a:rPr lang="ru-RU" dirty="0" err="1">
                <a:latin typeface="LiberationSans-Regular" charset="-52"/>
              </a:rPr>
              <a:t>sec</a:t>
            </a:r>
            <a:r>
              <a:rPr lang="ru-RU" dirty="0">
                <a:latin typeface="LiberationSans-Regular" charset="-52"/>
              </a:rPr>
              <a:t>*0.</a:t>
            </a:r>
            <a:r>
              <a:rPr lang="en-US" dirty="0">
                <a:latin typeface="LiberationSans-Regular" charset="-52"/>
              </a:rPr>
              <a:t>2</a:t>
            </a:r>
            <a:r>
              <a:rPr lang="ru-RU" dirty="0" err="1">
                <a:latin typeface="LiberationSans-Regular" charset="-52"/>
              </a:rPr>
              <a:t>ster</a:t>
            </a:r>
            <a:r>
              <a:rPr lang="en-US" dirty="0">
                <a:latin typeface="LiberationSans-Regular" charset="-52"/>
              </a:rPr>
              <a:t>           </a:t>
            </a:r>
            <a:r>
              <a:rPr lang="en-US" dirty="0" smtClean="0">
                <a:latin typeface="LiberationSans-Regular" charset="-52"/>
              </a:rPr>
              <a:t>            </a:t>
            </a:r>
            <a:r>
              <a:rPr lang="ru-RU" dirty="0" smtClean="0">
                <a:latin typeface="LiberationSans-Regular" charset="-52"/>
              </a:rPr>
              <a:t>~</a:t>
            </a:r>
            <a:r>
              <a:rPr lang="en-US" dirty="0">
                <a:latin typeface="LiberationSans-Regular" charset="-52"/>
              </a:rPr>
              <a:t>5*</a:t>
            </a:r>
            <a:r>
              <a:rPr lang="ru-RU" dirty="0">
                <a:latin typeface="LiberationSans-Regular" charset="-52"/>
              </a:rPr>
              <a:t>10</a:t>
            </a:r>
            <a:r>
              <a:rPr lang="en-US" baseline="30000" dirty="0">
                <a:latin typeface="LiberationSans-Regular" charset="-52"/>
              </a:rPr>
              <a:t>3</a:t>
            </a:r>
            <a:r>
              <a:rPr lang="ru-RU" dirty="0" err="1">
                <a:latin typeface="LiberationSans-Regular" charset="-52"/>
              </a:rPr>
              <a:t>events</a:t>
            </a:r>
            <a:r>
              <a:rPr lang="ru-RU" dirty="0">
                <a:latin typeface="LiberationSans-Regular" charset="-52"/>
              </a:rPr>
              <a:t> </a:t>
            </a:r>
            <a:r>
              <a:rPr lang="en-US" dirty="0">
                <a:latin typeface="LiberationSans-Regular" charset="-52"/>
              </a:rPr>
              <a:t>(CC) </a:t>
            </a:r>
            <a:r>
              <a:rPr lang="ru-RU" dirty="0" err="1">
                <a:latin typeface="LiberationSans-Regular" charset="-52"/>
              </a:rPr>
              <a:t>for</a:t>
            </a:r>
            <a:r>
              <a:rPr lang="ru-RU" dirty="0">
                <a:latin typeface="LiberationSans-Regular" charset="-52"/>
              </a:rPr>
              <a:t> Q1+Q2~</a:t>
            </a:r>
            <a:r>
              <a:rPr lang="en-US" dirty="0">
                <a:latin typeface="LiberationSans-Regular" charset="-52"/>
              </a:rPr>
              <a:t>5.5 </a:t>
            </a:r>
            <a:endParaRPr lang="ru-RU" dirty="0">
              <a:latin typeface="LiberationSans-Regular" charset="-52"/>
            </a:endParaRPr>
          </a:p>
          <a:p>
            <a:pPr>
              <a:spcBef>
                <a:spcPct val="50000"/>
              </a:spcBef>
            </a:pPr>
            <a:r>
              <a:rPr lang="ru-RU" dirty="0" err="1">
                <a:latin typeface="LiberationSans-Regular" charset="-52"/>
              </a:rPr>
              <a:t>Nuclotron-M</a:t>
            </a:r>
            <a:r>
              <a:rPr lang="ru-RU" dirty="0">
                <a:latin typeface="LiberationSans-Regular" charset="-52"/>
              </a:rPr>
              <a:t>: 10</a:t>
            </a:r>
            <a:r>
              <a:rPr lang="ru-RU" baseline="30000" dirty="0">
                <a:latin typeface="LiberationSans-Regular" charset="-52"/>
              </a:rPr>
              <a:t>6</a:t>
            </a:r>
            <a:r>
              <a:rPr lang="ru-RU" dirty="0">
                <a:latin typeface="LiberationSans-Regular" charset="-52"/>
              </a:rPr>
              <a:t>sec*10</a:t>
            </a:r>
            <a:r>
              <a:rPr lang="ru-RU" baseline="30000" dirty="0">
                <a:latin typeface="LiberationSans-Regular" charset="-52"/>
              </a:rPr>
              <a:t>8</a:t>
            </a:r>
            <a:r>
              <a:rPr lang="ru-RU" dirty="0">
                <a:latin typeface="LiberationSans-Regular" charset="-52"/>
              </a:rPr>
              <a:t>int/</a:t>
            </a:r>
            <a:r>
              <a:rPr lang="ru-RU" dirty="0" err="1">
                <a:latin typeface="LiberationSans-Regular" charset="-52"/>
              </a:rPr>
              <a:t>sec</a:t>
            </a:r>
            <a:r>
              <a:rPr lang="ru-RU" dirty="0">
                <a:latin typeface="LiberationSans-Regular" charset="-52"/>
              </a:rPr>
              <a:t>*</a:t>
            </a:r>
            <a:r>
              <a:rPr lang="en-US" dirty="0">
                <a:latin typeface="LiberationSans-Regular" charset="-52"/>
              </a:rPr>
              <a:t>0.3</a:t>
            </a:r>
            <a:r>
              <a:rPr lang="ru-RU" dirty="0" err="1">
                <a:latin typeface="LiberationSans-Regular" charset="-52"/>
              </a:rPr>
              <a:t>ster</a:t>
            </a:r>
            <a:r>
              <a:rPr lang="en-US" dirty="0">
                <a:latin typeface="LiberationSans-Regular" charset="-52"/>
              </a:rPr>
              <a:t> </a:t>
            </a:r>
            <a:r>
              <a:rPr lang="en-US" dirty="0" smtClean="0">
                <a:latin typeface="LiberationSans-Regular" charset="-52"/>
              </a:rPr>
              <a:t>         </a:t>
            </a:r>
            <a:r>
              <a:rPr lang="ru-RU" dirty="0">
                <a:latin typeface="LiberationSans-Regular" charset="-52"/>
              </a:rPr>
              <a:t>~</a:t>
            </a:r>
            <a:r>
              <a:rPr lang="ru-RU" dirty="0" smtClean="0">
                <a:latin typeface="LiberationSans-Regular" charset="-52"/>
              </a:rPr>
              <a:t>10</a:t>
            </a:r>
            <a:r>
              <a:rPr lang="en-US" baseline="30000" dirty="0" smtClean="0">
                <a:latin typeface="LiberationSans-Regular" charset="-52"/>
              </a:rPr>
              <a:t>4 </a:t>
            </a:r>
            <a:r>
              <a:rPr lang="ru-RU" dirty="0" err="1">
                <a:latin typeface="LiberationSans-Regular" charset="-52"/>
              </a:rPr>
              <a:t>events</a:t>
            </a:r>
            <a:r>
              <a:rPr lang="ru-RU" dirty="0">
                <a:latin typeface="LiberationSans-Regular" charset="-52"/>
              </a:rPr>
              <a:t> </a:t>
            </a:r>
            <a:r>
              <a:rPr lang="ru-RU" dirty="0" smtClean="0">
                <a:latin typeface="LiberationSans-Regular" charset="-52"/>
              </a:rPr>
              <a:t>(</a:t>
            </a:r>
            <a:r>
              <a:rPr lang="en-US" dirty="0" smtClean="0">
                <a:latin typeface="LiberationSans-Regular" charset="-52"/>
              </a:rPr>
              <a:t>CC</a:t>
            </a:r>
            <a:r>
              <a:rPr lang="ru-RU" dirty="0" smtClean="0">
                <a:latin typeface="LiberationSans-Regular" charset="-52"/>
              </a:rPr>
              <a:t>) </a:t>
            </a:r>
            <a:r>
              <a:rPr lang="en-US" dirty="0" smtClean="0">
                <a:latin typeface="LiberationSans-Regular" charset="-52"/>
              </a:rPr>
              <a:t>    </a:t>
            </a:r>
            <a:r>
              <a:rPr lang="ru-RU" dirty="0" err="1" smtClean="0">
                <a:latin typeface="LiberationSans-Regular" charset="-52"/>
              </a:rPr>
              <a:t>for</a:t>
            </a:r>
            <a:r>
              <a:rPr lang="ru-RU" dirty="0" smtClean="0">
                <a:latin typeface="LiberationSans-Regular" charset="-52"/>
              </a:rPr>
              <a:t> </a:t>
            </a:r>
            <a:r>
              <a:rPr lang="ru-RU" dirty="0">
                <a:latin typeface="LiberationSans-Regular" charset="-52"/>
              </a:rPr>
              <a:t>Q1+Q2~</a:t>
            </a:r>
            <a:r>
              <a:rPr lang="en-US" dirty="0" smtClean="0">
                <a:latin typeface="LiberationSans-Regular" charset="-52"/>
              </a:rPr>
              <a:t>6</a:t>
            </a:r>
            <a:endParaRPr lang="ru-RU" dirty="0">
              <a:latin typeface="LiberationSans-Regular" charset="-52"/>
            </a:endParaRPr>
          </a:p>
          <a:p>
            <a:pPr>
              <a:spcBef>
                <a:spcPct val="50000"/>
              </a:spcBef>
            </a:pPr>
            <a:r>
              <a:rPr lang="ru-RU" dirty="0">
                <a:solidFill>
                  <a:srgbClr val="00B0F0"/>
                </a:solidFill>
                <a:latin typeface="LiberationSans-Regular" charset="-52"/>
              </a:rPr>
              <a:t>NICA: 10</a:t>
            </a:r>
            <a:r>
              <a:rPr lang="ru-RU" baseline="30000" dirty="0">
                <a:solidFill>
                  <a:srgbClr val="00B0F0"/>
                </a:solidFill>
                <a:latin typeface="LiberationSans-Regular" charset="-52"/>
              </a:rPr>
              <a:t>6</a:t>
            </a:r>
            <a:r>
              <a:rPr lang="ru-RU" dirty="0">
                <a:solidFill>
                  <a:srgbClr val="00B0F0"/>
                </a:solidFill>
                <a:latin typeface="LiberationSans-Regular" charset="-52"/>
              </a:rPr>
              <a:t>sec*10</a:t>
            </a:r>
            <a:r>
              <a:rPr lang="ru-RU" baseline="30000" dirty="0">
                <a:solidFill>
                  <a:srgbClr val="00B0F0"/>
                </a:solidFill>
                <a:latin typeface="LiberationSans-Regular" charset="-52"/>
              </a:rPr>
              <a:t>5</a:t>
            </a:r>
            <a:r>
              <a:rPr lang="ru-RU" dirty="0">
                <a:solidFill>
                  <a:srgbClr val="00B0F0"/>
                </a:solidFill>
                <a:latin typeface="LiberationSans-Regular" charset="-52"/>
              </a:rPr>
              <a:t>int/</a:t>
            </a:r>
            <a:r>
              <a:rPr lang="ru-RU" dirty="0" err="1">
                <a:solidFill>
                  <a:srgbClr val="00B0F0"/>
                </a:solidFill>
                <a:latin typeface="LiberationSans-Regular" charset="-52"/>
              </a:rPr>
              <a:t>sec</a:t>
            </a:r>
            <a:r>
              <a:rPr lang="ru-RU" dirty="0">
                <a:solidFill>
                  <a:srgbClr val="00B0F0"/>
                </a:solidFill>
                <a:latin typeface="LiberationSans-Regular" charset="-52"/>
              </a:rPr>
              <a:t>*10ster</a:t>
            </a:r>
            <a:r>
              <a:rPr lang="en-US" dirty="0">
                <a:solidFill>
                  <a:srgbClr val="00B0F0"/>
                </a:solidFill>
                <a:latin typeface="LiberationSans-Regular" charset="-52"/>
              </a:rPr>
              <a:t>             </a:t>
            </a:r>
            <a:r>
              <a:rPr lang="en-US" dirty="0" smtClean="0">
                <a:solidFill>
                  <a:srgbClr val="00B0F0"/>
                </a:solidFill>
                <a:latin typeface="LiberationSans-Regular" charset="-52"/>
              </a:rPr>
              <a:t>        </a:t>
            </a:r>
            <a:r>
              <a:rPr lang="ru-RU" dirty="0">
                <a:solidFill>
                  <a:srgbClr val="00B0F0"/>
                </a:solidFill>
                <a:latin typeface="LiberationSans-Regular" charset="-52"/>
              </a:rPr>
              <a:t>~</a:t>
            </a:r>
            <a:r>
              <a:rPr lang="ru-RU" dirty="0">
                <a:solidFill>
                  <a:srgbClr val="00B0F0"/>
                </a:solidFill>
              </a:rPr>
              <a:t>3*10</a:t>
            </a:r>
            <a:r>
              <a:rPr lang="en-US" baseline="30000" dirty="0">
                <a:solidFill>
                  <a:srgbClr val="00B0F0"/>
                </a:solidFill>
              </a:rPr>
              <a:t>3</a:t>
            </a:r>
            <a:r>
              <a:rPr lang="en-US" dirty="0">
                <a:solidFill>
                  <a:srgbClr val="00B0F0"/>
                </a:solidFill>
              </a:rPr>
              <a:t> </a:t>
            </a:r>
            <a:r>
              <a:rPr lang="ru-RU" dirty="0" err="1">
                <a:solidFill>
                  <a:srgbClr val="00B0F0"/>
                </a:solidFill>
                <a:latin typeface="LiberationSans-Regular" charset="-52"/>
              </a:rPr>
              <a:t>events</a:t>
            </a:r>
            <a:r>
              <a:rPr lang="ru-RU" dirty="0">
                <a:solidFill>
                  <a:srgbClr val="00B0F0"/>
                </a:solidFill>
                <a:latin typeface="LiberationSans-Regular" charset="-52"/>
              </a:rPr>
              <a:t>(</a:t>
            </a:r>
            <a:r>
              <a:rPr lang="en-US" dirty="0">
                <a:solidFill>
                  <a:srgbClr val="00B0F0"/>
                </a:solidFill>
                <a:latin typeface="LiberationSans-Regular" charset="-52"/>
              </a:rPr>
              <a:t>CC</a:t>
            </a:r>
            <a:r>
              <a:rPr lang="ru-RU" dirty="0" smtClean="0">
                <a:solidFill>
                  <a:srgbClr val="00B0F0"/>
                </a:solidFill>
                <a:latin typeface="LiberationSans-Regular" charset="-52"/>
              </a:rPr>
              <a:t>)</a:t>
            </a:r>
            <a:r>
              <a:rPr lang="en-US" dirty="0" smtClean="0">
                <a:solidFill>
                  <a:srgbClr val="00B0F0"/>
                </a:solidFill>
                <a:latin typeface="LiberationSans-Regular" charset="-52"/>
              </a:rPr>
              <a:t>  </a:t>
            </a:r>
            <a:r>
              <a:rPr lang="ru-RU" dirty="0" smtClean="0">
                <a:solidFill>
                  <a:srgbClr val="00B0F0"/>
                </a:solidFill>
                <a:latin typeface="LiberationSans-Regular" charset="-52"/>
              </a:rPr>
              <a:t> </a:t>
            </a:r>
            <a:r>
              <a:rPr lang="ru-RU" dirty="0" err="1">
                <a:solidFill>
                  <a:srgbClr val="00B0F0"/>
                </a:solidFill>
                <a:latin typeface="LiberationSans-Regular" charset="-52"/>
              </a:rPr>
              <a:t>for</a:t>
            </a:r>
            <a:r>
              <a:rPr lang="ru-RU" dirty="0">
                <a:solidFill>
                  <a:srgbClr val="00B0F0"/>
                </a:solidFill>
                <a:latin typeface="LiberationSans-Regular" charset="-52"/>
              </a:rPr>
              <a:t> Q1+Q2~</a:t>
            </a:r>
            <a:r>
              <a:rPr lang="en-US" dirty="0" smtClean="0">
                <a:solidFill>
                  <a:srgbClr val="00B0F0"/>
                </a:solidFill>
                <a:latin typeface="LiberationSans-Regular" charset="-52"/>
              </a:rPr>
              <a:t>5.5</a:t>
            </a:r>
          </a:p>
          <a:p>
            <a:pPr>
              <a:spcBef>
                <a:spcPct val="50000"/>
              </a:spcBef>
            </a:pPr>
            <a:r>
              <a:rPr lang="en-US" dirty="0" smtClean="0">
                <a:solidFill>
                  <a:srgbClr val="00B0F0"/>
                </a:solidFill>
                <a:latin typeface="LiberationSans-Regular" charset="-52"/>
              </a:rPr>
              <a:t>CBM@SIS100:</a:t>
            </a:r>
            <a:r>
              <a:rPr lang="ru-RU" dirty="0" smtClean="0">
                <a:solidFill>
                  <a:srgbClr val="00B0F0"/>
                </a:solidFill>
                <a:latin typeface="LiberationSans-Regular" charset="-52"/>
              </a:rPr>
              <a:t> 10</a:t>
            </a:r>
            <a:r>
              <a:rPr lang="ru-RU" baseline="30000" dirty="0" smtClean="0">
                <a:solidFill>
                  <a:srgbClr val="00B0F0"/>
                </a:solidFill>
                <a:latin typeface="LiberationSans-Regular" charset="-52"/>
              </a:rPr>
              <a:t>6</a:t>
            </a:r>
            <a:r>
              <a:rPr lang="ru-RU" dirty="0" smtClean="0">
                <a:solidFill>
                  <a:srgbClr val="00B0F0"/>
                </a:solidFill>
                <a:latin typeface="LiberationSans-Regular" charset="-52"/>
              </a:rPr>
              <a:t>sec*10</a:t>
            </a:r>
            <a:r>
              <a:rPr lang="en-US" baseline="30000" dirty="0" smtClean="0">
                <a:solidFill>
                  <a:srgbClr val="00B0F0"/>
                </a:solidFill>
                <a:latin typeface="LiberationSans-Regular" charset="-52"/>
              </a:rPr>
              <a:t>8</a:t>
            </a:r>
            <a:r>
              <a:rPr lang="ru-RU" dirty="0" err="1" smtClean="0">
                <a:solidFill>
                  <a:srgbClr val="00B0F0"/>
                </a:solidFill>
                <a:latin typeface="LiberationSans-Regular" charset="-52"/>
              </a:rPr>
              <a:t>int</a:t>
            </a:r>
            <a:r>
              <a:rPr lang="ru-RU" dirty="0" smtClean="0">
                <a:solidFill>
                  <a:srgbClr val="00B0F0"/>
                </a:solidFill>
                <a:latin typeface="LiberationSans-Regular" charset="-52"/>
              </a:rPr>
              <a:t>/</a:t>
            </a:r>
            <a:r>
              <a:rPr lang="ru-RU" dirty="0" err="1" smtClean="0">
                <a:solidFill>
                  <a:srgbClr val="00B0F0"/>
                </a:solidFill>
                <a:latin typeface="LiberationSans-Regular" charset="-52"/>
              </a:rPr>
              <a:t>sec</a:t>
            </a:r>
            <a:r>
              <a:rPr lang="ru-RU" dirty="0" smtClean="0">
                <a:solidFill>
                  <a:srgbClr val="00B0F0"/>
                </a:solidFill>
                <a:latin typeface="LiberationSans-Regular" charset="-52"/>
              </a:rPr>
              <a:t>*10ster</a:t>
            </a:r>
            <a:r>
              <a:rPr lang="en-US" dirty="0" smtClean="0">
                <a:solidFill>
                  <a:srgbClr val="00B0F0"/>
                </a:solidFill>
                <a:latin typeface="LiberationSans-Regular" charset="-52"/>
              </a:rPr>
              <a:t>             </a:t>
            </a:r>
            <a:r>
              <a:rPr lang="ru-RU" dirty="0" smtClean="0">
                <a:solidFill>
                  <a:srgbClr val="00B0F0"/>
                </a:solidFill>
                <a:latin typeface="LiberationSans-Regular" charset="-52"/>
              </a:rPr>
              <a:t>~10</a:t>
            </a:r>
            <a:r>
              <a:rPr lang="ru-RU" baseline="30000" dirty="0" smtClean="0">
                <a:solidFill>
                  <a:srgbClr val="00B0F0"/>
                </a:solidFill>
                <a:latin typeface="LiberationSans-Regular" charset="-52"/>
              </a:rPr>
              <a:t>4</a:t>
            </a:r>
            <a:r>
              <a:rPr lang="en-US" baseline="30000" dirty="0" smtClean="0">
                <a:solidFill>
                  <a:srgbClr val="00B0F0"/>
                </a:solidFill>
                <a:latin typeface="LiberationSans-Regular" charset="-52"/>
              </a:rPr>
              <a:t> </a:t>
            </a:r>
            <a:r>
              <a:rPr lang="ru-RU" dirty="0" err="1" smtClean="0">
                <a:solidFill>
                  <a:srgbClr val="00B0F0"/>
                </a:solidFill>
                <a:latin typeface="LiberationSans-Regular" charset="-52"/>
              </a:rPr>
              <a:t>events</a:t>
            </a:r>
            <a:r>
              <a:rPr lang="ru-RU" dirty="0" smtClean="0">
                <a:solidFill>
                  <a:srgbClr val="00B0F0"/>
                </a:solidFill>
                <a:latin typeface="LiberationSans-Regular" charset="-52"/>
              </a:rPr>
              <a:t>(</a:t>
            </a:r>
            <a:r>
              <a:rPr lang="en-US" dirty="0" smtClean="0">
                <a:solidFill>
                  <a:srgbClr val="00B0F0"/>
                </a:solidFill>
                <a:latin typeface="LiberationSans-Regular" charset="-52"/>
              </a:rPr>
              <a:t>CC</a:t>
            </a:r>
            <a:r>
              <a:rPr lang="ru-RU" dirty="0" smtClean="0">
                <a:solidFill>
                  <a:srgbClr val="00B0F0"/>
                </a:solidFill>
                <a:latin typeface="LiberationSans-Regular" charset="-52"/>
              </a:rPr>
              <a:t>) </a:t>
            </a:r>
            <a:r>
              <a:rPr lang="ru-RU" dirty="0" err="1" smtClean="0">
                <a:solidFill>
                  <a:srgbClr val="00B0F0"/>
                </a:solidFill>
                <a:latin typeface="LiberationSans-Regular" charset="-52"/>
              </a:rPr>
              <a:t>for</a:t>
            </a:r>
            <a:r>
              <a:rPr lang="ru-RU" dirty="0" smtClean="0">
                <a:solidFill>
                  <a:srgbClr val="00B0F0"/>
                </a:solidFill>
                <a:latin typeface="LiberationSans-Regular" charset="-52"/>
              </a:rPr>
              <a:t> Q1+Q2~</a:t>
            </a:r>
            <a:r>
              <a:rPr lang="en-US" dirty="0" smtClean="0">
                <a:solidFill>
                  <a:srgbClr val="00B0F0"/>
                </a:solidFill>
                <a:latin typeface="LiberationSans-Regular" charset="-52"/>
              </a:rPr>
              <a:t>6.5</a:t>
            </a:r>
            <a:endParaRPr lang="ru-RU" dirty="0">
              <a:solidFill>
                <a:srgbClr val="00B0F0"/>
              </a:solidFill>
              <a:latin typeface="LiberationSans-Regular" charset="-52"/>
            </a:endParaRPr>
          </a:p>
        </p:txBody>
      </p:sp>
      <p:pic>
        <p:nvPicPr>
          <p:cNvPr id="29703" name="Picture 6"/>
          <p:cNvPicPr>
            <a:picLocks noChangeAspect="1" noChangeArrowheads="1"/>
          </p:cNvPicPr>
          <p:nvPr/>
        </p:nvPicPr>
        <p:blipFill>
          <a:blip r:embed="rId2"/>
          <a:srcRect/>
          <a:stretch>
            <a:fillRect/>
          </a:stretch>
        </p:blipFill>
        <p:spPr bwMode="auto">
          <a:xfrm>
            <a:off x="7562850" y="0"/>
            <a:ext cx="1581150" cy="1385888"/>
          </a:xfrm>
          <a:prstGeom prst="rect">
            <a:avLst/>
          </a:prstGeom>
          <a:noFill/>
          <a:ln w="9525">
            <a:noFill/>
            <a:miter lim="800000"/>
            <a:headEnd/>
            <a:tailEnd/>
          </a:ln>
        </p:spPr>
      </p:pic>
      <p:sp>
        <p:nvSpPr>
          <p:cNvPr id="8" name="Нижний колонтитул 7"/>
          <p:cNvSpPr>
            <a:spLocks noGrp="1"/>
          </p:cNvSpPr>
          <p:nvPr>
            <p:ph type="ftr" sz="quarter" idx="11"/>
          </p:nvPr>
        </p:nvSpPr>
        <p:spPr/>
        <p:txBody>
          <a:bodyPr/>
          <a:lstStyle/>
          <a:p>
            <a:pPr>
              <a:defRPr/>
            </a:pPr>
            <a:r>
              <a:rPr lang="en-US" smtClean="0"/>
              <a:t>A.Stavinskiy,July 2011,Triggered femtoscopy and DQM,Nantes,GDRE-11</a:t>
            </a:r>
            <a:endParaRPr lang="ru-RU"/>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fld id="{E24DFD85-E723-4E11-8488-0A87548EBE00}" type="slidenum">
              <a:rPr lang="ru-RU" smtClean="0"/>
              <a:pPr>
                <a:defRPr/>
              </a:pPr>
              <a:t>5</a:t>
            </a:fld>
            <a:endParaRPr lang="ru-RU"/>
          </a:p>
        </p:txBody>
      </p:sp>
      <p:grpSp>
        <p:nvGrpSpPr>
          <p:cNvPr id="4" name="Group 60"/>
          <p:cNvGrpSpPr/>
          <p:nvPr/>
        </p:nvGrpSpPr>
        <p:grpSpPr>
          <a:xfrm>
            <a:off x="4274834" y="339969"/>
            <a:ext cx="4383744" cy="4360987"/>
            <a:chOff x="4760256" y="644769"/>
            <a:chExt cx="4383744" cy="4360987"/>
          </a:xfrm>
        </p:grpSpPr>
        <p:grpSp>
          <p:nvGrpSpPr>
            <p:cNvPr id="5" name="Group 24"/>
            <p:cNvGrpSpPr/>
            <p:nvPr/>
          </p:nvGrpSpPr>
          <p:grpSpPr>
            <a:xfrm>
              <a:off x="4760256" y="644769"/>
              <a:ext cx="4383744" cy="4360987"/>
              <a:chOff x="4760256" y="644769"/>
              <a:chExt cx="4383744" cy="4360987"/>
            </a:xfrm>
          </p:grpSpPr>
          <p:grpSp>
            <p:nvGrpSpPr>
              <p:cNvPr id="11" name="Group 23"/>
              <p:cNvGrpSpPr/>
              <p:nvPr/>
            </p:nvGrpSpPr>
            <p:grpSpPr>
              <a:xfrm>
                <a:off x="4760256" y="644769"/>
                <a:ext cx="4383744" cy="4360987"/>
                <a:chOff x="4760256" y="644769"/>
                <a:chExt cx="4383744" cy="4360987"/>
              </a:xfrm>
            </p:grpSpPr>
            <p:pic>
              <p:nvPicPr>
                <p:cNvPr id="13" name="Picture 3"/>
                <p:cNvPicPr>
                  <a:picLocks noChangeAspect="1" noChangeArrowheads="1"/>
                </p:cNvPicPr>
                <p:nvPr/>
              </p:nvPicPr>
              <p:blipFill>
                <a:blip r:embed="rId2" cstate="print"/>
                <a:srcRect r="2350"/>
                <a:stretch>
                  <a:fillRect/>
                </a:stretch>
              </p:blipFill>
              <p:spPr bwMode="auto">
                <a:xfrm>
                  <a:off x="4760256" y="644769"/>
                  <a:ext cx="4383744" cy="4360987"/>
                </a:xfrm>
                <a:prstGeom prst="rect">
                  <a:avLst/>
                </a:prstGeom>
                <a:noFill/>
                <a:ln w="9525">
                  <a:noFill/>
                  <a:miter lim="800000"/>
                  <a:headEnd/>
                  <a:tailEnd/>
                </a:ln>
              </p:spPr>
            </p:pic>
            <p:cxnSp>
              <p:nvCxnSpPr>
                <p:cNvPr id="14" name="Straight Arrow Connector 18"/>
                <p:cNvCxnSpPr/>
                <p:nvPr/>
              </p:nvCxnSpPr>
              <p:spPr bwMode="auto">
                <a:xfrm rot="5400000">
                  <a:off x="7977555" y="2409092"/>
                  <a:ext cx="574431" cy="1588"/>
                </a:xfrm>
                <a:prstGeom prst="straightConnector1">
                  <a:avLst/>
                </a:prstGeom>
                <a:noFill/>
                <a:ln w="38100" cap="flat" cmpd="sng" algn="ctr">
                  <a:solidFill>
                    <a:srgbClr val="FF0000"/>
                  </a:solidFill>
                  <a:prstDash val="solid"/>
                  <a:round/>
                  <a:headEnd type="none" w="med" len="med"/>
                  <a:tailEnd type="arrow"/>
                </a:ln>
                <a:effectLst/>
              </p:spPr>
            </p:cxnSp>
          </p:grpSp>
          <p:cxnSp>
            <p:nvCxnSpPr>
              <p:cNvPr id="12" name="Straight Arrow Connector 19"/>
              <p:cNvCxnSpPr/>
              <p:nvPr/>
            </p:nvCxnSpPr>
            <p:spPr bwMode="auto">
              <a:xfrm rot="5400000" flipH="1" flipV="1">
                <a:off x="6184324" y="1448198"/>
                <a:ext cx="739344" cy="1588"/>
              </a:xfrm>
              <a:prstGeom prst="straightConnector1">
                <a:avLst/>
              </a:prstGeom>
              <a:noFill/>
              <a:ln w="38100" cap="flat" cmpd="sng" algn="ctr">
                <a:solidFill>
                  <a:srgbClr val="FF0000"/>
                </a:solidFill>
                <a:prstDash val="solid"/>
                <a:round/>
                <a:headEnd type="none" w="med" len="med"/>
                <a:tailEnd type="arrow"/>
              </a:ln>
              <a:effectLst/>
            </p:spPr>
          </p:cxnSp>
        </p:grpSp>
        <p:grpSp>
          <p:nvGrpSpPr>
            <p:cNvPr id="6" name="Group 59"/>
            <p:cNvGrpSpPr/>
            <p:nvPr/>
          </p:nvGrpSpPr>
          <p:grpSpPr>
            <a:xfrm>
              <a:off x="7508121" y="1219200"/>
              <a:ext cx="1006365" cy="773724"/>
              <a:chOff x="7508121" y="1219200"/>
              <a:chExt cx="1006365" cy="773724"/>
            </a:xfrm>
          </p:grpSpPr>
          <p:sp>
            <p:nvSpPr>
              <p:cNvPr id="7" name="TextBox 6"/>
              <p:cNvSpPr txBox="1"/>
              <p:nvPr/>
            </p:nvSpPr>
            <p:spPr>
              <a:xfrm>
                <a:off x="8129444" y="1219200"/>
                <a:ext cx="385042" cy="341632"/>
              </a:xfrm>
              <a:prstGeom prst="rect">
                <a:avLst/>
              </a:prstGeom>
              <a:solidFill>
                <a:srgbClr val="FFFF00"/>
              </a:solidFill>
            </p:spPr>
            <p:txBody>
              <a:bodyPr wrap="none" rtlCol="0">
                <a:spAutoFit/>
              </a:bodyPr>
              <a:lstStyle/>
              <a:p>
                <a:r>
                  <a:rPr lang="en-US" dirty="0" smtClean="0"/>
                  <a:t>v</a:t>
                </a:r>
                <a:r>
                  <a:rPr lang="en-US" baseline="-25000" dirty="0" smtClean="0"/>
                  <a:t>2</a:t>
                </a:r>
                <a:endParaRPr lang="en-US" baseline="-25000" dirty="0"/>
              </a:p>
            </p:txBody>
          </p:sp>
          <p:sp>
            <p:nvSpPr>
              <p:cNvPr id="8" name="TextBox 7"/>
              <p:cNvSpPr txBox="1"/>
              <p:nvPr/>
            </p:nvSpPr>
            <p:spPr>
              <a:xfrm>
                <a:off x="7508121" y="1230923"/>
                <a:ext cx="385042" cy="341632"/>
              </a:xfrm>
              <a:prstGeom prst="rect">
                <a:avLst/>
              </a:prstGeom>
              <a:solidFill>
                <a:srgbClr val="FFFF00"/>
              </a:solidFill>
            </p:spPr>
            <p:txBody>
              <a:bodyPr wrap="none" rtlCol="0">
                <a:spAutoFit/>
              </a:bodyPr>
              <a:lstStyle/>
              <a:p>
                <a:r>
                  <a:rPr lang="en-US" dirty="0" smtClean="0"/>
                  <a:t>v</a:t>
                </a:r>
                <a:r>
                  <a:rPr lang="en-US" baseline="-25000" dirty="0" smtClean="0"/>
                  <a:t>3</a:t>
                </a:r>
                <a:endParaRPr lang="en-US" baseline="-25000" dirty="0"/>
              </a:p>
            </p:txBody>
          </p:sp>
          <p:cxnSp>
            <p:nvCxnSpPr>
              <p:cNvPr id="9" name="Straight Arrow Connector 54"/>
              <p:cNvCxnSpPr>
                <a:stCxn id="8" idx="2"/>
              </p:cNvCxnSpPr>
              <p:nvPr/>
            </p:nvCxnSpPr>
            <p:spPr bwMode="auto">
              <a:xfrm rot="5400000">
                <a:off x="7608399" y="1654494"/>
                <a:ext cx="174183" cy="10304"/>
              </a:xfrm>
              <a:prstGeom prst="straightConnector1">
                <a:avLst/>
              </a:prstGeom>
              <a:noFill/>
              <a:ln w="38100" cap="flat" cmpd="sng" algn="ctr">
                <a:solidFill>
                  <a:schemeClr val="accent1">
                    <a:lumMod val="60000"/>
                    <a:lumOff val="40000"/>
                  </a:schemeClr>
                </a:solidFill>
                <a:prstDash val="solid"/>
                <a:round/>
                <a:headEnd type="none" w="med" len="med"/>
                <a:tailEnd type="arrow"/>
              </a:ln>
              <a:effectLst/>
            </p:spPr>
          </p:cxnSp>
          <p:cxnSp>
            <p:nvCxnSpPr>
              <p:cNvPr id="10" name="Straight Arrow Connector 55"/>
              <p:cNvCxnSpPr>
                <a:stCxn id="7" idx="2"/>
              </p:cNvCxnSpPr>
              <p:nvPr/>
            </p:nvCxnSpPr>
            <p:spPr bwMode="auto">
              <a:xfrm rot="16200000" flipH="1">
                <a:off x="8116239" y="1766558"/>
                <a:ext cx="432093" cy="20640"/>
              </a:xfrm>
              <a:prstGeom prst="straightConnector1">
                <a:avLst/>
              </a:prstGeom>
              <a:noFill/>
              <a:ln w="38100" cap="flat" cmpd="sng" algn="ctr">
                <a:solidFill>
                  <a:srgbClr val="00B050"/>
                </a:solidFill>
                <a:prstDash val="solid"/>
                <a:round/>
                <a:headEnd type="none" w="med" len="med"/>
                <a:tailEnd type="arrow"/>
              </a:ln>
              <a:effectLst/>
            </p:spPr>
          </p:cxnSp>
        </p:grpSp>
      </p:grpSp>
      <p:grpSp>
        <p:nvGrpSpPr>
          <p:cNvPr id="15" name="Group 22"/>
          <p:cNvGrpSpPr/>
          <p:nvPr/>
        </p:nvGrpSpPr>
        <p:grpSpPr>
          <a:xfrm>
            <a:off x="0" y="668215"/>
            <a:ext cx="5005754" cy="3493477"/>
            <a:chOff x="0" y="668215"/>
            <a:chExt cx="5005754" cy="3493477"/>
          </a:xfrm>
        </p:grpSpPr>
        <p:pic>
          <p:nvPicPr>
            <p:cNvPr id="16" name="Picture 10" descr="etaphi_cent0to10_6_4_pl"/>
            <p:cNvPicPr>
              <a:picLocks noChangeAspect="1" noChangeArrowheads="1"/>
            </p:cNvPicPr>
            <p:nvPr/>
          </p:nvPicPr>
          <p:blipFill>
            <a:blip r:embed="rId3" cstate="print"/>
            <a:srcRect t="1813" r="9091" b="6960"/>
            <a:stretch>
              <a:fillRect/>
            </a:stretch>
          </p:blipFill>
          <p:spPr bwMode="auto">
            <a:xfrm>
              <a:off x="0" y="761998"/>
              <a:ext cx="4999550" cy="3399694"/>
            </a:xfrm>
            <a:prstGeom prst="rect">
              <a:avLst/>
            </a:prstGeom>
            <a:noFill/>
          </p:spPr>
        </p:pic>
        <p:sp>
          <p:nvSpPr>
            <p:cNvPr id="17" name="Rectangle 20"/>
            <p:cNvSpPr/>
            <p:nvPr/>
          </p:nvSpPr>
          <p:spPr bwMode="auto">
            <a:xfrm>
              <a:off x="4255477" y="668215"/>
              <a:ext cx="750277" cy="84406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spAutoFit/>
            </a:bodyPr>
            <a:lstStyle/>
            <a:p>
              <a:pPr marL="0" marR="0" indent="0" algn="l" defTabSz="914400" rtl="0" eaLnBrk="0" fontAlgn="base" latinLnBrk="0" hangingPunct="0">
                <a:lnSpc>
                  <a:spcPct val="90000"/>
                </a:lnSpc>
                <a:spcBef>
                  <a:spcPct val="30000"/>
                </a:spcBef>
                <a:spcAft>
                  <a:spcPct val="0"/>
                </a:spcAft>
                <a:buClr>
                  <a:schemeClr val="hlink"/>
                </a:buClr>
                <a:buSzTx/>
                <a:buFont typeface="Wingdings" pitchFamily="2" charset="2"/>
                <a:buNone/>
                <a:tabLst/>
              </a:pPr>
              <a:endParaRPr kumimoji="0" lang="en-US" sz="1600" b="0" i="0" u="none" strike="noStrike" cap="none" normalizeH="0" baseline="0" dirty="0" smtClean="0">
                <a:ln>
                  <a:noFill/>
                </a:ln>
                <a:solidFill>
                  <a:srgbClr val="0000FF"/>
                </a:solidFill>
                <a:effectLst/>
                <a:latin typeface="Arial" pitchFamily="34" charset="0"/>
              </a:endParaRPr>
            </a:p>
          </p:txBody>
        </p:sp>
      </p:grpSp>
      <p:sp>
        <p:nvSpPr>
          <p:cNvPr id="18" name="TextBox 17"/>
          <p:cNvSpPr txBox="1"/>
          <p:nvPr/>
        </p:nvSpPr>
        <p:spPr>
          <a:xfrm>
            <a:off x="564444" y="4888089"/>
            <a:ext cx="2325512" cy="923330"/>
          </a:xfrm>
          <a:prstGeom prst="rect">
            <a:avLst/>
          </a:prstGeom>
          <a:noFill/>
        </p:spPr>
        <p:txBody>
          <a:bodyPr wrap="square" rtlCol="0">
            <a:spAutoFit/>
          </a:bodyPr>
          <a:lstStyle/>
          <a:p>
            <a:r>
              <a:rPr lang="en-US" dirty="0" err="1" smtClean="0"/>
              <a:t>J.Schukraft</a:t>
            </a:r>
            <a:r>
              <a:rPr lang="en-US" dirty="0" smtClean="0"/>
              <a:t> for the ALICE collaboration, QM2011,Annecy</a:t>
            </a: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Номер слайда 5"/>
          <p:cNvSpPr>
            <a:spLocks noGrp="1"/>
          </p:cNvSpPr>
          <p:nvPr>
            <p:ph type="sldNum" sz="quarter" idx="12"/>
          </p:nvPr>
        </p:nvSpPr>
        <p:spPr>
          <a:noFill/>
        </p:spPr>
        <p:txBody>
          <a:bodyPr/>
          <a:lstStyle/>
          <a:p>
            <a:fld id="{F1D53959-BDCA-430B-8400-48945707C0DB}" type="slidenum">
              <a:rPr lang="ru-RU">
                <a:latin typeface="Arial" charset="0"/>
              </a:rPr>
              <a:pPr/>
              <a:t>50</a:t>
            </a:fld>
            <a:endParaRPr lang="ru-RU">
              <a:latin typeface="Arial" charset="0"/>
            </a:endParaRPr>
          </a:p>
        </p:txBody>
      </p:sp>
      <p:sp>
        <p:nvSpPr>
          <p:cNvPr id="24581" name="Rectangle 2"/>
          <p:cNvSpPr>
            <a:spLocks noGrp="1" noChangeArrowheads="1"/>
          </p:cNvSpPr>
          <p:nvPr>
            <p:ph type="title"/>
          </p:nvPr>
        </p:nvSpPr>
        <p:spPr>
          <a:xfrm>
            <a:off x="0" y="152400"/>
            <a:ext cx="7645400" cy="1042988"/>
          </a:xfrm>
        </p:spPr>
        <p:txBody>
          <a:bodyPr/>
          <a:lstStyle/>
          <a:p>
            <a:pPr eaLnBrk="1" hangingPunct="1"/>
            <a:r>
              <a:rPr lang="en-US" dirty="0" smtClean="0"/>
              <a:t>FLINT</a:t>
            </a:r>
            <a:endParaRPr lang="ru-RU" dirty="0" smtClean="0"/>
          </a:p>
        </p:txBody>
      </p:sp>
      <p:pic>
        <p:nvPicPr>
          <p:cNvPr id="24583" name="Picture 4" descr="Untitled-1"/>
          <p:cNvPicPr>
            <a:picLocks noChangeAspect="1" noChangeArrowheads="1"/>
          </p:cNvPicPr>
          <p:nvPr/>
        </p:nvPicPr>
        <p:blipFill>
          <a:blip r:embed="rId2">
            <a:lum contrast="24000"/>
          </a:blip>
          <a:srcRect r="3181"/>
          <a:stretch>
            <a:fillRect/>
          </a:stretch>
        </p:blipFill>
        <p:spPr bwMode="auto">
          <a:xfrm>
            <a:off x="258763" y="1425575"/>
            <a:ext cx="5256212" cy="4570413"/>
          </a:xfrm>
          <a:prstGeom prst="rect">
            <a:avLst/>
          </a:prstGeom>
          <a:noFill/>
          <a:ln w="9525">
            <a:noFill/>
            <a:miter lim="800000"/>
            <a:headEnd/>
            <a:tailEnd/>
          </a:ln>
        </p:spPr>
      </p:pic>
      <p:sp>
        <p:nvSpPr>
          <p:cNvPr id="8" name="Rectangle 3"/>
          <p:cNvSpPr txBox="1">
            <a:spLocks noChangeArrowheads="1"/>
          </p:cNvSpPr>
          <p:nvPr/>
        </p:nvSpPr>
        <p:spPr bwMode="auto">
          <a:xfrm>
            <a:off x="5230813" y="1393825"/>
            <a:ext cx="3913187" cy="4959350"/>
          </a:xfrm>
          <a:prstGeom prst="rect">
            <a:avLst/>
          </a:prstGeom>
          <a:noFill/>
          <a:ln w="9525">
            <a:noFill/>
            <a:miter lim="800000"/>
            <a:headEnd/>
            <a:tailEnd/>
          </a:ln>
          <a:effectLst/>
        </p:spPr>
        <p:txBody>
          <a:bodyPr/>
          <a:lstStyle/>
          <a:p>
            <a:pPr marL="342900" indent="-342900">
              <a:spcBef>
                <a:spcPct val="20000"/>
              </a:spcBef>
            </a:pPr>
            <a:endParaRPr lang="en-US" sz="2000"/>
          </a:p>
          <a:p>
            <a:pPr marL="342900" indent="-342900">
              <a:spcBef>
                <a:spcPct val="20000"/>
              </a:spcBef>
            </a:pPr>
            <a:r>
              <a:rPr lang="en-US" b="1">
                <a:solidFill>
                  <a:schemeClr val="accent2"/>
                </a:solidFill>
              </a:rPr>
              <a:t>ITEP</a:t>
            </a:r>
          </a:p>
          <a:p>
            <a:pPr marL="342900" indent="-342900">
              <a:spcBef>
                <a:spcPct val="20000"/>
              </a:spcBef>
              <a:buFontTx/>
              <a:buChar char="•"/>
            </a:pPr>
            <a:r>
              <a:rPr lang="en-US"/>
              <a:t>Neutron detector beam test</a:t>
            </a:r>
          </a:p>
          <a:p>
            <a:pPr marL="742950" lvl="1" indent="-285750">
              <a:spcBef>
                <a:spcPct val="20000"/>
              </a:spcBef>
              <a:buFontTx/>
              <a:buChar char="•"/>
            </a:pPr>
            <a:r>
              <a:rPr lang="en-US" sz="2000"/>
              <a:t>Time resolution</a:t>
            </a:r>
          </a:p>
          <a:p>
            <a:pPr marL="342900" indent="-342900">
              <a:spcBef>
                <a:spcPct val="20000"/>
              </a:spcBef>
            </a:pPr>
            <a:r>
              <a:rPr lang="en-US" b="1">
                <a:solidFill>
                  <a:schemeClr val="accent2"/>
                </a:solidFill>
              </a:rPr>
              <a:t>Nuclotron M, MPD-NICA</a:t>
            </a:r>
            <a:endParaRPr lang="en-US" sz="2000"/>
          </a:p>
          <a:p>
            <a:pPr marL="342900" indent="-342900">
              <a:spcBef>
                <a:spcPct val="20000"/>
              </a:spcBef>
              <a:buFontTx/>
              <a:buChar char="•"/>
            </a:pPr>
            <a:r>
              <a:rPr lang="en-US"/>
              <a:t>Neutron detector beam test</a:t>
            </a:r>
            <a:endParaRPr lang="en-US" sz="2000"/>
          </a:p>
          <a:p>
            <a:pPr marL="742950" lvl="1" indent="-285750">
              <a:spcBef>
                <a:spcPct val="20000"/>
              </a:spcBef>
              <a:buFontTx/>
              <a:buChar char="•"/>
            </a:pPr>
            <a:r>
              <a:rPr lang="en-US"/>
              <a:t>Efficiency study</a:t>
            </a:r>
          </a:p>
          <a:p>
            <a:pPr marL="342900" indent="-342900">
              <a:spcBef>
                <a:spcPct val="20000"/>
              </a:spcBef>
              <a:buFontTx/>
              <a:buChar char="•"/>
            </a:pPr>
            <a:r>
              <a:rPr lang="en-US"/>
              <a:t>AA</a:t>
            </a:r>
            <a:r>
              <a:rPr lang="ru-RU"/>
              <a:t>→ </a:t>
            </a:r>
            <a:r>
              <a:rPr lang="el-GR"/>
              <a:t>γ</a:t>
            </a:r>
            <a:r>
              <a:rPr lang="ru-RU"/>
              <a:t> + </a:t>
            </a:r>
            <a:r>
              <a:rPr lang="en-US"/>
              <a:t>X</a:t>
            </a:r>
          </a:p>
          <a:p>
            <a:pPr marL="742950" lvl="1" indent="-285750">
              <a:spcBef>
                <a:spcPct val="20000"/>
              </a:spcBef>
              <a:buFontTx/>
              <a:buChar char="•"/>
            </a:pPr>
            <a:r>
              <a:rPr lang="en-US"/>
              <a:t>as high Q</a:t>
            </a:r>
            <a:r>
              <a:rPr lang="en-US" baseline="-25000"/>
              <a:t>1</a:t>
            </a:r>
            <a:r>
              <a:rPr lang="en-US"/>
              <a:t>+Q</a:t>
            </a:r>
            <a:r>
              <a:rPr lang="en-US" baseline="-25000"/>
              <a:t>2</a:t>
            </a:r>
            <a:r>
              <a:rPr lang="en-US"/>
              <a:t> as possible with FLINT@Nuclotron-M</a:t>
            </a:r>
          </a:p>
          <a:p>
            <a:pPr marL="342900" indent="-342900">
              <a:spcBef>
                <a:spcPct val="20000"/>
              </a:spcBef>
              <a:buFontTx/>
              <a:buChar char="•"/>
            </a:pPr>
            <a:r>
              <a:rPr lang="en-US"/>
              <a:t>AA</a:t>
            </a:r>
            <a:r>
              <a:rPr lang="ru-RU"/>
              <a:t>→ </a:t>
            </a:r>
            <a:r>
              <a:rPr lang="el-GR"/>
              <a:t>γ</a:t>
            </a:r>
            <a:r>
              <a:rPr lang="ru-RU"/>
              <a:t> + </a:t>
            </a:r>
            <a:r>
              <a:rPr lang="en-US"/>
              <a:t>B + X</a:t>
            </a:r>
          </a:p>
          <a:p>
            <a:pPr marL="742950" lvl="1" indent="-285750">
              <a:spcBef>
                <a:spcPct val="20000"/>
              </a:spcBef>
              <a:buFontTx/>
              <a:buChar char="•"/>
            </a:pPr>
            <a:r>
              <a:rPr lang="en-US" sz="2000"/>
              <a:t>dense baryon matter study @ MPD-NICA</a:t>
            </a:r>
          </a:p>
          <a:p>
            <a:pPr marL="342900" indent="-342900">
              <a:spcBef>
                <a:spcPct val="20000"/>
              </a:spcBef>
              <a:buFontTx/>
              <a:buChar char="•"/>
            </a:pPr>
            <a:endParaRPr lang="en-US" sz="2000"/>
          </a:p>
          <a:p>
            <a:pPr marL="342900" indent="-342900">
              <a:spcBef>
                <a:spcPct val="20000"/>
              </a:spcBef>
              <a:buFontTx/>
              <a:buChar char="•"/>
            </a:pPr>
            <a:endParaRPr lang="ru-RU"/>
          </a:p>
        </p:txBody>
      </p:sp>
      <p:sp>
        <p:nvSpPr>
          <p:cNvPr id="9" name="Нижний колонтитул 8"/>
          <p:cNvSpPr>
            <a:spLocks noGrp="1"/>
          </p:cNvSpPr>
          <p:nvPr>
            <p:ph type="ftr" sz="quarter" idx="11"/>
          </p:nvPr>
        </p:nvSpPr>
        <p:spPr/>
        <p:txBody>
          <a:bodyPr/>
          <a:lstStyle/>
          <a:p>
            <a:pPr>
              <a:defRPr/>
            </a:pPr>
            <a:r>
              <a:rPr lang="en-US" smtClean="0"/>
              <a:t>A.Stavinskiy,July 2011,Triggered femtoscopy and DQM,Nantes,GDRE-11</a:t>
            </a:r>
            <a:endParaRPr lang="ru-RU"/>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Номер слайда 5"/>
          <p:cNvSpPr>
            <a:spLocks noGrp="1"/>
          </p:cNvSpPr>
          <p:nvPr>
            <p:ph type="sldNum" sz="quarter" idx="12"/>
          </p:nvPr>
        </p:nvSpPr>
        <p:spPr>
          <a:noFill/>
        </p:spPr>
        <p:txBody>
          <a:bodyPr/>
          <a:lstStyle/>
          <a:p>
            <a:fld id="{4F6BAA74-A56C-4E36-B359-86EF225BAD10}" type="slidenum">
              <a:rPr lang="ru-RU">
                <a:latin typeface="Arial" charset="0"/>
              </a:rPr>
              <a:pPr/>
              <a:t>51</a:t>
            </a:fld>
            <a:endParaRPr lang="ru-RU">
              <a:latin typeface="Arial" charset="0"/>
            </a:endParaRPr>
          </a:p>
        </p:txBody>
      </p:sp>
      <p:pic>
        <p:nvPicPr>
          <p:cNvPr id="68614" name="Picture 4"/>
          <p:cNvPicPr>
            <a:picLocks noChangeAspect="1" noChangeArrowheads="1"/>
          </p:cNvPicPr>
          <p:nvPr/>
        </p:nvPicPr>
        <p:blipFill>
          <a:blip r:embed="rId3"/>
          <a:srcRect b="19388"/>
          <a:stretch>
            <a:fillRect/>
          </a:stretch>
        </p:blipFill>
        <p:spPr bwMode="auto">
          <a:xfrm>
            <a:off x="0" y="1525588"/>
            <a:ext cx="4127500" cy="4043362"/>
          </a:xfrm>
          <a:prstGeom prst="rect">
            <a:avLst/>
          </a:prstGeom>
          <a:noFill/>
          <a:ln w="9525">
            <a:noFill/>
            <a:miter lim="800000"/>
            <a:headEnd/>
            <a:tailEnd/>
          </a:ln>
        </p:spPr>
      </p:pic>
      <p:sp>
        <p:nvSpPr>
          <p:cNvPr id="68615" name="Text Box 5"/>
          <p:cNvSpPr txBox="1">
            <a:spLocks noChangeArrowheads="1"/>
          </p:cNvSpPr>
          <p:nvPr/>
        </p:nvSpPr>
        <p:spPr bwMode="auto">
          <a:xfrm>
            <a:off x="179388" y="1171575"/>
            <a:ext cx="3890962" cy="457200"/>
          </a:xfrm>
          <a:prstGeom prst="rect">
            <a:avLst/>
          </a:prstGeom>
          <a:noFill/>
          <a:ln w="9525">
            <a:noFill/>
            <a:miter lim="800000"/>
            <a:headEnd/>
            <a:tailEnd/>
          </a:ln>
        </p:spPr>
        <p:txBody>
          <a:bodyPr wrap="none">
            <a:spAutoFit/>
          </a:bodyPr>
          <a:lstStyle/>
          <a:p>
            <a:r>
              <a:rPr lang="en-US" sz="2400"/>
              <a:t>CLAS e</a:t>
            </a:r>
            <a:r>
              <a:rPr lang="en-US" sz="2400" baseline="30000"/>
              <a:t>-</a:t>
            </a:r>
            <a:r>
              <a:rPr lang="en-US" sz="2400"/>
              <a:t>A</a:t>
            </a:r>
            <a:r>
              <a:rPr lang="en-US" sz="2400">
                <a:cs typeface="Arial" charset="0"/>
              </a:rPr>
              <a:t>→</a:t>
            </a:r>
            <a:r>
              <a:rPr lang="en-US" sz="2400"/>
              <a:t>e</a:t>
            </a:r>
            <a:r>
              <a:rPr lang="en-US" sz="2400" baseline="30000"/>
              <a:t>-</a:t>
            </a:r>
            <a:r>
              <a:rPr lang="en-US" sz="2400">
                <a:cs typeface="Arial" charset="0"/>
              </a:rPr>
              <a:t>X @</a:t>
            </a:r>
            <a:r>
              <a:rPr lang="ru-RU" sz="2400">
                <a:cs typeface="Arial" charset="0"/>
              </a:rPr>
              <a:t>~4</a:t>
            </a:r>
            <a:r>
              <a:rPr lang="en-US" sz="2400">
                <a:cs typeface="Arial" charset="0"/>
              </a:rPr>
              <a:t> AGeV</a:t>
            </a:r>
          </a:p>
        </p:txBody>
      </p:sp>
      <p:sp>
        <p:nvSpPr>
          <p:cNvPr id="68616" name="Rectangle 0"/>
          <p:cNvSpPr>
            <a:spLocks noChangeArrowheads="1"/>
          </p:cNvSpPr>
          <p:nvPr/>
        </p:nvSpPr>
        <p:spPr bwMode="auto">
          <a:xfrm>
            <a:off x="0" y="6030913"/>
            <a:ext cx="3294063" cy="581025"/>
          </a:xfrm>
          <a:prstGeom prst="rect">
            <a:avLst/>
          </a:prstGeom>
          <a:noFill/>
          <a:ln w="9525">
            <a:noFill/>
            <a:miter lim="800000"/>
            <a:headEnd/>
            <a:tailEnd/>
          </a:ln>
        </p:spPr>
        <p:txBody>
          <a:bodyPr wrap="none" anchor="ctr">
            <a:spAutoFit/>
          </a:bodyPr>
          <a:lstStyle/>
          <a:p>
            <a:r>
              <a:rPr lang="en-US" sz="1600"/>
              <a:t>K.S. Egiyan et al. Phys. Rev. Lett. </a:t>
            </a:r>
          </a:p>
          <a:p>
            <a:r>
              <a:rPr lang="en-US" sz="1600"/>
              <a:t>96, 082501 (2006)</a:t>
            </a:r>
            <a:r>
              <a:rPr lang="ru-RU" sz="1400"/>
              <a:t> </a:t>
            </a:r>
          </a:p>
        </p:txBody>
      </p:sp>
      <p:sp>
        <p:nvSpPr>
          <p:cNvPr id="68617" name="Rectangle 2"/>
          <p:cNvSpPr>
            <a:spLocks noChangeArrowheads="1"/>
          </p:cNvSpPr>
          <p:nvPr/>
        </p:nvSpPr>
        <p:spPr bwMode="auto">
          <a:xfrm>
            <a:off x="971550" y="5484813"/>
            <a:ext cx="1876425" cy="519112"/>
          </a:xfrm>
          <a:prstGeom prst="rect">
            <a:avLst/>
          </a:prstGeom>
          <a:noFill/>
          <a:ln w="9525">
            <a:noFill/>
            <a:miter lim="800000"/>
            <a:headEnd/>
            <a:tailEnd/>
          </a:ln>
        </p:spPr>
        <p:txBody>
          <a:bodyPr wrap="none" anchor="ctr">
            <a:spAutoFit/>
          </a:bodyPr>
          <a:lstStyle/>
          <a:p>
            <a:r>
              <a:rPr lang="ru-RU" sz="2800" b="1" i="1">
                <a:cs typeface="Times New Roman" pitchFamily="18" charset="0"/>
              </a:rPr>
              <a:t>х</a:t>
            </a:r>
            <a:r>
              <a:rPr lang="ru-RU" sz="2400" baseline="-30000">
                <a:cs typeface="Times New Roman" pitchFamily="18" charset="0"/>
              </a:rPr>
              <a:t>В</a:t>
            </a:r>
            <a:r>
              <a:rPr lang="ru-RU" sz="2400">
                <a:cs typeface="Times New Roman" pitchFamily="18" charset="0"/>
              </a:rPr>
              <a:t>=</a:t>
            </a:r>
            <a:r>
              <a:rPr lang="ru-RU" sz="2400" i="1">
                <a:latin typeface="Times New Roman" pitchFamily="18" charset="0"/>
                <a:cs typeface="Times New Roman" pitchFamily="18" charset="0"/>
              </a:rPr>
              <a:t>Q</a:t>
            </a:r>
            <a:r>
              <a:rPr lang="ru-RU" sz="2400" baseline="30000">
                <a:cs typeface="Times New Roman" pitchFamily="18" charset="0"/>
              </a:rPr>
              <a:t>2</a:t>
            </a:r>
            <a:r>
              <a:rPr lang="ru-RU" sz="2400">
                <a:cs typeface="Times New Roman" pitchFamily="18" charset="0"/>
              </a:rPr>
              <a:t>/2</a:t>
            </a:r>
            <a:r>
              <a:rPr lang="ru-RU" sz="2400" i="1">
                <a:latin typeface="Times New Roman" pitchFamily="18" charset="0"/>
                <a:cs typeface="Times New Roman" pitchFamily="18" charset="0"/>
              </a:rPr>
              <a:t>m</a:t>
            </a:r>
            <a:r>
              <a:rPr lang="ru-RU" sz="2400" baseline="-30000">
                <a:cs typeface="Times New Roman" pitchFamily="18" charset="0"/>
              </a:rPr>
              <a:t>N</a:t>
            </a:r>
            <a:r>
              <a:rPr lang="ru-RU" sz="2800" i="1">
                <a:cs typeface="Times New Roman" pitchFamily="18" charset="0"/>
              </a:rPr>
              <a:t>υ</a:t>
            </a:r>
            <a:r>
              <a:rPr lang="ru-RU" sz="2400"/>
              <a:t> </a:t>
            </a:r>
          </a:p>
        </p:txBody>
      </p:sp>
      <p:pic>
        <p:nvPicPr>
          <p:cNvPr id="68618" name="Picture 5" descr="изотоп эффект"/>
          <p:cNvPicPr>
            <a:picLocks noChangeAspect="1" noChangeArrowheads="1"/>
          </p:cNvPicPr>
          <p:nvPr/>
        </p:nvPicPr>
        <p:blipFill>
          <a:blip r:embed="rId4"/>
          <a:srcRect/>
          <a:stretch>
            <a:fillRect/>
          </a:stretch>
        </p:blipFill>
        <p:spPr bwMode="auto">
          <a:xfrm>
            <a:off x="4211638" y="2133600"/>
            <a:ext cx="4932362" cy="2349500"/>
          </a:xfrm>
          <a:prstGeom prst="rect">
            <a:avLst/>
          </a:prstGeom>
          <a:noFill/>
          <a:ln w="9525">
            <a:noFill/>
            <a:miter lim="800000"/>
            <a:headEnd/>
            <a:tailEnd/>
          </a:ln>
        </p:spPr>
      </p:pic>
      <p:sp>
        <p:nvSpPr>
          <p:cNvPr id="68619" name="Text Box 6"/>
          <p:cNvSpPr txBox="1">
            <a:spLocks noChangeArrowheads="1"/>
          </p:cNvSpPr>
          <p:nvPr/>
        </p:nvSpPr>
        <p:spPr bwMode="auto">
          <a:xfrm>
            <a:off x="5114925" y="1158875"/>
            <a:ext cx="3028950" cy="457200"/>
          </a:xfrm>
          <a:prstGeom prst="rect">
            <a:avLst/>
          </a:prstGeom>
          <a:noFill/>
          <a:ln w="9525">
            <a:noFill/>
            <a:miter lim="800000"/>
            <a:headEnd/>
            <a:tailEnd/>
          </a:ln>
        </p:spPr>
        <p:txBody>
          <a:bodyPr wrap="none">
            <a:spAutoFit/>
          </a:bodyPr>
          <a:lstStyle/>
          <a:p>
            <a:r>
              <a:rPr lang="en-US" sz="2400"/>
              <a:t>Isotopic</a:t>
            </a:r>
            <a:r>
              <a:rPr lang="ru-RU" sz="2400"/>
              <a:t> </a:t>
            </a:r>
            <a:r>
              <a:rPr lang="en-US" sz="2400"/>
              <a:t>effect (JINR)</a:t>
            </a:r>
            <a:endParaRPr lang="ru-RU" sz="2400"/>
          </a:p>
        </p:txBody>
      </p:sp>
      <p:sp>
        <p:nvSpPr>
          <p:cNvPr id="68620" name="AutoShape 7"/>
          <p:cNvSpPr>
            <a:spLocks/>
          </p:cNvSpPr>
          <p:nvPr/>
        </p:nvSpPr>
        <p:spPr bwMode="auto">
          <a:xfrm>
            <a:off x="7092950" y="2133600"/>
            <a:ext cx="431800" cy="288925"/>
          </a:xfrm>
          <a:prstGeom prst="callout1">
            <a:avLst>
              <a:gd name="adj1" fmla="val 39560"/>
              <a:gd name="adj2" fmla="val 117648"/>
              <a:gd name="adj3" fmla="val 237912"/>
              <a:gd name="adj4" fmla="val 229412"/>
            </a:avLst>
          </a:prstGeom>
          <a:noFill/>
          <a:ln w="25400">
            <a:solidFill>
              <a:schemeClr val="accent2"/>
            </a:solidFill>
            <a:miter lim="800000"/>
            <a:headEnd/>
            <a:tailEnd type="stealth" w="med" len="lg"/>
          </a:ln>
        </p:spPr>
        <p:txBody>
          <a:bodyPr lIns="0" tIns="0" rIns="0" bIns="0"/>
          <a:lstStyle/>
          <a:p>
            <a:pPr algn="ctr"/>
            <a:r>
              <a:rPr lang="en-US" b="1">
                <a:solidFill>
                  <a:schemeClr val="accent2"/>
                </a:solidFill>
              </a:rPr>
              <a:t>N/Z</a:t>
            </a:r>
            <a:endParaRPr lang="ru-RU" b="1">
              <a:solidFill>
                <a:schemeClr val="accent2"/>
              </a:solidFill>
            </a:endParaRPr>
          </a:p>
        </p:txBody>
      </p:sp>
      <p:sp>
        <p:nvSpPr>
          <p:cNvPr id="68621" name="AutoShape 8"/>
          <p:cNvSpPr>
            <a:spLocks/>
          </p:cNvSpPr>
          <p:nvPr/>
        </p:nvSpPr>
        <p:spPr bwMode="auto">
          <a:xfrm>
            <a:off x="6516688" y="2565400"/>
            <a:ext cx="503237" cy="288925"/>
          </a:xfrm>
          <a:prstGeom prst="callout1">
            <a:avLst>
              <a:gd name="adj1" fmla="val 39560"/>
              <a:gd name="adj2" fmla="val 115144"/>
              <a:gd name="adj3" fmla="val 203296"/>
              <a:gd name="adj4" fmla="val 279181"/>
            </a:avLst>
          </a:prstGeom>
          <a:noFill/>
          <a:ln w="25400">
            <a:solidFill>
              <a:schemeClr val="hlink"/>
            </a:solidFill>
            <a:miter lim="800000"/>
            <a:headEnd/>
            <a:tailEnd type="stealth" w="med" len="lg"/>
          </a:ln>
        </p:spPr>
        <p:txBody>
          <a:bodyPr lIns="0" tIns="0" rIns="0" bIns="0"/>
          <a:lstStyle/>
          <a:p>
            <a:pPr algn="ctr"/>
            <a:r>
              <a:rPr lang="en-US" sz="2000" b="1">
                <a:solidFill>
                  <a:schemeClr val="hlink"/>
                </a:solidFill>
              </a:rPr>
              <a:t>u/d</a:t>
            </a:r>
            <a:endParaRPr lang="ru-RU" sz="2000" b="1">
              <a:solidFill>
                <a:schemeClr val="hlink"/>
              </a:solidFill>
            </a:endParaRPr>
          </a:p>
        </p:txBody>
      </p:sp>
      <p:sp>
        <p:nvSpPr>
          <p:cNvPr id="68622" name="Rectangle 9"/>
          <p:cNvSpPr>
            <a:spLocks noChangeArrowheads="1"/>
          </p:cNvSpPr>
          <p:nvPr/>
        </p:nvSpPr>
        <p:spPr bwMode="auto">
          <a:xfrm>
            <a:off x="6394450" y="4660900"/>
            <a:ext cx="2478088" cy="336550"/>
          </a:xfrm>
          <a:prstGeom prst="rect">
            <a:avLst/>
          </a:prstGeom>
          <a:noFill/>
          <a:ln w="9525">
            <a:noFill/>
            <a:miter lim="800000"/>
            <a:headEnd/>
            <a:tailEnd/>
          </a:ln>
        </p:spPr>
        <p:txBody>
          <a:bodyPr wrap="none" anchor="ctr">
            <a:spAutoFit/>
          </a:bodyPr>
          <a:lstStyle/>
          <a:p>
            <a:r>
              <a:rPr lang="en-US" sz="1600"/>
              <a:t>Yad.Fiz. 59 4 694 (1996) </a:t>
            </a:r>
            <a:endParaRPr lang="ru-RU" sz="1600"/>
          </a:p>
        </p:txBody>
      </p:sp>
      <p:sp>
        <p:nvSpPr>
          <p:cNvPr id="68623" name="Text Box 2048"/>
          <p:cNvSpPr txBox="1">
            <a:spLocks noChangeArrowheads="1"/>
          </p:cNvSpPr>
          <p:nvPr/>
        </p:nvSpPr>
        <p:spPr bwMode="auto">
          <a:xfrm>
            <a:off x="4932363" y="5276850"/>
            <a:ext cx="3763962" cy="822325"/>
          </a:xfrm>
          <a:prstGeom prst="rect">
            <a:avLst/>
          </a:prstGeom>
          <a:noFill/>
          <a:ln w="9525">
            <a:noFill/>
            <a:miter lim="800000"/>
            <a:headEnd/>
            <a:tailEnd/>
          </a:ln>
        </p:spPr>
        <p:txBody>
          <a:bodyPr wrap="none">
            <a:spAutoFit/>
          </a:bodyPr>
          <a:lstStyle/>
          <a:p>
            <a:pPr>
              <a:buFontTx/>
              <a:buChar char="•"/>
            </a:pPr>
            <a:r>
              <a:rPr lang="en-US" sz="2400"/>
              <a:t>Spin</a:t>
            </a:r>
            <a:r>
              <a:rPr lang="ru-RU" sz="2400"/>
              <a:t> </a:t>
            </a:r>
            <a:r>
              <a:rPr lang="en-US" sz="2400"/>
              <a:t>effect (JINR)</a:t>
            </a:r>
          </a:p>
          <a:p>
            <a:pPr>
              <a:buFontTx/>
              <a:buChar char="•"/>
            </a:pPr>
            <a:r>
              <a:rPr lang="en-US" sz="2400"/>
              <a:t>Corellations (ITEP, JLAB)</a:t>
            </a:r>
            <a:endParaRPr lang="ru-RU" sz="2400"/>
          </a:p>
        </p:txBody>
      </p:sp>
      <p:sp>
        <p:nvSpPr>
          <p:cNvPr id="16" name="Заголовок 15"/>
          <p:cNvSpPr>
            <a:spLocks noGrp="1"/>
          </p:cNvSpPr>
          <p:nvPr>
            <p:ph type="title"/>
          </p:nvPr>
        </p:nvSpPr>
        <p:spPr/>
        <p:txBody>
          <a:bodyPr/>
          <a:lstStyle/>
          <a:p>
            <a:r>
              <a:rPr lang="en-US" dirty="0" smtClean="0"/>
              <a:t> </a:t>
            </a:r>
            <a:endParaRPr lang="ru-RU" dirty="0"/>
          </a:p>
        </p:txBody>
      </p:sp>
      <p:sp>
        <p:nvSpPr>
          <p:cNvPr id="17" name="Нижний колонтитул 16"/>
          <p:cNvSpPr>
            <a:spLocks noGrp="1"/>
          </p:cNvSpPr>
          <p:nvPr>
            <p:ph type="ftr" sz="quarter" idx="11"/>
          </p:nvPr>
        </p:nvSpPr>
        <p:spPr/>
        <p:txBody>
          <a:bodyPr/>
          <a:lstStyle/>
          <a:p>
            <a:pPr>
              <a:defRPr/>
            </a:pPr>
            <a:r>
              <a:rPr lang="en-US" smtClean="0"/>
              <a:t>A.Stavinskiy,July 2011,Triggered femtoscopy and DQM,Nantes,GDRE-11</a:t>
            </a:r>
            <a:endParaRPr lang="ru-RU"/>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Номер слайда 5"/>
          <p:cNvSpPr>
            <a:spLocks noGrp="1"/>
          </p:cNvSpPr>
          <p:nvPr>
            <p:ph type="sldNum" sz="quarter" idx="12"/>
          </p:nvPr>
        </p:nvSpPr>
        <p:spPr>
          <a:noFill/>
        </p:spPr>
        <p:txBody>
          <a:bodyPr/>
          <a:lstStyle/>
          <a:p>
            <a:fld id="{9648EA81-67E3-401D-847A-49A01D5839B7}" type="slidenum">
              <a:rPr lang="ru-RU">
                <a:latin typeface="Arial" charset="0"/>
              </a:rPr>
              <a:pPr/>
              <a:t>52</a:t>
            </a:fld>
            <a:endParaRPr lang="ru-RU">
              <a:latin typeface="Arial" charset="0"/>
            </a:endParaRPr>
          </a:p>
        </p:txBody>
      </p:sp>
      <p:pic>
        <p:nvPicPr>
          <p:cNvPr id="58373" name="Picture 11" descr="kineLimits_w_Fermi_200MeV"/>
          <p:cNvPicPr>
            <a:picLocks noChangeAspect="1" noChangeArrowheads="1"/>
          </p:cNvPicPr>
          <p:nvPr/>
        </p:nvPicPr>
        <p:blipFill>
          <a:blip r:embed="rId3"/>
          <a:srcRect/>
          <a:stretch>
            <a:fillRect/>
          </a:stretch>
        </p:blipFill>
        <p:spPr bwMode="auto">
          <a:xfrm>
            <a:off x="1871663" y="823913"/>
            <a:ext cx="5400675" cy="5210175"/>
          </a:xfrm>
          <a:prstGeom prst="rect">
            <a:avLst/>
          </a:prstGeom>
          <a:noFill/>
          <a:ln w="9525">
            <a:noFill/>
            <a:miter lim="800000"/>
            <a:headEnd/>
            <a:tailEnd/>
          </a:ln>
        </p:spPr>
      </p:pic>
      <p:sp>
        <p:nvSpPr>
          <p:cNvPr id="58374" name="Rectangle 2"/>
          <p:cNvSpPr>
            <a:spLocks noGrp="1" noChangeArrowheads="1"/>
          </p:cNvSpPr>
          <p:nvPr>
            <p:ph type="title"/>
          </p:nvPr>
        </p:nvSpPr>
        <p:spPr/>
        <p:txBody>
          <a:bodyPr/>
          <a:lstStyle/>
          <a:p>
            <a:pPr eaLnBrk="1" hangingPunct="1"/>
            <a:r>
              <a:rPr lang="en-US" smtClean="0"/>
              <a:t>Fermi motion</a:t>
            </a:r>
            <a:endParaRPr lang="ru-RU" smtClean="0"/>
          </a:p>
        </p:txBody>
      </p:sp>
      <p:pic>
        <p:nvPicPr>
          <p:cNvPr id="58375" name="Picture 4" descr="kineLimits_w_Fermi"/>
          <p:cNvPicPr>
            <a:picLocks noChangeAspect="1" noChangeArrowheads="1"/>
          </p:cNvPicPr>
          <p:nvPr/>
        </p:nvPicPr>
        <p:blipFill>
          <a:blip r:embed="rId4"/>
          <a:srcRect l="42152" t="12587" r="13051" b="58742"/>
          <a:stretch>
            <a:fillRect/>
          </a:stretch>
        </p:blipFill>
        <p:spPr bwMode="auto">
          <a:xfrm>
            <a:off x="4248150" y="1387475"/>
            <a:ext cx="2419350" cy="1562100"/>
          </a:xfrm>
          <a:prstGeom prst="rect">
            <a:avLst/>
          </a:prstGeom>
          <a:noFill/>
          <a:ln w="9525">
            <a:noFill/>
            <a:miter lim="800000"/>
            <a:headEnd/>
            <a:tailEnd/>
          </a:ln>
        </p:spPr>
      </p:pic>
      <p:sp>
        <p:nvSpPr>
          <p:cNvPr id="58376" name="Text Box 5"/>
          <p:cNvSpPr txBox="1">
            <a:spLocks noChangeArrowheads="1"/>
          </p:cNvSpPr>
          <p:nvPr/>
        </p:nvSpPr>
        <p:spPr bwMode="auto">
          <a:xfrm rot="956723">
            <a:off x="6662738" y="4575175"/>
            <a:ext cx="571500" cy="366713"/>
          </a:xfrm>
          <a:prstGeom prst="rect">
            <a:avLst/>
          </a:prstGeom>
          <a:noFill/>
          <a:ln w="9525">
            <a:noFill/>
            <a:miter lim="800000"/>
            <a:headEnd/>
            <a:tailEnd/>
          </a:ln>
        </p:spPr>
        <p:txBody>
          <a:bodyPr wrap="none">
            <a:spAutoFit/>
          </a:bodyPr>
          <a:lstStyle/>
          <a:p>
            <a:r>
              <a:rPr lang="ru-RU">
                <a:solidFill>
                  <a:srgbClr val="3333FF"/>
                </a:solidFill>
              </a:rPr>
              <a:t>1+4</a:t>
            </a:r>
          </a:p>
        </p:txBody>
      </p:sp>
      <p:sp>
        <p:nvSpPr>
          <p:cNvPr id="58377" name="Text Box 6"/>
          <p:cNvSpPr txBox="1">
            <a:spLocks noChangeArrowheads="1"/>
          </p:cNvSpPr>
          <p:nvPr/>
        </p:nvSpPr>
        <p:spPr bwMode="auto">
          <a:xfrm rot="956723">
            <a:off x="6662738" y="3690938"/>
            <a:ext cx="571500" cy="366712"/>
          </a:xfrm>
          <a:prstGeom prst="rect">
            <a:avLst/>
          </a:prstGeom>
          <a:noFill/>
          <a:ln w="9525">
            <a:noFill/>
            <a:miter lim="800000"/>
            <a:headEnd/>
            <a:tailEnd/>
          </a:ln>
        </p:spPr>
        <p:txBody>
          <a:bodyPr wrap="none">
            <a:spAutoFit/>
          </a:bodyPr>
          <a:lstStyle/>
          <a:p>
            <a:r>
              <a:rPr lang="ru-RU">
                <a:solidFill>
                  <a:srgbClr val="3333FF"/>
                </a:solidFill>
              </a:rPr>
              <a:t>1+6</a:t>
            </a:r>
          </a:p>
        </p:txBody>
      </p:sp>
      <p:sp>
        <p:nvSpPr>
          <p:cNvPr id="58378" name="Text Box 7"/>
          <p:cNvSpPr txBox="1">
            <a:spLocks noChangeArrowheads="1"/>
          </p:cNvSpPr>
          <p:nvPr/>
        </p:nvSpPr>
        <p:spPr bwMode="auto">
          <a:xfrm rot="956723">
            <a:off x="6662738" y="4057650"/>
            <a:ext cx="571500" cy="366713"/>
          </a:xfrm>
          <a:prstGeom prst="rect">
            <a:avLst/>
          </a:prstGeom>
          <a:noFill/>
          <a:ln w="9525">
            <a:noFill/>
            <a:miter lim="800000"/>
            <a:headEnd/>
            <a:tailEnd/>
          </a:ln>
        </p:spPr>
        <p:txBody>
          <a:bodyPr wrap="none">
            <a:spAutoFit/>
          </a:bodyPr>
          <a:lstStyle/>
          <a:p>
            <a:r>
              <a:rPr lang="ru-RU">
                <a:solidFill>
                  <a:srgbClr val="3333FF"/>
                </a:solidFill>
              </a:rPr>
              <a:t>1+5</a:t>
            </a:r>
          </a:p>
        </p:txBody>
      </p:sp>
      <p:sp>
        <p:nvSpPr>
          <p:cNvPr id="11" name="Нижний колонтитул 10"/>
          <p:cNvSpPr>
            <a:spLocks noGrp="1"/>
          </p:cNvSpPr>
          <p:nvPr>
            <p:ph type="ftr" sz="quarter" idx="11"/>
          </p:nvPr>
        </p:nvSpPr>
        <p:spPr/>
        <p:txBody>
          <a:bodyPr/>
          <a:lstStyle/>
          <a:p>
            <a:pPr>
              <a:defRPr/>
            </a:pPr>
            <a:r>
              <a:rPr lang="en-US" smtClean="0"/>
              <a:t>A.Stavinskiy,July 2011,Triggered femtoscopy and DQM,Nantes,GDRE-11</a:t>
            </a:r>
            <a:endParaRPr lang="ru-RU"/>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Номер слайда 5"/>
          <p:cNvSpPr>
            <a:spLocks noGrp="1"/>
          </p:cNvSpPr>
          <p:nvPr>
            <p:ph type="sldNum" sz="quarter" idx="12"/>
          </p:nvPr>
        </p:nvSpPr>
        <p:spPr>
          <a:noFill/>
        </p:spPr>
        <p:txBody>
          <a:bodyPr/>
          <a:lstStyle/>
          <a:p>
            <a:fld id="{7ABF2F1E-EBB5-486E-8E62-107C1399F529}" type="slidenum">
              <a:rPr lang="ru-RU">
                <a:latin typeface="Arial" charset="0"/>
              </a:rPr>
              <a:pPr/>
              <a:t>53</a:t>
            </a:fld>
            <a:endParaRPr lang="ru-RU">
              <a:latin typeface="Arial" charset="0"/>
            </a:endParaRPr>
          </a:p>
        </p:txBody>
      </p:sp>
      <p:sp>
        <p:nvSpPr>
          <p:cNvPr id="21509" name="Rectangle 2"/>
          <p:cNvSpPr>
            <a:spLocks noGrp="1" noChangeArrowheads="1"/>
          </p:cNvSpPr>
          <p:nvPr>
            <p:ph type="title"/>
          </p:nvPr>
        </p:nvSpPr>
        <p:spPr>
          <a:xfrm>
            <a:off x="-222069" y="0"/>
            <a:ext cx="8229600" cy="1384663"/>
          </a:xfrm>
        </p:spPr>
        <p:txBody>
          <a:bodyPr/>
          <a:lstStyle/>
          <a:p>
            <a:pPr eaLnBrk="1" hangingPunct="1"/>
            <a:r>
              <a:rPr lang="en-US" sz="2800" dirty="0" smtClean="0"/>
              <a:t>Arguments for FF: slope parameter(see figure)      </a:t>
            </a:r>
            <a:br>
              <a:rPr lang="en-US" sz="2800" dirty="0" smtClean="0"/>
            </a:br>
            <a:r>
              <a:rPr lang="en-US" sz="2800" dirty="0" smtClean="0"/>
              <a:t> (also min (</a:t>
            </a:r>
            <a:r>
              <a:rPr lang="en-US" sz="2800" dirty="0" err="1" smtClean="0"/>
              <a:t>Ni+Nj</a:t>
            </a:r>
            <a:r>
              <a:rPr lang="en-US" sz="2800" dirty="0" smtClean="0"/>
              <a:t>)&amp;angular dependence)</a:t>
            </a:r>
            <a:r>
              <a:rPr lang="en-US" sz="3200" dirty="0" smtClean="0"/>
              <a:t/>
            </a:r>
            <a:br>
              <a:rPr lang="en-US" sz="3200" dirty="0" smtClean="0"/>
            </a:br>
            <a:endParaRPr lang="ru-RU" sz="3200" dirty="0" smtClean="0"/>
          </a:p>
        </p:txBody>
      </p:sp>
      <p:sp>
        <p:nvSpPr>
          <p:cNvPr id="217092" name="Rectangle 4"/>
          <p:cNvSpPr>
            <a:spLocks noChangeArrowheads="1"/>
          </p:cNvSpPr>
          <p:nvPr/>
        </p:nvSpPr>
        <p:spPr bwMode="auto">
          <a:xfrm>
            <a:off x="4672148" y="6400800"/>
            <a:ext cx="3643313" cy="457200"/>
          </a:xfrm>
          <a:prstGeom prst="rect">
            <a:avLst/>
          </a:prstGeom>
          <a:noFill/>
          <a:ln w="9525">
            <a:noFill/>
            <a:miter lim="800000"/>
            <a:headEnd/>
            <a:tailEnd/>
          </a:ln>
        </p:spPr>
        <p:txBody>
          <a:bodyPr>
            <a:spAutoFit/>
          </a:bodyPr>
          <a:lstStyle/>
          <a:p>
            <a:pPr algn="ctr">
              <a:buFontTx/>
              <a:buChar char="•"/>
            </a:pPr>
            <a:r>
              <a:rPr lang="en-US" sz="2400" dirty="0">
                <a:solidFill>
                  <a:srgbClr val="FF0000"/>
                </a:solidFill>
              </a:rPr>
              <a:t>2+3</a:t>
            </a:r>
            <a:r>
              <a:rPr lang="ru-RU" sz="2400" dirty="0">
                <a:solidFill>
                  <a:srgbClr val="990099"/>
                </a:solidFill>
              </a:rPr>
              <a:t> </a:t>
            </a:r>
            <a:r>
              <a:rPr lang="en-US" sz="2400" dirty="0">
                <a:solidFill>
                  <a:srgbClr val="990099"/>
                </a:solidFill>
              </a:rPr>
              <a:t>!</a:t>
            </a:r>
            <a:endParaRPr lang="ru-RU" sz="1600" baseline="-25000" dirty="0"/>
          </a:p>
        </p:txBody>
      </p:sp>
      <p:grpSp>
        <p:nvGrpSpPr>
          <p:cNvPr id="21511" name="Group 5"/>
          <p:cNvGrpSpPr>
            <a:grpSpLocks/>
          </p:cNvGrpSpPr>
          <p:nvPr/>
        </p:nvGrpSpPr>
        <p:grpSpPr bwMode="auto">
          <a:xfrm>
            <a:off x="5164864" y="1868580"/>
            <a:ext cx="3224212" cy="966788"/>
            <a:chOff x="3729" y="836"/>
            <a:chExt cx="2031" cy="609"/>
          </a:xfrm>
        </p:grpSpPr>
        <p:sp>
          <p:nvSpPr>
            <p:cNvPr id="21558" name="Text Box 6"/>
            <p:cNvSpPr txBox="1">
              <a:spLocks noChangeArrowheads="1"/>
            </p:cNvSpPr>
            <p:nvPr/>
          </p:nvSpPr>
          <p:spPr bwMode="auto">
            <a:xfrm>
              <a:off x="3729" y="836"/>
              <a:ext cx="2031" cy="609"/>
            </a:xfrm>
            <a:prstGeom prst="rect">
              <a:avLst/>
            </a:prstGeom>
            <a:noFill/>
            <a:ln w="9525">
              <a:noFill/>
              <a:miter lim="800000"/>
              <a:headEnd/>
              <a:tailEnd/>
            </a:ln>
          </p:spPr>
          <p:txBody>
            <a:bodyPr rIns="54000">
              <a:spAutoFit/>
            </a:bodyPr>
            <a:lstStyle/>
            <a:p>
              <a:pPr>
                <a:spcAft>
                  <a:spcPct val="50000"/>
                </a:spcAft>
                <a:buFontTx/>
                <a:buChar char="•"/>
              </a:pPr>
              <a:r>
                <a:rPr lang="ru-RU" sz="2400" dirty="0"/>
                <a:t>Т</a:t>
              </a:r>
              <a:r>
                <a:rPr lang="ru-RU" sz="2400" baseline="-25000" dirty="0"/>
                <a:t>0</a:t>
              </a:r>
              <a:r>
                <a:rPr lang="en-US" sz="2400" baseline="-25000" dirty="0"/>
                <a:t>exp</a:t>
              </a:r>
              <a:r>
                <a:rPr lang="ru-RU" sz="2400" dirty="0"/>
                <a:t>=</a:t>
              </a:r>
              <a:r>
                <a:rPr lang="ru-RU" sz="2400" dirty="0">
                  <a:solidFill>
                    <a:schemeClr val="accent2"/>
                  </a:solidFill>
                </a:rPr>
                <a:t>11</a:t>
              </a:r>
              <a:r>
                <a:rPr lang="en-US" sz="2400" dirty="0">
                  <a:solidFill>
                    <a:schemeClr val="accent2"/>
                  </a:solidFill>
                </a:rPr>
                <a:t>3</a:t>
              </a:r>
              <a:r>
                <a:rPr lang="ru-RU" sz="2400" dirty="0">
                  <a:solidFill>
                    <a:schemeClr val="accent2"/>
                  </a:solidFill>
                </a:rPr>
                <a:t>±10</a:t>
              </a:r>
              <a:r>
                <a:rPr lang="ru-RU" sz="2400" dirty="0"/>
                <a:t> МэВ</a:t>
              </a:r>
              <a:endParaRPr lang="en-US" sz="2400" dirty="0"/>
            </a:p>
            <a:p>
              <a:pPr>
                <a:lnSpc>
                  <a:spcPct val="130000"/>
                </a:lnSpc>
                <a:spcAft>
                  <a:spcPct val="50000"/>
                </a:spcAft>
              </a:pPr>
              <a:r>
                <a:rPr lang="ru-RU" sz="1600" dirty="0" smtClean="0"/>
                <a:t> </a:t>
              </a:r>
              <a:endParaRPr lang="ru-RU" sz="1600" dirty="0"/>
            </a:p>
          </p:txBody>
        </p:sp>
        <p:sp>
          <p:nvSpPr>
            <p:cNvPr id="21559" name="Line 7"/>
            <p:cNvSpPr>
              <a:spLocks noChangeShapeType="1"/>
            </p:cNvSpPr>
            <p:nvPr/>
          </p:nvSpPr>
          <p:spPr bwMode="auto">
            <a:xfrm>
              <a:off x="5289" y="1270"/>
              <a:ext cx="91" cy="138"/>
            </a:xfrm>
            <a:prstGeom prst="line">
              <a:avLst/>
            </a:prstGeom>
            <a:noFill/>
            <a:ln w="9525">
              <a:solidFill>
                <a:schemeClr val="tx1"/>
              </a:solidFill>
              <a:round/>
              <a:headEnd/>
              <a:tailEnd type="triangle" w="med" len="med"/>
            </a:ln>
          </p:spPr>
          <p:txBody>
            <a:bodyPr/>
            <a:lstStyle/>
            <a:p>
              <a:endParaRPr lang="ru-RU"/>
            </a:p>
          </p:txBody>
        </p:sp>
      </p:grpSp>
      <p:graphicFrame>
        <p:nvGraphicFramePr>
          <p:cNvPr id="217165" name="Group 77"/>
          <p:cNvGraphicFramePr>
            <a:graphicFrameLocks noGrp="1"/>
          </p:cNvGraphicFramePr>
          <p:nvPr/>
        </p:nvGraphicFramePr>
        <p:xfrm>
          <a:off x="438196" y="1523002"/>
          <a:ext cx="2720975" cy="2155509"/>
        </p:xfrm>
        <a:graphic>
          <a:graphicData uri="http://schemas.openxmlformats.org/drawingml/2006/table">
            <a:tbl>
              <a:tblPr/>
              <a:tblGrid>
                <a:gridCol w="784225"/>
                <a:gridCol w="1041400"/>
                <a:gridCol w="895350"/>
              </a:tblGrid>
              <a:tr h="5254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charset="0"/>
                      </a:endParaRPr>
                    </a:p>
                  </a:txBody>
                  <a:tcPr anchor="ct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smtClean="0">
                          <a:ln>
                            <a:noFill/>
                          </a:ln>
                          <a:solidFill>
                            <a:schemeClr val="tx1"/>
                          </a:solidFill>
                          <a:effectLst/>
                          <a:latin typeface="Times New Roman" pitchFamily="18" charset="0"/>
                        </a:rPr>
                        <a:t>Δ</a:t>
                      </a:r>
                      <a:r>
                        <a:rPr kumimoji="0" lang="ru-RU" sz="1600" b="1" i="0" u="none" strike="noStrike" cap="none" normalizeH="0" baseline="0" smtClean="0">
                          <a:ln>
                            <a:noFill/>
                          </a:ln>
                          <a:solidFill>
                            <a:schemeClr val="tx1"/>
                          </a:solidFill>
                          <a:effectLst/>
                          <a:latin typeface="Times New Roman" pitchFamily="18" charset="0"/>
                        </a:rPr>
                        <a:t>р(</a:t>
                      </a:r>
                      <a:r>
                        <a:rPr kumimoji="0" lang="en-US" sz="1600" b="1" i="0" u="none" strike="noStrike" cap="none" normalizeH="0" baseline="0" smtClean="0">
                          <a:ln>
                            <a:noFill/>
                          </a:ln>
                          <a:solidFill>
                            <a:schemeClr val="tx1"/>
                          </a:solidFill>
                          <a:effectLst/>
                          <a:latin typeface="Times New Roman" pitchFamily="18" charset="0"/>
                        </a:rPr>
                        <a:t>X+1 </a:t>
                      </a:r>
                      <a:r>
                        <a:rPr kumimoji="0" lang="ru-RU" sz="1600" b="1" i="0" u="none" strike="noStrike" cap="none" normalizeH="0" baseline="0" smtClean="0">
                          <a:ln>
                            <a:noFill/>
                          </a:ln>
                          <a:solidFill>
                            <a:schemeClr val="tx1"/>
                          </a:solidFill>
                          <a:effectLst/>
                          <a:latin typeface="Times New Roman" pitchFamily="18" charset="0"/>
                        </a:rPr>
                        <a:t>), М</a:t>
                      </a:r>
                      <a:r>
                        <a:rPr kumimoji="0" lang="en-US" sz="1600" b="1" i="0" u="none" strike="noStrike" cap="none" normalizeH="0" baseline="0" smtClean="0">
                          <a:ln>
                            <a:noFill/>
                          </a:ln>
                          <a:solidFill>
                            <a:schemeClr val="tx1"/>
                          </a:solidFill>
                          <a:effectLst/>
                          <a:latin typeface="Times New Roman" pitchFamily="18" charset="0"/>
                        </a:rPr>
                        <a:t>eV</a:t>
                      </a:r>
                      <a:endParaRPr kumimoji="0" lang="ru-RU" sz="1600" b="1"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600" b="1" i="0" u="none" strike="noStrike" cap="none" normalizeH="0" baseline="0" smtClean="0">
                          <a:ln>
                            <a:noFill/>
                          </a:ln>
                          <a:solidFill>
                            <a:schemeClr val="tx1"/>
                          </a:solidFill>
                          <a:effectLst/>
                          <a:latin typeface="Times New Roman" pitchFamily="18" charset="0"/>
                        </a:rPr>
                        <a:t>Т</a:t>
                      </a:r>
                      <a:r>
                        <a:rPr kumimoji="0" lang="ru-RU" sz="1600" b="1" i="0" u="none" strike="noStrike" cap="none" normalizeH="0" baseline="-25000" smtClean="0">
                          <a:ln>
                            <a:noFill/>
                          </a:ln>
                          <a:solidFill>
                            <a:schemeClr val="tx1"/>
                          </a:solidFill>
                          <a:effectLst/>
                          <a:latin typeface="Times New Roman" pitchFamily="18" charset="0"/>
                        </a:rPr>
                        <a:t>0</a:t>
                      </a:r>
                      <a:r>
                        <a:rPr kumimoji="0" lang="ru-RU" sz="1600" b="1" i="0" u="none" strike="noStrike" cap="none" normalizeH="0" baseline="0" smtClean="0">
                          <a:ln>
                            <a:noFill/>
                          </a:ln>
                          <a:solidFill>
                            <a:schemeClr val="tx1"/>
                          </a:solidFill>
                          <a:effectLst/>
                          <a:latin typeface="Times New Roman" pitchFamily="18" charset="0"/>
                        </a:rPr>
                        <a:t>, М</a:t>
                      </a:r>
                      <a:r>
                        <a:rPr kumimoji="0" lang="en-US" sz="1600" b="1" i="0" u="none" strike="noStrike" cap="none" normalizeH="0" baseline="0" smtClean="0">
                          <a:ln>
                            <a:noFill/>
                          </a:ln>
                          <a:solidFill>
                            <a:schemeClr val="tx1"/>
                          </a:solidFill>
                          <a:effectLst/>
                          <a:latin typeface="Times New Roman" pitchFamily="18" charset="0"/>
                        </a:rPr>
                        <a:t>eV</a:t>
                      </a:r>
                      <a:endParaRPr kumimoji="0" lang="ru-RU" sz="1600" b="1"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54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3333FF"/>
                          </a:solidFill>
                          <a:effectLst/>
                          <a:latin typeface="Arial" charset="0"/>
                        </a:rPr>
                        <a:t>1N+jN</a:t>
                      </a:r>
                      <a:endParaRPr kumimoji="0" lang="ru-RU" sz="1600" b="0" i="0" u="none" strike="noStrike" cap="none" normalizeH="0" baseline="0" smtClean="0">
                        <a:ln>
                          <a:noFill/>
                        </a:ln>
                        <a:solidFill>
                          <a:srgbClr val="3333FF"/>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600" b="0" i="0" u="none" strike="noStrike" cap="none" normalizeH="0" baseline="0" smtClean="0">
                          <a:ln>
                            <a:noFill/>
                          </a:ln>
                          <a:solidFill>
                            <a:schemeClr val="tx1"/>
                          </a:solidFill>
                          <a:effectLst/>
                          <a:latin typeface="Arial" charset="0"/>
                        </a:rPr>
                        <a:t>140±20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600" b="0" i="0" u="none" strike="noStrike" cap="none" normalizeH="0" baseline="0" smtClean="0">
                          <a:ln>
                            <a:noFill/>
                          </a:ln>
                          <a:solidFill>
                            <a:schemeClr val="tx1"/>
                          </a:solidFill>
                          <a:effectLst/>
                          <a:latin typeface="Arial" charset="0"/>
                        </a:rPr>
                        <a:t>20±3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54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990099"/>
                          </a:solidFill>
                          <a:effectLst/>
                          <a:latin typeface="Arial" charset="0"/>
                        </a:rPr>
                        <a:t>iN+2N</a:t>
                      </a:r>
                      <a:endParaRPr kumimoji="0" lang="ru-RU" sz="1600" b="0" i="0" u="none" strike="noStrike" cap="none" normalizeH="0" baseline="0" smtClean="0">
                        <a:ln>
                          <a:noFill/>
                        </a:ln>
                        <a:solidFill>
                          <a:srgbClr val="990099"/>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600" b="0" i="0" u="none" strike="noStrike" cap="none" normalizeH="0" baseline="0" dirty="0" smtClean="0">
                          <a:ln>
                            <a:noFill/>
                          </a:ln>
                          <a:solidFill>
                            <a:schemeClr val="tx1"/>
                          </a:solidFill>
                          <a:effectLst/>
                          <a:latin typeface="Arial" charset="0"/>
                        </a:rPr>
                        <a:t>160±80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600" b="0" i="0" u="none" strike="noStrike" cap="none" normalizeH="0" baseline="0" smtClean="0">
                          <a:ln>
                            <a:noFill/>
                          </a:ln>
                          <a:solidFill>
                            <a:schemeClr val="tx1"/>
                          </a:solidFill>
                          <a:effectLst/>
                          <a:latin typeface="Arial" charset="0"/>
                        </a:rPr>
                        <a:t>23±11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54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600" b="0" i="0" u="none" strike="noStrike" cap="none" normalizeH="0" baseline="0" smtClean="0">
                          <a:ln>
                            <a:noFill/>
                          </a:ln>
                          <a:solidFill>
                            <a:srgbClr val="FF0000"/>
                          </a:solidFill>
                          <a:effectLst/>
                          <a:latin typeface="Arial" charset="0"/>
                        </a:rPr>
                        <a:t>2</a:t>
                      </a:r>
                      <a:r>
                        <a:rPr kumimoji="0" lang="en-US" sz="1600" b="0" i="0" u="none" strike="noStrike" cap="none" normalizeH="0" baseline="0" smtClean="0">
                          <a:ln>
                            <a:noFill/>
                          </a:ln>
                          <a:solidFill>
                            <a:srgbClr val="FF0000"/>
                          </a:solidFill>
                          <a:effectLst/>
                          <a:latin typeface="Arial" charset="0"/>
                        </a:rPr>
                        <a:t>N+jN</a:t>
                      </a:r>
                      <a:endParaRPr kumimoji="0" lang="ru-RU" sz="1600" b="0" i="0" u="none" strike="noStrike" cap="none" normalizeH="0" baseline="0" smtClean="0">
                        <a:ln>
                          <a:noFill/>
                        </a:ln>
                        <a:solidFill>
                          <a:srgbClr val="FF0000"/>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600" b="0" i="0" u="none" strike="noStrike" cap="none" normalizeH="0" baseline="0" smtClean="0">
                          <a:ln>
                            <a:noFill/>
                          </a:ln>
                          <a:solidFill>
                            <a:schemeClr val="tx1"/>
                          </a:solidFill>
                          <a:effectLst/>
                          <a:latin typeface="Arial" charset="0"/>
                        </a:rPr>
                        <a:t>570±70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600" b="0" i="0" u="none" strike="noStrike" cap="none" normalizeH="0" baseline="0" dirty="0" smtClean="0">
                          <a:ln>
                            <a:noFill/>
                          </a:ln>
                          <a:solidFill>
                            <a:schemeClr val="accent2"/>
                          </a:solidFill>
                          <a:effectLst/>
                          <a:latin typeface="Arial" charset="0"/>
                        </a:rPr>
                        <a:t>81±10</a:t>
                      </a:r>
                      <a:r>
                        <a:rPr kumimoji="0" lang="ru-RU" sz="1600" b="0" i="0" u="none" strike="noStrike" cap="none" normalizeH="0" baseline="0" dirty="0" smtClean="0">
                          <a:ln>
                            <a:noFill/>
                          </a:ln>
                          <a:solidFill>
                            <a:schemeClr val="tx1"/>
                          </a:solidFill>
                          <a:effectLst/>
                          <a:latin typeface="Arial"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21534" name="Picture 63" descr="kineLimitsPVsTheta_FINAL_small"/>
          <p:cNvPicPr>
            <a:picLocks noChangeAspect="1" noChangeArrowheads="1"/>
          </p:cNvPicPr>
          <p:nvPr/>
        </p:nvPicPr>
        <p:blipFill>
          <a:blip r:embed="rId3"/>
          <a:srcRect t="7983"/>
          <a:stretch>
            <a:fillRect/>
          </a:stretch>
        </p:blipFill>
        <p:spPr bwMode="auto">
          <a:xfrm>
            <a:off x="5008198" y="2972027"/>
            <a:ext cx="3614737" cy="3222625"/>
          </a:xfrm>
          <a:prstGeom prst="rect">
            <a:avLst/>
          </a:prstGeom>
          <a:noFill/>
          <a:ln w="9525">
            <a:noFill/>
            <a:miter lim="800000"/>
            <a:headEnd/>
            <a:tailEnd/>
          </a:ln>
        </p:spPr>
      </p:pic>
      <p:sp>
        <p:nvSpPr>
          <p:cNvPr id="21535" name="Text Box 64"/>
          <p:cNvSpPr txBox="1">
            <a:spLocks noChangeArrowheads="1"/>
          </p:cNvSpPr>
          <p:nvPr/>
        </p:nvSpPr>
        <p:spPr bwMode="auto">
          <a:xfrm rot="956723">
            <a:off x="5764213" y="4949825"/>
            <a:ext cx="528637" cy="336550"/>
          </a:xfrm>
          <a:prstGeom prst="rect">
            <a:avLst/>
          </a:prstGeom>
          <a:noFill/>
          <a:ln w="9525">
            <a:noFill/>
            <a:miter lim="800000"/>
            <a:headEnd/>
            <a:tailEnd/>
          </a:ln>
        </p:spPr>
        <p:txBody>
          <a:bodyPr wrap="none">
            <a:spAutoFit/>
          </a:bodyPr>
          <a:lstStyle/>
          <a:p>
            <a:r>
              <a:rPr lang="ru-RU" sz="1600">
                <a:solidFill>
                  <a:srgbClr val="FF0000"/>
                </a:solidFill>
              </a:rPr>
              <a:t>2+2</a:t>
            </a:r>
          </a:p>
        </p:txBody>
      </p:sp>
      <p:sp>
        <p:nvSpPr>
          <p:cNvPr id="21536" name="Text Box 65"/>
          <p:cNvSpPr txBox="1">
            <a:spLocks noChangeArrowheads="1"/>
          </p:cNvSpPr>
          <p:nvPr/>
        </p:nvSpPr>
        <p:spPr bwMode="auto">
          <a:xfrm rot="956723">
            <a:off x="8229600" y="5489575"/>
            <a:ext cx="528638" cy="336550"/>
          </a:xfrm>
          <a:prstGeom prst="rect">
            <a:avLst/>
          </a:prstGeom>
          <a:noFill/>
          <a:ln w="9525">
            <a:noFill/>
            <a:miter lim="800000"/>
            <a:headEnd/>
            <a:tailEnd/>
          </a:ln>
        </p:spPr>
        <p:txBody>
          <a:bodyPr wrap="none">
            <a:spAutoFit/>
          </a:bodyPr>
          <a:lstStyle/>
          <a:p>
            <a:r>
              <a:rPr lang="ru-RU" sz="1600">
                <a:solidFill>
                  <a:srgbClr val="CC3399"/>
                </a:solidFill>
              </a:rPr>
              <a:t>3+2</a:t>
            </a:r>
          </a:p>
        </p:txBody>
      </p:sp>
      <p:sp>
        <p:nvSpPr>
          <p:cNvPr id="21537" name="Text Box 66"/>
          <p:cNvSpPr txBox="1">
            <a:spLocks noChangeArrowheads="1"/>
          </p:cNvSpPr>
          <p:nvPr/>
        </p:nvSpPr>
        <p:spPr bwMode="auto">
          <a:xfrm rot="956723">
            <a:off x="8228013" y="5214938"/>
            <a:ext cx="528637" cy="336550"/>
          </a:xfrm>
          <a:prstGeom prst="rect">
            <a:avLst/>
          </a:prstGeom>
          <a:noFill/>
          <a:ln w="9525">
            <a:noFill/>
            <a:miter lim="800000"/>
            <a:headEnd/>
            <a:tailEnd/>
          </a:ln>
        </p:spPr>
        <p:txBody>
          <a:bodyPr wrap="none">
            <a:spAutoFit/>
          </a:bodyPr>
          <a:lstStyle/>
          <a:p>
            <a:r>
              <a:rPr lang="ru-RU" sz="1600">
                <a:solidFill>
                  <a:srgbClr val="3333FF"/>
                </a:solidFill>
              </a:rPr>
              <a:t>1+4</a:t>
            </a:r>
          </a:p>
        </p:txBody>
      </p:sp>
      <p:sp>
        <p:nvSpPr>
          <p:cNvPr id="21538" name="Text Box 67"/>
          <p:cNvSpPr txBox="1">
            <a:spLocks noChangeArrowheads="1"/>
          </p:cNvSpPr>
          <p:nvPr/>
        </p:nvSpPr>
        <p:spPr bwMode="auto">
          <a:xfrm rot="956723">
            <a:off x="8228013" y="4895850"/>
            <a:ext cx="528637" cy="336550"/>
          </a:xfrm>
          <a:prstGeom prst="rect">
            <a:avLst/>
          </a:prstGeom>
          <a:noFill/>
          <a:ln w="9525">
            <a:noFill/>
            <a:miter lim="800000"/>
            <a:headEnd/>
            <a:tailEnd/>
          </a:ln>
        </p:spPr>
        <p:txBody>
          <a:bodyPr wrap="none">
            <a:spAutoFit/>
          </a:bodyPr>
          <a:lstStyle/>
          <a:p>
            <a:r>
              <a:rPr lang="ru-RU" sz="1600">
                <a:solidFill>
                  <a:srgbClr val="3333FF"/>
                </a:solidFill>
              </a:rPr>
              <a:t>1+6</a:t>
            </a:r>
          </a:p>
        </p:txBody>
      </p:sp>
      <p:sp>
        <p:nvSpPr>
          <p:cNvPr id="21539" name="Text Box 68"/>
          <p:cNvSpPr txBox="1">
            <a:spLocks noChangeArrowheads="1"/>
          </p:cNvSpPr>
          <p:nvPr/>
        </p:nvSpPr>
        <p:spPr bwMode="auto">
          <a:xfrm rot="956723">
            <a:off x="8228013" y="5056188"/>
            <a:ext cx="528637" cy="336550"/>
          </a:xfrm>
          <a:prstGeom prst="rect">
            <a:avLst/>
          </a:prstGeom>
          <a:noFill/>
          <a:ln w="9525">
            <a:noFill/>
            <a:miter lim="800000"/>
            <a:headEnd/>
            <a:tailEnd/>
          </a:ln>
        </p:spPr>
        <p:txBody>
          <a:bodyPr wrap="none">
            <a:spAutoFit/>
          </a:bodyPr>
          <a:lstStyle/>
          <a:p>
            <a:r>
              <a:rPr lang="ru-RU" sz="1600" b="1" dirty="0">
                <a:solidFill>
                  <a:srgbClr val="3333FF"/>
                </a:solidFill>
              </a:rPr>
              <a:t>1+</a:t>
            </a:r>
            <a:r>
              <a:rPr lang="ru-RU" sz="1600" dirty="0">
                <a:solidFill>
                  <a:srgbClr val="3333FF"/>
                </a:solidFill>
              </a:rPr>
              <a:t>5</a:t>
            </a:r>
          </a:p>
        </p:txBody>
      </p:sp>
      <p:sp>
        <p:nvSpPr>
          <p:cNvPr id="21540" name="Text Box 69"/>
          <p:cNvSpPr txBox="1">
            <a:spLocks noChangeArrowheads="1"/>
          </p:cNvSpPr>
          <p:nvPr/>
        </p:nvSpPr>
        <p:spPr bwMode="auto">
          <a:xfrm rot="1461258">
            <a:off x="5648597" y="4472125"/>
            <a:ext cx="528638" cy="336550"/>
          </a:xfrm>
          <a:prstGeom prst="rect">
            <a:avLst/>
          </a:prstGeom>
          <a:noFill/>
          <a:ln w="9525">
            <a:noFill/>
            <a:miter lim="800000"/>
            <a:headEnd/>
            <a:tailEnd/>
          </a:ln>
        </p:spPr>
        <p:txBody>
          <a:bodyPr wrap="none">
            <a:spAutoFit/>
          </a:bodyPr>
          <a:lstStyle/>
          <a:p>
            <a:r>
              <a:rPr lang="ru-RU" sz="1600">
                <a:solidFill>
                  <a:srgbClr val="FF0000"/>
                </a:solidFill>
              </a:rPr>
              <a:t>2+3</a:t>
            </a:r>
          </a:p>
        </p:txBody>
      </p:sp>
      <p:sp>
        <p:nvSpPr>
          <p:cNvPr id="21541" name="Text Box 70"/>
          <p:cNvSpPr txBox="1">
            <a:spLocks noChangeArrowheads="1"/>
          </p:cNvSpPr>
          <p:nvPr/>
        </p:nvSpPr>
        <p:spPr bwMode="auto">
          <a:xfrm rot="956723">
            <a:off x="8228013" y="5329238"/>
            <a:ext cx="528637" cy="336550"/>
          </a:xfrm>
          <a:prstGeom prst="rect">
            <a:avLst/>
          </a:prstGeom>
          <a:noFill/>
          <a:ln w="9525">
            <a:noFill/>
            <a:miter lim="800000"/>
            <a:headEnd/>
            <a:tailEnd/>
          </a:ln>
        </p:spPr>
        <p:txBody>
          <a:bodyPr wrap="none">
            <a:spAutoFit/>
          </a:bodyPr>
          <a:lstStyle/>
          <a:p>
            <a:r>
              <a:rPr lang="en-US" sz="1600" dirty="0">
                <a:solidFill>
                  <a:srgbClr val="CC3399"/>
                </a:solidFill>
              </a:rPr>
              <a:t>4</a:t>
            </a:r>
            <a:r>
              <a:rPr lang="ru-RU" sz="1600" dirty="0">
                <a:solidFill>
                  <a:srgbClr val="CC3399"/>
                </a:solidFill>
              </a:rPr>
              <a:t>+2</a:t>
            </a:r>
          </a:p>
        </p:txBody>
      </p:sp>
      <p:sp>
        <p:nvSpPr>
          <p:cNvPr id="21542" name="Text Box 71"/>
          <p:cNvSpPr txBox="1">
            <a:spLocks noChangeArrowheads="1"/>
          </p:cNvSpPr>
          <p:nvPr/>
        </p:nvSpPr>
        <p:spPr bwMode="auto">
          <a:xfrm rot="1252350">
            <a:off x="5756275" y="3517900"/>
            <a:ext cx="528638" cy="336550"/>
          </a:xfrm>
          <a:prstGeom prst="rect">
            <a:avLst/>
          </a:prstGeom>
          <a:noFill/>
          <a:ln w="9525">
            <a:noFill/>
            <a:miter lim="800000"/>
            <a:headEnd/>
            <a:tailEnd/>
          </a:ln>
        </p:spPr>
        <p:txBody>
          <a:bodyPr wrap="none">
            <a:spAutoFit/>
          </a:bodyPr>
          <a:lstStyle/>
          <a:p>
            <a:r>
              <a:rPr lang="ru-RU" sz="1600">
                <a:solidFill>
                  <a:srgbClr val="FF0000"/>
                </a:solidFill>
              </a:rPr>
              <a:t>2+</a:t>
            </a:r>
            <a:r>
              <a:rPr lang="en-US" sz="1600">
                <a:solidFill>
                  <a:srgbClr val="FF0000"/>
                </a:solidFill>
              </a:rPr>
              <a:t>4</a:t>
            </a:r>
            <a:endParaRPr lang="ru-RU" sz="1600">
              <a:solidFill>
                <a:srgbClr val="FF0000"/>
              </a:solidFill>
            </a:endParaRPr>
          </a:p>
        </p:txBody>
      </p:sp>
      <p:pic>
        <p:nvPicPr>
          <p:cNvPr id="21544" name="Picture 22" descr="Data_vs_kinlim1_1"/>
          <p:cNvPicPr>
            <a:picLocks noChangeAspect="1" noChangeArrowheads="1"/>
          </p:cNvPicPr>
          <p:nvPr/>
        </p:nvPicPr>
        <p:blipFill>
          <a:blip r:embed="rId4"/>
          <a:srcRect l="2589" t="3560" r="2888" b="4489"/>
          <a:stretch>
            <a:fillRect/>
          </a:stretch>
        </p:blipFill>
        <p:spPr bwMode="auto">
          <a:xfrm>
            <a:off x="1452020" y="3565208"/>
            <a:ext cx="3313112" cy="3109912"/>
          </a:xfrm>
          <a:prstGeom prst="rect">
            <a:avLst/>
          </a:prstGeom>
          <a:noFill/>
          <a:ln w="9525">
            <a:noFill/>
            <a:miter lim="800000"/>
            <a:headEnd/>
            <a:tailEnd/>
          </a:ln>
        </p:spPr>
      </p:pic>
      <p:graphicFrame>
        <p:nvGraphicFramePr>
          <p:cNvPr id="217192" name="Group 104"/>
          <p:cNvGraphicFramePr>
            <a:graphicFrameLocks noGrp="1"/>
          </p:cNvGraphicFramePr>
          <p:nvPr/>
        </p:nvGraphicFramePr>
        <p:xfrm>
          <a:off x="3167108" y="1536065"/>
          <a:ext cx="942975" cy="2152334"/>
        </p:xfrm>
        <a:graphic>
          <a:graphicData uri="http://schemas.openxmlformats.org/drawingml/2006/table">
            <a:tbl>
              <a:tblPr/>
              <a:tblGrid>
                <a:gridCol w="942975"/>
              </a:tblGrid>
              <a:tr h="5778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rPr>
                        <a:t>Т</a:t>
                      </a:r>
                      <a:r>
                        <a:rPr kumimoji="0" lang="ru-RU" sz="1600" b="1" i="0" u="none" strike="noStrike" cap="none" normalizeH="0" baseline="-25000" dirty="0" smtClean="0">
                          <a:ln>
                            <a:noFill/>
                          </a:ln>
                          <a:solidFill>
                            <a:schemeClr val="tx1"/>
                          </a:solidFill>
                          <a:effectLst/>
                          <a:latin typeface="Times New Roman" pitchFamily="18" charset="0"/>
                        </a:rPr>
                        <a:t>0</a:t>
                      </a:r>
                      <a:r>
                        <a:rPr kumimoji="0" lang="en-US" sz="1600" b="1" i="0" u="none" strike="noStrike" cap="none" normalizeH="0" baseline="0" dirty="0" smtClean="0">
                          <a:ln>
                            <a:noFill/>
                          </a:ln>
                          <a:solidFill>
                            <a:schemeClr val="tx1"/>
                          </a:solidFill>
                          <a:effectLst/>
                          <a:latin typeface="Times New Roman" pitchFamily="18" charset="0"/>
                          <a:cs typeface="Times New Roman" pitchFamily="18" charset="0"/>
                        </a:rPr>
                        <a:t>±</a:t>
                      </a:r>
                      <a:r>
                        <a:rPr kumimoji="0" lang="el-GR" sz="1600" b="1" i="0" u="none" strike="noStrike" cap="none" normalizeH="0" baseline="0" dirty="0" smtClean="0">
                          <a:ln>
                            <a:noFill/>
                          </a:ln>
                          <a:solidFill>
                            <a:schemeClr val="tx1"/>
                          </a:solidFill>
                          <a:effectLst/>
                          <a:latin typeface="Times New Roman" pitchFamily="18" charset="0"/>
                          <a:cs typeface="Times New Roman" pitchFamily="18" charset="0"/>
                        </a:rPr>
                        <a:t>σ</a:t>
                      </a:r>
                      <a:r>
                        <a:rPr kumimoji="0" lang="en-US" sz="1600" b="1" i="0" u="none" strike="noStrike" cap="none" normalizeH="0" baseline="0" dirty="0" smtClean="0">
                          <a:ln>
                            <a:noFill/>
                          </a:ln>
                          <a:solidFill>
                            <a:schemeClr val="tx1"/>
                          </a:solidFill>
                          <a:effectLst/>
                          <a:latin typeface="Times New Roman" pitchFamily="18" charset="0"/>
                          <a:cs typeface="Times New Roman" pitchFamily="18" charset="0"/>
                        </a:rPr>
                        <a:t>(E)</a:t>
                      </a:r>
                      <a:r>
                        <a:rPr kumimoji="0" lang="ru-RU" sz="1600" b="1" i="0" u="none" strike="noStrike" cap="none" normalizeH="0" baseline="0" dirty="0" smtClean="0">
                          <a:ln>
                            <a:noFill/>
                          </a:ln>
                          <a:solidFill>
                            <a:schemeClr val="tx1"/>
                          </a:solidFill>
                          <a:effectLst/>
                          <a:latin typeface="Times New Roman" pitchFamily="18" charset="0"/>
                        </a:rPr>
                        <a:t>, М</a:t>
                      </a:r>
                      <a:r>
                        <a:rPr kumimoji="0" lang="en-US" sz="1600" b="1" i="0" u="none" strike="noStrike" cap="none" normalizeH="0" baseline="0" dirty="0" err="1" smtClean="0">
                          <a:ln>
                            <a:noFill/>
                          </a:ln>
                          <a:solidFill>
                            <a:schemeClr val="tx1"/>
                          </a:solidFill>
                          <a:effectLst/>
                          <a:latin typeface="Times New Roman" pitchFamily="18" charset="0"/>
                        </a:rPr>
                        <a:t>eV</a:t>
                      </a:r>
                      <a:endParaRPr kumimoji="0" lang="ru-RU" sz="1600" b="1"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54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 34</a:t>
                      </a:r>
                      <a:r>
                        <a:rPr kumimoji="0" lang="ru-RU" sz="1600" b="0" i="0" u="none" strike="noStrike" cap="none" normalizeH="0" baseline="0" dirty="0" smtClean="0">
                          <a:ln>
                            <a:noFill/>
                          </a:ln>
                          <a:solidFill>
                            <a:schemeClr val="tx1"/>
                          </a:solidFill>
                          <a:effectLst/>
                          <a:latin typeface="Arial"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54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 36</a:t>
                      </a:r>
                      <a:r>
                        <a:rPr kumimoji="0" lang="ru-RU" sz="1600" b="0" i="0" u="none" strike="noStrike" cap="none" normalizeH="0" baseline="0" smtClean="0">
                          <a:ln>
                            <a:noFill/>
                          </a:ln>
                          <a:solidFill>
                            <a:schemeClr val="tx1"/>
                          </a:solidFill>
                          <a:effectLst/>
                          <a:latin typeface="Arial" charset="0"/>
                        </a:rPr>
                        <a:t>±15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2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accent2"/>
                          </a:solidFill>
                          <a:effectLst/>
                          <a:latin typeface="Arial" charset="0"/>
                        </a:rPr>
                        <a:t>~ 8</a:t>
                      </a:r>
                      <a:r>
                        <a:rPr kumimoji="0" lang="ru-RU" sz="1600" b="0" i="0" u="none" strike="noStrike" cap="none" normalizeH="0" baseline="0" dirty="0" smtClean="0">
                          <a:ln>
                            <a:noFill/>
                          </a:ln>
                          <a:solidFill>
                            <a:schemeClr val="accent2"/>
                          </a:solidFill>
                          <a:effectLst/>
                          <a:latin typeface="Arial" charset="0"/>
                        </a:rPr>
                        <a:t>5±11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21557" name="Picture 105"/>
          <p:cNvPicPr>
            <a:picLocks noChangeAspect="1" noChangeArrowheads="1"/>
          </p:cNvPicPr>
          <p:nvPr/>
        </p:nvPicPr>
        <p:blipFill>
          <a:blip r:embed="rId5"/>
          <a:srcRect/>
          <a:stretch>
            <a:fillRect/>
          </a:stretch>
        </p:blipFill>
        <p:spPr bwMode="auto">
          <a:xfrm>
            <a:off x="7562850" y="0"/>
            <a:ext cx="1581150" cy="1385888"/>
          </a:xfrm>
          <a:prstGeom prst="rect">
            <a:avLst/>
          </a:prstGeom>
          <a:noFill/>
          <a:ln w="9525">
            <a:noFill/>
            <a:miter lim="800000"/>
            <a:headEnd/>
            <a:tailEnd/>
          </a:ln>
        </p:spPr>
      </p:pic>
      <p:sp>
        <p:nvSpPr>
          <p:cNvPr id="24" name="Нижний колонтитул 23"/>
          <p:cNvSpPr>
            <a:spLocks noGrp="1"/>
          </p:cNvSpPr>
          <p:nvPr>
            <p:ph type="ftr" sz="quarter" idx="11"/>
          </p:nvPr>
        </p:nvSpPr>
        <p:spPr/>
        <p:txBody>
          <a:bodyPr/>
          <a:lstStyle/>
          <a:p>
            <a:pPr>
              <a:defRPr/>
            </a:pPr>
            <a:r>
              <a:rPr lang="en-US" smtClean="0"/>
              <a:t>A.Stavinskiy,July 2011,Triggered femtoscopy and DQM,Nantes,GDRE-11</a:t>
            </a: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7092"/>
                                        </p:tgtEl>
                                        <p:attrNameLst>
                                          <p:attrName>style.visibility</p:attrName>
                                        </p:attrNameLst>
                                      </p:cBhvr>
                                      <p:to>
                                        <p:strVal val="visible"/>
                                      </p:to>
                                    </p:set>
                                    <p:anim calcmode="lin" valueType="num">
                                      <p:cBhvr additive="base">
                                        <p:cTn id="7" dur="500" fill="hold"/>
                                        <p:tgtEl>
                                          <p:spTgt spid="217092"/>
                                        </p:tgtEl>
                                        <p:attrNameLst>
                                          <p:attrName>ppt_x</p:attrName>
                                        </p:attrNameLst>
                                      </p:cBhvr>
                                      <p:tavLst>
                                        <p:tav tm="0">
                                          <p:val>
                                            <p:strVal val="#ppt_x"/>
                                          </p:val>
                                        </p:tav>
                                        <p:tav tm="100000">
                                          <p:val>
                                            <p:strVal val="#ppt_x"/>
                                          </p:val>
                                        </p:tav>
                                      </p:tavLst>
                                    </p:anim>
                                    <p:anim calcmode="lin" valueType="num">
                                      <p:cBhvr additive="base">
                                        <p:cTn id="8" dur="500" fill="hold"/>
                                        <p:tgtEl>
                                          <p:spTgt spid="2170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Номер слайда 5"/>
          <p:cNvSpPr>
            <a:spLocks noGrp="1"/>
          </p:cNvSpPr>
          <p:nvPr>
            <p:ph type="sldNum" sz="quarter" idx="12"/>
          </p:nvPr>
        </p:nvSpPr>
        <p:spPr>
          <a:noFill/>
        </p:spPr>
        <p:txBody>
          <a:bodyPr/>
          <a:lstStyle/>
          <a:p>
            <a:fld id="{6AD07C43-D030-420B-BE6D-457464509F01}" type="slidenum">
              <a:rPr lang="ru-RU">
                <a:latin typeface="Arial" charset="0"/>
              </a:rPr>
              <a:pPr/>
              <a:t>54</a:t>
            </a:fld>
            <a:endParaRPr lang="ru-RU">
              <a:latin typeface="Arial" charset="0"/>
            </a:endParaRPr>
          </a:p>
        </p:txBody>
      </p:sp>
      <p:sp>
        <p:nvSpPr>
          <p:cNvPr id="56325" name="Rectangle 2"/>
          <p:cNvSpPr>
            <a:spLocks noGrp="1" noChangeArrowheads="1"/>
          </p:cNvSpPr>
          <p:nvPr>
            <p:ph type="title"/>
          </p:nvPr>
        </p:nvSpPr>
        <p:spPr/>
        <p:txBody>
          <a:bodyPr/>
          <a:lstStyle/>
          <a:p>
            <a:pPr eaLnBrk="1" hangingPunct="1"/>
            <a:r>
              <a:rPr lang="en-US" dirty="0" smtClean="0"/>
              <a:t>Angular dependence</a:t>
            </a:r>
            <a:endParaRPr lang="ru-RU" dirty="0" smtClean="0"/>
          </a:p>
        </p:txBody>
      </p:sp>
      <p:sp>
        <p:nvSpPr>
          <p:cNvPr id="56326" name="Text Box 15"/>
          <p:cNvSpPr txBox="1">
            <a:spLocks noChangeArrowheads="1"/>
          </p:cNvSpPr>
          <p:nvPr/>
        </p:nvSpPr>
        <p:spPr bwMode="auto">
          <a:xfrm>
            <a:off x="266700" y="2020888"/>
            <a:ext cx="3136900" cy="2840037"/>
          </a:xfrm>
          <a:prstGeom prst="rect">
            <a:avLst/>
          </a:prstGeom>
          <a:noFill/>
          <a:ln w="9525">
            <a:noFill/>
            <a:miter lim="800000"/>
            <a:headEnd/>
            <a:tailEnd/>
          </a:ln>
        </p:spPr>
        <p:txBody>
          <a:bodyPr lIns="0" rIns="0">
            <a:spAutoFit/>
          </a:bodyPr>
          <a:lstStyle/>
          <a:p>
            <a:pPr>
              <a:spcBef>
                <a:spcPct val="50000"/>
              </a:spcBef>
              <a:buFontTx/>
              <a:buChar char="•"/>
            </a:pPr>
            <a:r>
              <a:rPr lang="en-US" dirty="0">
                <a:solidFill>
                  <a:srgbClr val="3333FF"/>
                </a:solidFill>
              </a:rPr>
              <a:t>1N+jN</a:t>
            </a:r>
            <a:r>
              <a:rPr lang="en-US" dirty="0"/>
              <a:t> </a:t>
            </a:r>
            <a:r>
              <a:rPr lang="en-US" dirty="0" smtClean="0"/>
              <a:t>(target fragmentation)</a:t>
            </a:r>
            <a:r>
              <a:rPr lang="ru-RU" dirty="0" smtClean="0"/>
              <a:t> </a:t>
            </a:r>
            <a:r>
              <a:rPr lang="en-US" dirty="0" smtClean="0"/>
              <a:t>  </a:t>
            </a:r>
            <a:r>
              <a:rPr lang="el-GR" dirty="0"/>
              <a:t>Δ</a:t>
            </a:r>
            <a:r>
              <a:rPr lang="el-GR" dirty="0">
                <a:latin typeface="Times New Roman" pitchFamily="18" charset="0"/>
                <a:cs typeface="Times New Roman" pitchFamily="18" charset="0"/>
              </a:rPr>
              <a:t>θ</a:t>
            </a:r>
            <a:r>
              <a:rPr lang="en-US" dirty="0"/>
              <a:t>=30</a:t>
            </a:r>
            <a:r>
              <a:rPr lang="ru-RU" dirty="0"/>
              <a:t>° → </a:t>
            </a:r>
            <a:r>
              <a:rPr lang="el-GR" dirty="0"/>
              <a:t>Δ</a:t>
            </a:r>
            <a:r>
              <a:rPr lang="en-US" dirty="0"/>
              <a:t>X~1 </a:t>
            </a:r>
            <a:r>
              <a:rPr lang="ru-RU" dirty="0"/>
              <a:t>                   → </a:t>
            </a:r>
            <a:r>
              <a:rPr lang="en-US" dirty="0">
                <a:solidFill>
                  <a:schemeClr val="accent2"/>
                </a:solidFill>
              </a:rPr>
              <a:t>Δσ~</a:t>
            </a:r>
            <a:r>
              <a:rPr lang="en-US" sz="1600" dirty="0">
                <a:solidFill>
                  <a:schemeClr val="accent2"/>
                </a:solidFill>
                <a:cs typeface="Times New Roman" pitchFamily="18" charset="0"/>
              </a:rPr>
              <a:t>10</a:t>
            </a:r>
            <a:r>
              <a:rPr lang="en-US" sz="1600" baseline="30000" dirty="0">
                <a:solidFill>
                  <a:schemeClr val="accent2"/>
                </a:solidFill>
                <a:cs typeface="Times New Roman" pitchFamily="18" charset="0"/>
              </a:rPr>
              <a:t>-</a:t>
            </a:r>
            <a:r>
              <a:rPr lang="en-US" sz="1600" b="1" baseline="30000" dirty="0">
                <a:solidFill>
                  <a:schemeClr val="accent2"/>
                </a:solidFill>
                <a:cs typeface="Times New Roman" pitchFamily="18" charset="0"/>
              </a:rPr>
              <a:t>3</a:t>
            </a:r>
            <a:endParaRPr lang="ru-RU" b="1" dirty="0">
              <a:solidFill>
                <a:srgbClr val="FF0000"/>
              </a:solidFill>
              <a:latin typeface="Times New Roman" pitchFamily="18" charset="0"/>
            </a:endParaRPr>
          </a:p>
          <a:p>
            <a:pPr>
              <a:spcBef>
                <a:spcPct val="50000"/>
              </a:spcBef>
              <a:buClr>
                <a:schemeClr val="tx1"/>
              </a:buClr>
              <a:buFontTx/>
              <a:buChar char="•"/>
            </a:pPr>
            <a:r>
              <a:rPr lang="en-US" dirty="0">
                <a:solidFill>
                  <a:srgbClr val="CC3399"/>
                </a:solidFill>
              </a:rPr>
              <a:t>iN+2N</a:t>
            </a:r>
            <a:r>
              <a:rPr lang="ru-RU" dirty="0">
                <a:solidFill>
                  <a:srgbClr val="009900"/>
                </a:solidFill>
              </a:rPr>
              <a:t> </a:t>
            </a:r>
            <a:r>
              <a:rPr lang="en-US" dirty="0">
                <a:solidFill>
                  <a:srgbClr val="009900"/>
                </a:solidFill>
              </a:rPr>
              <a:t>                          </a:t>
            </a:r>
            <a:r>
              <a:rPr lang="el-GR" dirty="0"/>
              <a:t>Δθ</a:t>
            </a:r>
            <a:r>
              <a:rPr lang="en-US" dirty="0"/>
              <a:t>=30</a:t>
            </a:r>
            <a:r>
              <a:rPr lang="ru-RU" dirty="0"/>
              <a:t>° → </a:t>
            </a:r>
            <a:r>
              <a:rPr lang="el-GR" dirty="0"/>
              <a:t>Δ</a:t>
            </a:r>
            <a:r>
              <a:rPr lang="en-US" dirty="0"/>
              <a:t>X~2 </a:t>
            </a:r>
            <a:r>
              <a:rPr lang="ru-RU" dirty="0"/>
              <a:t>                   → </a:t>
            </a:r>
            <a:r>
              <a:rPr lang="en-US" dirty="0">
                <a:solidFill>
                  <a:schemeClr val="accent2"/>
                </a:solidFill>
              </a:rPr>
              <a:t>Δσ~10</a:t>
            </a:r>
            <a:r>
              <a:rPr lang="en-US" baseline="30000" dirty="0">
                <a:solidFill>
                  <a:schemeClr val="accent2"/>
                </a:solidFill>
              </a:rPr>
              <a:t>-</a:t>
            </a:r>
            <a:r>
              <a:rPr lang="en-US" b="1" baseline="30000" dirty="0">
                <a:solidFill>
                  <a:schemeClr val="accent2"/>
                </a:solidFill>
              </a:rPr>
              <a:t>6</a:t>
            </a:r>
            <a:endParaRPr lang="el-GR" b="1" baseline="30000" dirty="0">
              <a:solidFill>
                <a:schemeClr val="accent2"/>
              </a:solidFill>
              <a:cs typeface="Times New Roman" pitchFamily="18" charset="0"/>
            </a:endParaRPr>
          </a:p>
          <a:p>
            <a:pPr>
              <a:spcBef>
                <a:spcPct val="50000"/>
              </a:spcBef>
              <a:buFontTx/>
              <a:buChar char="•"/>
            </a:pPr>
            <a:r>
              <a:rPr lang="en-US" dirty="0">
                <a:solidFill>
                  <a:srgbClr val="FF0000"/>
                </a:solidFill>
              </a:rPr>
              <a:t>2N+3N</a:t>
            </a:r>
            <a:r>
              <a:rPr lang="ru-RU" dirty="0">
                <a:solidFill>
                  <a:srgbClr val="FF0000"/>
                </a:solidFill>
              </a:rPr>
              <a:t>                  </a:t>
            </a:r>
            <a:r>
              <a:rPr lang="en-US" dirty="0">
                <a:solidFill>
                  <a:srgbClr val="FF0000"/>
                </a:solidFill>
              </a:rPr>
              <a:t>      </a:t>
            </a:r>
            <a:r>
              <a:rPr lang="ru-RU" dirty="0">
                <a:solidFill>
                  <a:srgbClr val="FF0000"/>
                </a:solidFill>
              </a:rPr>
              <a:t> </a:t>
            </a:r>
            <a:r>
              <a:rPr lang="el-GR" dirty="0"/>
              <a:t>Δθ</a:t>
            </a:r>
            <a:r>
              <a:rPr lang="en-US" dirty="0"/>
              <a:t>=30</a:t>
            </a:r>
            <a:r>
              <a:rPr lang="ru-RU" dirty="0"/>
              <a:t>° → </a:t>
            </a:r>
            <a:r>
              <a:rPr lang="el-GR" dirty="0"/>
              <a:t>Δ</a:t>
            </a:r>
            <a:r>
              <a:rPr lang="en-US" dirty="0"/>
              <a:t>X&lt;&lt;1 </a:t>
            </a:r>
            <a:r>
              <a:rPr lang="ru-RU" dirty="0"/>
              <a:t>                   → </a:t>
            </a:r>
            <a:r>
              <a:rPr lang="en-US" dirty="0" err="1">
                <a:solidFill>
                  <a:schemeClr val="accent2"/>
                </a:solidFill>
              </a:rPr>
              <a:t>Δσ~const</a:t>
            </a:r>
            <a:r>
              <a:rPr lang="en-US" dirty="0">
                <a:solidFill>
                  <a:schemeClr val="accent2"/>
                </a:solidFill>
              </a:rPr>
              <a:t> </a:t>
            </a:r>
            <a:r>
              <a:rPr lang="en-US" dirty="0">
                <a:solidFill>
                  <a:srgbClr val="FF0000"/>
                </a:solidFill>
              </a:rPr>
              <a:t>!</a:t>
            </a:r>
            <a:endParaRPr lang="ru-RU" dirty="0">
              <a:solidFill>
                <a:srgbClr val="FF0000"/>
              </a:solidFill>
            </a:endParaRPr>
          </a:p>
        </p:txBody>
      </p:sp>
      <p:sp>
        <p:nvSpPr>
          <p:cNvPr id="56327" name="Rectangle 16"/>
          <p:cNvSpPr>
            <a:spLocks noChangeArrowheads="1"/>
          </p:cNvSpPr>
          <p:nvPr/>
        </p:nvSpPr>
        <p:spPr bwMode="auto">
          <a:xfrm>
            <a:off x="90488" y="1406525"/>
            <a:ext cx="3725862" cy="366713"/>
          </a:xfrm>
          <a:prstGeom prst="rect">
            <a:avLst/>
          </a:prstGeom>
          <a:noFill/>
          <a:ln w="9525">
            <a:noFill/>
            <a:miter lim="800000"/>
            <a:headEnd/>
            <a:tailEnd/>
          </a:ln>
        </p:spPr>
        <p:txBody>
          <a:bodyPr wrap="none">
            <a:spAutoFit/>
          </a:bodyPr>
          <a:lstStyle/>
          <a:p>
            <a:r>
              <a:rPr lang="el-GR" sz="1600"/>
              <a:t>Δ</a:t>
            </a:r>
            <a:r>
              <a:rPr lang="en-US" sz="1600"/>
              <a:t>X=1 </a:t>
            </a:r>
            <a:r>
              <a:rPr lang="ru-RU" sz="1600"/>
              <a:t>→</a:t>
            </a:r>
            <a:r>
              <a:rPr lang="en-US" sz="1600"/>
              <a:t> </a:t>
            </a:r>
            <a:r>
              <a:rPr lang="el-GR" sz="1600"/>
              <a:t>Δ</a:t>
            </a:r>
            <a:r>
              <a:rPr lang="el-GR">
                <a:latin typeface="Times New Roman" pitchFamily="18" charset="0"/>
                <a:cs typeface="Times New Roman" pitchFamily="18" charset="0"/>
              </a:rPr>
              <a:t>σ</a:t>
            </a:r>
            <a:r>
              <a:rPr lang="en-US" sz="1600">
                <a:cs typeface="Times New Roman" pitchFamily="18" charset="0"/>
              </a:rPr>
              <a:t>(X)~</a:t>
            </a:r>
            <a:r>
              <a:rPr lang="ru-RU" sz="1600"/>
              <a:t>ехр(</a:t>
            </a:r>
            <a:r>
              <a:rPr lang="en-US" sz="1600"/>
              <a:t>-m</a:t>
            </a:r>
            <a:r>
              <a:rPr lang="en-US" sz="1600" baseline="-25000"/>
              <a:t>p</a:t>
            </a:r>
            <a:r>
              <a:rPr lang="ru-RU" sz="1600"/>
              <a:t>/</a:t>
            </a:r>
            <a:r>
              <a:rPr lang="en-US" sz="1600"/>
              <a:t> T</a:t>
            </a:r>
            <a:r>
              <a:rPr lang="en-US" sz="1600" baseline="-25000"/>
              <a:t>0X</a:t>
            </a:r>
            <a:r>
              <a:rPr lang="ru-RU" sz="1600"/>
              <a:t>)</a:t>
            </a:r>
            <a:r>
              <a:rPr lang="en-US" sz="1600"/>
              <a:t> </a:t>
            </a:r>
            <a:r>
              <a:rPr lang="ru-RU" sz="1600"/>
              <a:t>~е</a:t>
            </a:r>
            <a:r>
              <a:rPr lang="en-US" sz="1600" baseline="24000"/>
              <a:t>-</a:t>
            </a:r>
            <a:r>
              <a:rPr lang="ru-RU" sz="1600" baseline="24000"/>
              <a:t>7</a:t>
            </a:r>
            <a:r>
              <a:rPr lang="en-US" sz="1600">
                <a:cs typeface="Times New Roman" pitchFamily="18" charset="0"/>
              </a:rPr>
              <a:t>~10</a:t>
            </a:r>
            <a:r>
              <a:rPr lang="en-US" sz="1600" baseline="30000">
                <a:cs typeface="Times New Roman" pitchFamily="18" charset="0"/>
              </a:rPr>
              <a:t>-</a:t>
            </a:r>
            <a:r>
              <a:rPr lang="en-US" sz="1600" b="1" baseline="30000">
                <a:cs typeface="Times New Roman" pitchFamily="18" charset="0"/>
              </a:rPr>
              <a:t>3</a:t>
            </a:r>
            <a:endParaRPr lang="ru-RU" sz="1600" b="1" baseline="30000">
              <a:cs typeface="Times New Roman" pitchFamily="18" charset="0"/>
            </a:endParaRPr>
          </a:p>
        </p:txBody>
      </p:sp>
      <p:sp>
        <p:nvSpPr>
          <p:cNvPr id="56328" name="Rectangle 17"/>
          <p:cNvSpPr>
            <a:spLocks noChangeArrowheads="1"/>
          </p:cNvSpPr>
          <p:nvPr/>
        </p:nvSpPr>
        <p:spPr bwMode="auto">
          <a:xfrm>
            <a:off x="0" y="6132513"/>
            <a:ext cx="9144000" cy="366712"/>
          </a:xfrm>
          <a:prstGeom prst="rect">
            <a:avLst/>
          </a:prstGeom>
          <a:noFill/>
          <a:ln w="9525">
            <a:noFill/>
            <a:miter lim="800000"/>
            <a:headEnd/>
            <a:tailEnd/>
          </a:ln>
        </p:spPr>
        <p:txBody>
          <a:bodyPr>
            <a:spAutoFit/>
          </a:bodyPr>
          <a:lstStyle/>
          <a:p>
            <a:pPr algn="ctr">
              <a:spcBef>
                <a:spcPct val="50000"/>
              </a:spcBef>
              <a:buClr>
                <a:schemeClr val="tx1"/>
              </a:buClr>
            </a:pPr>
            <a:r>
              <a:rPr lang="en-US" b="1" dirty="0" err="1" smtClean="0">
                <a:solidFill>
                  <a:schemeClr val="accent2"/>
                </a:solidFill>
              </a:rPr>
              <a:t>Flucton-flucton</a:t>
            </a:r>
            <a:r>
              <a:rPr lang="en-US" b="1" dirty="0" smtClean="0">
                <a:solidFill>
                  <a:schemeClr val="accent2"/>
                </a:solidFill>
              </a:rPr>
              <a:t> interaction</a:t>
            </a:r>
            <a:r>
              <a:rPr lang="ru-RU" b="1" dirty="0" smtClean="0">
                <a:solidFill>
                  <a:srgbClr val="FF0000"/>
                </a:solidFill>
              </a:rPr>
              <a:t> </a:t>
            </a:r>
            <a:r>
              <a:rPr lang="ru-RU" b="1" dirty="0">
                <a:solidFill>
                  <a:srgbClr val="FF0000"/>
                </a:solidFill>
              </a:rPr>
              <a:t>!</a:t>
            </a:r>
            <a:endParaRPr lang="en-US" b="1" dirty="0">
              <a:solidFill>
                <a:srgbClr val="FF0000"/>
              </a:solidFill>
            </a:endParaRPr>
          </a:p>
        </p:txBody>
      </p:sp>
      <p:pic>
        <p:nvPicPr>
          <p:cNvPr id="56329" name="Picture 5" descr="kineLimitsPVsTheta_FINAL_small"/>
          <p:cNvPicPr>
            <a:picLocks noChangeAspect="1" noChangeArrowheads="1"/>
          </p:cNvPicPr>
          <p:nvPr/>
        </p:nvPicPr>
        <p:blipFill>
          <a:blip r:embed="rId2"/>
          <a:srcRect/>
          <a:stretch>
            <a:fillRect/>
          </a:stretch>
        </p:blipFill>
        <p:spPr bwMode="auto">
          <a:xfrm>
            <a:off x="3802063" y="917575"/>
            <a:ext cx="5062537" cy="5106988"/>
          </a:xfrm>
          <a:prstGeom prst="rect">
            <a:avLst/>
          </a:prstGeom>
          <a:noFill/>
          <a:ln w="9525">
            <a:noFill/>
            <a:miter lim="800000"/>
            <a:headEnd/>
            <a:tailEnd/>
          </a:ln>
        </p:spPr>
      </p:pic>
      <p:sp>
        <p:nvSpPr>
          <p:cNvPr id="56330" name="Text Box 6"/>
          <p:cNvSpPr txBox="1">
            <a:spLocks noChangeArrowheads="1"/>
          </p:cNvSpPr>
          <p:nvPr/>
        </p:nvSpPr>
        <p:spPr bwMode="auto">
          <a:xfrm rot="956723">
            <a:off x="4237038" y="3659188"/>
            <a:ext cx="571500" cy="366712"/>
          </a:xfrm>
          <a:prstGeom prst="rect">
            <a:avLst/>
          </a:prstGeom>
          <a:noFill/>
          <a:ln w="9525">
            <a:noFill/>
            <a:miter lim="800000"/>
            <a:headEnd/>
            <a:tailEnd/>
          </a:ln>
        </p:spPr>
        <p:txBody>
          <a:bodyPr wrap="none">
            <a:spAutoFit/>
          </a:bodyPr>
          <a:lstStyle/>
          <a:p>
            <a:r>
              <a:rPr lang="ru-RU">
                <a:solidFill>
                  <a:srgbClr val="FF0000"/>
                </a:solidFill>
              </a:rPr>
              <a:t>2+2</a:t>
            </a:r>
          </a:p>
        </p:txBody>
      </p:sp>
      <p:sp>
        <p:nvSpPr>
          <p:cNvPr id="56331" name="Text Box 7"/>
          <p:cNvSpPr txBox="1">
            <a:spLocks noChangeArrowheads="1"/>
          </p:cNvSpPr>
          <p:nvPr/>
        </p:nvSpPr>
        <p:spPr bwMode="auto">
          <a:xfrm rot="956723">
            <a:off x="8251825" y="5076825"/>
            <a:ext cx="571500" cy="366713"/>
          </a:xfrm>
          <a:prstGeom prst="rect">
            <a:avLst/>
          </a:prstGeom>
          <a:noFill/>
          <a:ln w="9525">
            <a:noFill/>
            <a:miter lim="800000"/>
            <a:headEnd/>
            <a:tailEnd/>
          </a:ln>
        </p:spPr>
        <p:txBody>
          <a:bodyPr wrap="none">
            <a:spAutoFit/>
          </a:bodyPr>
          <a:lstStyle/>
          <a:p>
            <a:r>
              <a:rPr lang="ru-RU">
                <a:solidFill>
                  <a:srgbClr val="CC3399"/>
                </a:solidFill>
              </a:rPr>
              <a:t>3+2</a:t>
            </a:r>
          </a:p>
        </p:txBody>
      </p:sp>
      <p:sp>
        <p:nvSpPr>
          <p:cNvPr id="56332" name="Text Box 8"/>
          <p:cNvSpPr txBox="1">
            <a:spLocks noChangeArrowheads="1"/>
          </p:cNvSpPr>
          <p:nvPr/>
        </p:nvSpPr>
        <p:spPr bwMode="auto">
          <a:xfrm rot="956723">
            <a:off x="8251825" y="4614863"/>
            <a:ext cx="571500" cy="366712"/>
          </a:xfrm>
          <a:prstGeom prst="rect">
            <a:avLst/>
          </a:prstGeom>
          <a:noFill/>
          <a:ln w="9525">
            <a:noFill/>
            <a:miter lim="800000"/>
            <a:headEnd/>
            <a:tailEnd/>
          </a:ln>
        </p:spPr>
        <p:txBody>
          <a:bodyPr wrap="none">
            <a:spAutoFit/>
          </a:bodyPr>
          <a:lstStyle/>
          <a:p>
            <a:r>
              <a:rPr lang="ru-RU">
                <a:solidFill>
                  <a:srgbClr val="3333FF"/>
                </a:solidFill>
              </a:rPr>
              <a:t>1+4</a:t>
            </a:r>
          </a:p>
        </p:txBody>
      </p:sp>
      <p:sp>
        <p:nvSpPr>
          <p:cNvPr id="56333" name="Text Box 9"/>
          <p:cNvSpPr txBox="1">
            <a:spLocks noChangeArrowheads="1"/>
          </p:cNvSpPr>
          <p:nvPr/>
        </p:nvSpPr>
        <p:spPr bwMode="auto">
          <a:xfrm rot="956723">
            <a:off x="8251825" y="4073525"/>
            <a:ext cx="571500" cy="366713"/>
          </a:xfrm>
          <a:prstGeom prst="rect">
            <a:avLst/>
          </a:prstGeom>
          <a:noFill/>
          <a:ln w="9525">
            <a:noFill/>
            <a:miter lim="800000"/>
            <a:headEnd/>
            <a:tailEnd/>
          </a:ln>
        </p:spPr>
        <p:txBody>
          <a:bodyPr wrap="none">
            <a:spAutoFit/>
          </a:bodyPr>
          <a:lstStyle/>
          <a:p>
            <a:r>
              <a:rPr lang="ru-RU">
                <a:solidFill>
                  <a:srgbClr val="3333FF"/>
                </a:solidFill>
              </a:rPr>
              <a:t>1+6</a:t>
            </a:r>
          </a:p>
        </p:txBody>
      </p:sp>
      <p:sp>
        <p:nvSpPr>
          <p:cNvPr id="56334" name="Text Box 10"/>
          <p:cNvSpPr txBox="1">
            <a:spLocks noChangeArrowheads="1"/>
          </p:cNvSpPr>
          <p:nvPr/>
        </p:nvSpPr>
        <p:spPr bwMode="auto">
          <a:xfrm rot="956723">
            <a:off x="8251825" y="4344988"/>
            <a:ext cx="571500" cy="366712"/>
          </a:xfrm>
          <a:prstGeom prst="rect">
            <a:avLst/>
          </a:prstGeom>
          <a:noFill/>
          <a:ln w="9525">
            <a:noFill/>
            <a:miter lim="800000"/>
            <a:headEnd/>
            <a:tailEnd/>
          </a:ln>
        </p:spPr>
        <p:txBody>
          <a:bodyPr wrap="none">
            <a:spAutoFit/>
          </a:bodyPr>
          <a:lstStyle/>
          <a:p>
            <a:r>
              <a:rPr lang="ru-RU">
                <a:solidFill>
                  <a:srgbClr val="3333FF"/>
                </a:solidFill>
              </a:rPr>
              <a:t>1+5</a:t>
            </a:r>
          </a:p>
        </p:txBody>
      </p:sp>
      <p:sp>
        <p:nvSpPr>
          <p:cNvPr id="56335" name="Text Box 11"/>
          <p:cNvSpPr txBox="1">
            <a:spLocks noChangeArrowheads="1"/>
          </p:cNvSpPr>
          <p:nvPr/>
        </p:nvSpPr>
        <p:spPr bwMode="auto">
          <a:xfrm rot="1461258">
            <a:off x="4248150" y="2444750"/>
            <a:ext cx="571500" cy="366713"/>
          </a:xfrm>
          <a:prstGeom prst="rect">
            <a:avLst/>
          </a:prstGeom>
          <a:noFill/>
          <a:ln w="9525">
            <a:noFill/>
            <a:miter lim="800000"/>
            <a:headEnd/>
            <a:tailEnd/>
          </a:ln>
        </p:spPr>
        <p:txBody>
          <a:bodyPr wrap="none">
            <a:spAutoFit/>
          </a:bodyPr>
          <a:lstStyle/>
          <a:p>
            <a:r>
              <a:rPr lang="ru-RU">
                <a:solidFill>
                  <a:srgbClr val="FF0000"/>
                </a:solidFill>
              </a:rPr>
              <a:t>2+3</a:t>
            </a:r>
          </a:p>
        </p:txBody>
      </p:sp>
      <p:sp>
        <p:nvSpPr>
          <p:cNvPr id="56336" name="Text Box 12"/>
          <p:cNvSpPr txBox="1">
            <a:spLocks noChangeArrowheads="1"/>
          </p:cNvSpPr>
          <p:nvPr/>
        </p:nvSpPr>
        <p:spPr bwMode="auto">
          <a:xfrm rot="956723">
            <a:off x="8251825" y="4808538"/>
            <a:ext cx="571500" cy="366712"/>
          </a:xfrm>
          <a:prstGeom prst="rect">
            <a:avLst/>
          </a:prstGeom>
          <a:noFill/>
          <a:ln w="9525">
            <a:noFill/>
            <a:miter lim="800000"/>
            <a:headEnd/>
            <a:tailEnd/>
          </a:ln>
        </p:spPr>
        <p:txBody>
          <a:bodyPr wrap="none">
            <a:spAutoFit/>
          </a:bodyPr>
          <a:lstStyle/>
          <a:p>
            <a:r>
              <a:rPr lang="en-US">
                <a:solidFill>
                  <a:srgbClr val="CC3399"/>
                </a:solidFill>
              </a:rPr>
              <a:t>4</a:t>
            </a:r>
            <a:r>
              <a:rPr lang="ru-RU">
                <a:solidFill>
                  <a:srgbClr val="CC3399"/>
                </a:solidFill>
              </a:rPr>
              <a:t>+2</a:t>
            </a:r>
          </a:p>
        </p:txBody>
      </p:sp>
      <p:sp>
        <p:nvSpPr>
          <p:cNvPr id="56337" name="Text Box 13"/>
          <p:cNvSpPr txBox="1">
            <a:spLocks noChangeArrowheads="1"/>
          </p:cNvSpPr>
          <p:nvPr/>
        </p:nvSpPr>
        <p:spPr bwMode="auto">
          <a:xfrm rot="1252350">
            <a:off x="4243388" y="1520825"/>
            <a:ext cx="569912" cy="366713"/>
          </a:xfrm>
          <a:prstGeom prst="rect">
            <a:avLst/>
          </a:prstGeom>
          <a:noFill/>
          <a:ln w="9525">
            <a:noFill/>
            <a:miter lim="800000"/>
            <a:headEnd/>
            <a:tailEnd/>
          </a:ln>
        </p:spPr>
        <p:txBody>
          <a:bodyPr wrap="none">
            <a:spAutoFit/>
          </a:bodyPr>
          <a:lstStyle/>
          <a:p>
            <a:r>
              <a:rPr lang="ru-RU">
                <a:solidFill>
                  <a:srgbClr val="FF0000"/>
                </a:solidFill>
              </a:rPr>
              <a:t>2+</a:t>
            </a:r>
            <a:r>
              <a:rPr lang="en-US">
                <a:solidFill>
                  <a:srgbClr val="FF0000"/>
                </a:solidFill>
              </a:rPr>
              <a:t>4</a:t>
            </a:r>
            <a:endParaRPr lang="ru-RU">
              <a:solidFill>
                <a:srgbClr val="FF0000"/>
              </a:solidFill>
            </a:endParaRPr>
          </a:p>
        </p:txBody>
      </p:sp>
      <p:sp>
        <p:nvSpPr>
          <p:cNvPr id="56338" name="Rectangle 14"/>
          <p:cNvSpPr>
            <a:spLocks noChangeArrowheads="1"/>
          </p:cNvSpPr>
          <p:nvPr/>
        </p:nvSpPr>
        <p:spPr bwMode="auto">
          <a:xfrm>
            <a:off x="6638925" y="1455738"/>
            <a:ext cx="1690688" cy="1406525"/>
          </a:xfrm>
          <a:prstGeom prst="rect">
            <a:avLst/>
          </a:prstGeom>
          <a:solidFill>
            <a:schemeClr val="bg1"/>
          </a:solidFill>
          <a:ln w="9525">
            <a:solidFill>
              <a:schemeClr val="bg1"/>
            </a:solidFill>
            <a:miter lim="800000"/>
            <a:headEnd/>
            <a:tailEnd/>
          </a:ln>
        </p:spPr>
        <p:txBody>
          <a:bodyPr wrap="none" anchor="ctr"/>
          <a:lstStyle/>
          <a:p>
            <a:endParaRPr lang="ru-RU"/>
          </a:p>
        </p:txBody>
      </p:sp>
      <p:sp>
        <p:nvSpPr>
          <p:cNvPr id="56339" name="Text Box 18"/>
          <p:cNvSpPr txBox="1">
            <a:spLocks noChangeArrowheads="1"/>
          </p:cNvSpPr>
          <p:nvPr/>
        </p:nvSpPr>
        <p:spPr bwMode="auto">
          <a:xfrm>
            <a:off x="5608638" y="4922838"/>
            <a:ext cx="904875" cy="396875"/>
          </a:xfrm>
          <a:prstGeom prst="rect">
            <a:avLst/>
          </a:prstGeom>
          <a:noFill/>
          <a:ln w="9525">
            <a:noFill/>
            <a:miter lim="800000"/>
            <a:headEnd/>
            <a:tailEnd/>
          </a:ln>
        </p:spPr>
        <p:txBody>
          <a:bodyPr wrap="none">
            <a:spAutoFit/>
          </a:bodyPr>
          <a:lstStyle/>
          <a:p>
            <a:r>
              <a:rPr lang="en-US" sz="2000" b="1">
                <a:solidFill>
                  <a:srgbClr val="FF0000"/>
                </a:solidFill>
              </a:rPr>
              <a:t>FLINT</a:t>
            </a:r>
            <a:endParaRPr lang="ru-RU" sz="2000" b="1">
              <a:solidFill>
                <a:srgbClr val="FF0000"/>
              </a:solidFill>
            </a:endParaRPr>
          </a:p>
        </p:txBody>
      </p:sp>
      <p:sp>
        <p:nvSpPr>
          <p:cNvPr id="20" name="Нижний колонтитул 19"/>
          <p:cNvSpPr>
            <a:spLocks noGrp="1"/>
          </p:cNvSpPr>
          <p:nvPr>
            <p:ph type="ftr" sz="quarter" idx="11"/>
          </p:nvPr>
        </p:nvSpPr>
        <p:spPr/>
        <p:txBody>
          <a:bodyPr/>
          <a:lstStyle/>
          <a:p>
            <a:pPr>
              <a:defRPr/>
            </a:pPr>
            <a:r>
              <a:rPr lang="en-US" smtClean="0"/>
              <a:t>A.Stavinskiy,July 2011,Triggered femtoscopy and DQM,Nantes,GDRE-11</a:t>
            </a:r>
            <a:endParaRPr lang="ru-RU"/>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Номер слайда 5"/>
          <p:cNvSpPr>
            <a:spLocks noGrp="1"/>
          </p:cNvSpPr>
          <p:nvPr>
            <p:ph type="sldNum" sz="quarter" idx="12"/>
          </p:nvPr>
        </p:nvSpPr>
        <p:spPr>
          <a:noFill/>
        </p:spPr>
        <p:txBody>
          <a:bodyPr/>
          <a:lstStyle/>
          <a:p>
            <a:fld id="{121F6717-C6C7-420E-A62F-59899B15E5BA}" type="slidenum">
              <a:rPr lang="ru-RU">
                <a:latin typeface="Arial" charset="0"/>
              </a:rPr>
              <a:pPr/>
              <a:t>55</a:t>
            </a:fld>
            <a:endParaRPr lang="ru-RU">
              <a:latin typeface="Arial" charset="0"/>
            </a:endParaRPr>
          </a:p>
        </p:txBody>
      </p:sp>
      <p:sp>
        <p:nvSpPr>
          <p:cNvPr id="55301" name="Rectangle 2"/>
          <p:cNvSpPr>
            <a:spLocks noGrp="1" noChangeArrowheads="1"/>
          </p:cNvSpPr>
          <p:nvPr>
            <p:ph type="title"/>
          </p:nvPr>
        </p:nvSpPr>
        <p:spPr/>
        <p:txBody>
          <a:bodyPr/>
          <a:lstStyle/>
          <a:p>
            <a:pPr eaLnBrk="1" hangingPunct="1"/>
            <a:r>
              <a:rPr lang="en-US" dirty="0" err="1" smtClean="0"/>
              <a:t>Flucton</a:t>
            </a:r>
            <a:r>
              <a:rPr lang="ru-RU" dirty="0" smtClean="0"/>
              <a:t>- </a:t>
            </a:r>
            <a:r>
              <a:rPr lang="en-US" dirty="0" err="1" smtClean="0"/>
              <a:t>flucton</a:t>
            </a:r>
            <a:r>
              <a:rPr lang="ru-RU" dirty="0" smtClean="0"/>
              <a:t>?</a:t>
            </a:r>
          </a:p>
        </p:txBody>
      </p:sp>
      <p:pic>
        <p:nvPicPr>
          <p:cNvPr id="55302" name="Picture 4" descr="kineLimitsPVsTheta_FINAL_small"/>
          <p:cNvPicPr>
            <a:picLocks noChangeAspect="1" noChangeArrowheads="1"/>
          </p:cNvPicPr>
          <p:nvPr/>
        </p:nvPicPr>
        <p:blipFill>
          <a:blip r:embed="rId2"/>
          <a:srcRect/>
          <a:stretch>
            <a:fillRect/>
          </a:stretch>
        </p:blipFill>
        <p:spPr bwMode="auto">
          <a:xfrm>
            <a:off x="3802063" y="917575"/>
            <a:ext cx="5062537" cy="5106988"/>
          </a:xfrm>
          <a:prstGeom prst="rect">
            <a:avLst/>
          </a:prstGeom>
          <a:noFill/>
          <a:ln w="9525">
            <a:noFill/>
            <a:miter lim="800000"/>
            <a:headEnd/>
            <a:tailEnd/>
          </a:ln>
        </p:spPr>
      </p:pic>
      <p:sp>
        <p:nvSpPr>
          <p:cNvPr id="55303" name="Text Box 5"/>
          <p:cNvSpPr txBox="1">
            <a:spLocks noChangeArrowheads="1"/>
          </p:cNvSpPr>
          <p:nvPr/>
        </p:nvSpPr>
        <p:spPr bwMode="auto">
          <a:xfrm rot="956723">
            <a:off x="4237038" y="3659188"/>
            <a:ext cx="571500" cy="366712"/>
          </a:xfrm>
          <a:prstGeom prst="rect">
            <a:avLst/>
          </a:prstGeom>
          <a:noFill/>
          <a:ln w="9525">
            <a:noFill/>
            <a:miter lim="800000"/>
            <a:headEnd/>
            <a:tailEnd/>
          </a:ln>
        </p:spPr>
        <p:txBody>
          <a:bodyPr wrap="none">
            <a:spAutoFit/>
          </a:bodyPr>
          <a:lstStyle/>
          <a:p>
            <a:r>
              <a:rPr lang="ru-RU">
                <a:solidFill>
                  <a:srgbClr val="FF0000"/>
                </a:solidFill>
              </a:rPr>
              <a:t>2+2</a:t>
            </a:r>
          </a:p>
        </p:txBody>
      </p:sp>
      <p:sp>
        <p:nvSpPr>
          <p:cNvPr id="55304" name="Text Box 6"/>
          <p:cNvSpPr txBox="1">
            <a:spLocks noChangeArrowheads="1"/>
          </p:cNvSpPr>
          <p:nvPr/>
        </p:nvSpPr>
        <p:spPr bwMode="auto">
          <a:xfrm rot="956723">
            <a:off x="8251825" y="5076825"/>
            <a:ext cx="571500" cy="366713"/>
          </a:xfrm>
          <a:prstGeom prst="rect">
            <a:avLst/>
          </a:prstGeom>
          <a:noFill/>
          <a:ln w="9525">
            <a:noFill/>
            <a:miter lim="800000"/>
            <a:headEnd/>
            <a:tailEnd/>
          </a:ln>
        </p:spPr>
        <p:txBody>
          <a:bodyPr wrap="none">
            <a:spAutoFit/>
          </a:bodyPr>
          <a:lstStyle/>
          <a:p>
            <a:r>
              <a:rPr lang="ru-RU">
                <a:solidFill>
                  <a:srgbClr val="CC3399"/>
                </a:solidFill>
              </a:rPr>
              <a:t>3+2</a:t>
            </a:r>
          </a:p>
        </p:txBody>
      </p:sp>
      <p:sp>
        <p:nvSpPr>
          <p:cNvPr id="55305" name="Text Box 7"/>
          <p:cNvSpPr txBox="1">
            <a:spLocks noChangeArrowheads="1"/>
          </p:cNvSpPr>
          <p:nvPr/>
        </p:nvSpPr>
        <p:spPr bwMode="auto">
          <a:xfrm rot="956723">
            <a:off x="8251825" y="4614863"/>
            <a:ext cx="571500" cy="366712"/>
          </a:xfrm>
          <a:prstGeom prst="rect">
            <a:avLst/>
          </a:prstGeom>
          <a:noFill/>
          <a:ln w="9525">
            <a:noFill/>
            <a:miter lim="800000"/>
            <a:headEnd/>
            <a:tailEnd/>
          </a:ln>
        </p:spPr>
        <p:txBody>
          <a:bodyPr wrap="none">
            <a:spAutoFit/>
          </a:bodyPr>
          <a:lstStyle/>
          <a:p>
            <a:r>
              <a:rPr lang="ru-RU">
                <a:solidFill>
                  <a:srgbClr val="3333FF"/>
                </a:solidFill>
              </a:rPr>
              <a:t>1+4</a:t>
            </a:r>
          </a:p>
        </p:txBody>
      </p:sp>
      <p:sp>
        <p:nvSpPr>
          <p:cNvPr id="55306" name="Text Box 8"/>
          <p:cNvSpPr txBox="1">
            <a:spLocks noChangeArrowheads="1"/>
          </p:cNvSpPr>
          <p:nvPr/>
        </p:nvSpPr>
        <p:spPr bwMode="auto">
          <a:xfrm rot="956723">
            <a:off x="8251825" y="4073525"/>
            <a:ext cx="571500" cy="366713"/>
          </a:xfrm>
          <a:prstGeom prst="rect">
            <a:avLst/>
          </a:prstGeom>
          <a:noFill/>
          <a:ln w="9525">
            <a:noFill/>
            <a:miter lim="800000"/>
            <a:headEnd/>
            <a:tailEnd/>
          </a:ln>
        </p:spPr>
        <p:txBody>
          <a:bodyPr wrap="none">
            <a:spAutoFit/>
          </a:bodyPr>
          <a:lstStyle/>
          <a:p>
            <a:r>
              <a:rPr lang="ru-RU">
                <a:solidFill>
                  <a:srgbClr val="3333FF"/>
                </a:solidFill>
              </a:rPr>
              <a:t>1+6</a:t>
            </a:r>
          </a:p>
        </p:txBody>
      </p:sp>
      <p:sp>
        <p:nvSpPr>
          <p:cNvPr id="55307" name="Text Box 9"/>
          <p:cNvSpPr txBox="1">
            <a:spLocks noChangeArrowheads="1"/>
          </p:cNvSpPr>
          <p:nvPr/>
        </p:nvSpPr>
        <p:spPr bwMode="auto">
          <a:xfrm rot="956723">
            <a:off x="8251825" y="4344988"/>
            <a:ext cx="571500" cy="366712"/>
          </a:xfrm>
          <a:prstGeom prst="rect">
            <a:avLst/>
          </a:prstGeom>
          <a:noFill/>
          <a:ln w="9525">
            <a:noFill/>
            <a:miter lim="800000"/>
            <a:headEnd/>
            <a:tailEnd/>
          </a:ln>
        </p:spPr>
        <p:txBody>
          <a:bodyPr wrap="none">
            <a:spAutoFit/>
          </a:bodyPr>
          <a:lstStyle/>
          <a:p>
            <a:r>
              <a:rPr lang="ru-RU">
                <a:solidFill>
                  <a:srgbClr val="3333FF"/>
                </a:solidFill>
              </a:rPr>
              <a:t>1+5</a:t>
            </a:r>
          </a:p>
        </p:txBody>
      </p:sp>
      <p:sp>
        <p:nvSpPr>
          <p:cNvPr id="55308" name="Text Box 10"/>
          <p:cNvSpPr txBox="1">
            <a:spLocks noChangeArrowheads="1"/>
          </p:cNvSpPr>
          <p:nvPr/>
        </p:nvSpPr>
        <p:spPr bwMode="auto">
          <a:xfrm rot="1461258">
            <a:off x="4248150" y="2444750"/>
            <a:ext cx="571500" cy="366713"/>
          </a:xfrm>
          <a:prstGeom prst="rect">
            <a:avLst/>
          </a:prstGeom>
          <a:noFill/>
          <a:ln w="9525">
            <a:noFill/>
            <a:miter lim="800000"/>
            <a:headEnd/>
            <a:tailEnd/>
          </a:ln>
        </p:spPr>
        <p:txBody>
          <a:bodyPr wrap="none">
            <a:spAutoFit/>
          </a:bodyPr>
          <a:lstStyle/>
          <a:p>
            <a:r>
              <a:rPr lang="ru-RU">
                <a:solidFill>
                  <a:srgbClr val="FF0000"/>
                </a:solidFill>
              </a:rPr>
              <a:t>2+3</a:t>
            </a:r>
          </a:p>
        </p:txBody>
      </p:sp>
      <p:sp>
        <p:nvSpPr>
          <p:cNvPr id="55309" name="Text Box 11"/>
          <p:cNvSpPr txBox="1">
            <a:spLocks noChangeArrowheads="1"/>
          </p:cNvSpPr>
          <p:nvPr/>
        </p:nvSpPr>
        <p:spPr bwMode="auto">
          <a:xfrm rot="956723">
            <a:off x="8251825" y="4808538"/>
            <a:ext cx="571500" cy="366712"/>
          </a:xfrm>
          <a:prstGeom prst="rect">
            <a:avLst/>
          </a:prstGeom>
          <a:noFill/>
          <a:ln w="9525">
            <a:noFill/>
            <a:miter lim="800000"/>
            <a:headEnd/>
            <a:tailEnd/>
          </a:ln>
        </p:spPr>
        <p:txBody>
          <a:bodyPr wrap="none">
            <a:spAutoFit/>
          </a:bodyPr>
          <a:lstStyle/>
          <a:p>
            <a:r>
              <a:rPr lang="en-US">
                <a:solidFill>
                  <a:srgbClr val="CC3399"/>
                </a:solidFill>
              </a:rPr>
              <a:t>4</a:t>
            </a:r>
            <a:r>
              <a:rPr lang="ru-RU">
                <a:solidFill>
                  <a:srgbClr val="CC3399"/>
                </a:solidFill>
              </a:rPr>
              <a:t>+2</a:t>
            </a:r>
          </a:p>
        </p:txBody>
      </p:sp>
      <p:sp>
        <p:nvSpPr>
          <p:cNvPr id="55310" name="Text Box 12"/>
          <p:cNvSpPr txBox="1">
            <a:spLocks noChangeArrowheads="1"/>
          </p:cNvSpPr>
          <p:nvPr/>
        </p:nvSpPr>
        <p:spPr bwMode="auto">
          <a:xfrm rot="1252350">
            <a:off x="4243388" y="1520825"/>
            <a:ext cx="569912" cy="366713"/>
          </a:xfrm>
          <a:prstGeom prst="rect">
            <a:avLst/>
          </a:prstGeom>
          <a:noFill/>
          <a:ln w="9525">
            <a:noFill/>
            <a:miter lim="800000"/>
            <a:headEnd/>
            <a:tailEnd/>
          </a:ln>
        </p:spPr>
        <p:txBody>
          <a:bodyPr wrap="none">
            <a:spAutoFit/>
          </a:bodyPr>
          <a:lstStyle/>
          <a:p>
            <a:r>
              <a:rPr lang="ru-RU">
                <a:solidFill>
                  <a:srgbClr val="FF0000"/>
                </a:solidFill>
              </a:rPr>
              <a:t>2+</a:t>
            </a:r>
            <a:r>
              <a:rPr lang="en-US">
                <a:solidFill>
                  <a:srgbClr val="FF0000"/>
                </a:solidFill>
              </a:rPr>
              <a:t>4</a:t>
            </a:r>
            <a:endParaRPr lang="ru-RU">
              <a:solidFill>
                <a:srgbClr val="FF0000"/>
              </a:solidFill>
            </a:endParaRPr>
          </a:p>
        </p:txBody>
      </p:sp>
      <p:sp>
        <p:nvSpPr>
          <p:cNvPr id="55311" name="Rectangle 13"/>
          <p:cNvSpPr>
            <a:spLocks noChangeArrowheads="1"/>
          </p:cNvSpPr>
          <p:nvPr/>
        </p:nvSpPr>
        <p:spPr bwMode="auto">
          <a:xfrm>
            <a:off x="6638925" y="1455738"/>
            <a:ext cx="1690688" cy="1406525"/>
          </a:xfrm>
          <a:prstGeom prst="rect">
            <a:avLst/>
          </a:prstGeom>
          <a:solidFill>
            <a:schemeClr val="bg1"/>
          </a:solidFill>
          <a:ln w="9525">
            <a:solidFill>
              <a:schemeClr val="bg1"/>
            </a:solidFill>
            <a:miter lim="800000"/>
            <a:headEnd/>
            <a:tailEnd/>
          </a:ln>
        </p:spPr>
        <p:txBody>
          <a:bodyPr wrap="none" anchor="ctr"/>
          <a:lstStyle/>
          <a:p>
            <a:endParaRPr lang="ru-RU"/>
          </a:p>
        </p:txBody>
      </p:sp>
      <p:sp>
        <p:nvSpPr>
          <p:cNvPr id="55312" name="Text Box 14"/>
          <p:cNvSpPr txBox="1">
            <a:spLocks noChangeArrowheads="1"/>
          </p:cNvSpPr>
          <p:nvPr/>
        </p:nvSpPr>
        <p:spPr bwMode="auto">
          <a:xfrm>
            <a:off x="266700" y="2020888"/>
            <a:ext cx="3136900" cy="3277820"/>
          </a:xfrm>
          <a:prstGeom prst="rect">
            <a:avLst/>
          </a:prstGeom>
          <a:noFill/>
          <a:ln w="9525">
            <a:noFill/>
            <a:miter lim="800000"/>
            <a:headEnd/>
            <a:tailEnd/>
          </a:ln>
        </p:spPr>
        <p:txBody>
          <a:bodyPr lIns="0" rIns="0">
            <a:spAutoFit/>
          </a:bodyPr>
          <a:lstStyle/>
          <a:p>
            <a:pPr>
              <a:spcBef>
                <a:spcPct val="50000"/>
              </a:spcBef>
              <a:buFontTx/>
              <a:buChar char="•"/>
            </a:pPr>
            <a:r>
              <a:rPr lang="en-US" dirty="0">
                <a:solidFill>
                  <a:srgbClr val="3333FF"/>
                </a:solidFill>
              </a:rPr>
              <a:t>1N+jN</a:t>
            </a:r>
            <a:r>
              <a:rPr lang="en-US" dirty="0"/>
              <a:t> </a:t>
            </a:r>
            <a:r>
              <a:rPr lang="en-US" dirty="0" smtClean="0"/>
              <a:t>(target fragmentation &gt;</a:t>
            </a:r>
            <a:r>
              <a:rPr lang="ru-RU" dirty="0" smtClean="0"/>
              <a:t> </a:t>
            </a:r>
            <a:r>
              <a:rPr lang="ru-RU" dirty="0">
                <a:solidFill>
                  <a:srgbClr val="3333FF"/>
                </a:solidFill>
              </a:rPr>
              <a:t>1+5</a:t>
            </a:r>
            <a:r>
              <a:rPr lang="ru-RU" dirty="0">
                <a:solidFill>
                  <a:srgbClr val="FF0000"/>
                </a:solidFill>
              </a:rPr>
              <a:t> </a:t>
            </a:r>
            <a:r>
              <a:rPr lang="en-US" dirty="0"/>
              <a:t>(</a:t>
            </a:r>
            <a:r>
              <a:rPr lang="ru-RU" dirty="0">
                <a:solidFill>
                  <a:srgbClr val="3333FF"/>
                </a:solidFill>
              </a:rPr>
              <a:t>1+6</a:t>
            </a:r>
            <a:r>
              <a:rPr lang="en-US" dirty="0"/>
              <a:t>)</a:t>
            </a:r>
            <a:r>
              <a:rPr lang="ru-RU" dirty="0"/>
              <a:t>           → </a:t>
            </a:r>
            <a:r>
              <a:rPr lang="en-US" dirty="0" err="1">
                <a:solidFill>
                  <a:schemeClr val="accent2"/>
                </a:solidFill>
              </a:rPr>
              <a:t>iN+jN</a:t>
            </a:r>
            <a:r>
              <a:rPr lang="en-US" dirty="0">
                <a:solidFill>
                  <a:schemeClr val="accent2"/>
                </a:solidFill>
              </a:rPr>
              <a:t>≥</a:t>
            </a:r>
            <a:r>
              <a:rPr lang="ru-RU" dirty="0">
                <a:solidFill>
                  <a:schemeClr val="accent2"/>
                </a:solidFill>
              </a:rPr>
              <a:t>6</a:t>
            </a:r>
            <a:endParaRPr lang="ru-RU" b="1" dirty="0">
              <a:solidFill>
                <a:srgbClr val="FF0000"/>
              </a:solidFill>
              <a:latin typeface="Times New Roman" pitchFamily="18" charset="0"/>
            </a:endParaRPr>
          </a:p>
          <a:p>
            <a:pPr>
              <a:spcBef>
                <a:spcPct val="50000"/>
              </a:spcBef>
              <a:buClr>
                <a:schemeClr val="tx1"/>
              </a:buClr>
              <a:buFontTx/>
              <a:buChar char="•"/>
            </a:pPr>
            <a:r>
              <a:rPr lang="en-US" dirty="0">
                <a:solidFill>
                  <a:srgbClr val="CC3399"/>
                </a:solidFill>
              </a:rPr>
              <a:t>iN+2N</a:t>
            </a:r>
            <a:r>
              <a:rPr lang="ru-RU" dirty="0">
                <a:solidFill>
                  <a:srgbClr val="009900"/>
                </a:solidFill>
              </a:rPr>
              <a:t>                                    </a:t>
            </a:r>
            <a:r>
              <a:rPr lang="en-US" dirty="0" smtClean="0">
                <a:solidFill>
                  <a:srgbClr val="009900"/>
                </a:solidFill>
              </a:rPr>
              <a:t>even</a:t>
            </a:r>
            <a:r>
              <a:rPr lang="ru-RU" dirty="0" smtClean="0"/>
              <a:t> </a:t>
            </a:r>
            <a:r>
              <a:rPr lang="ru-RU" dirty="0"/>
              <a:t>4+2 </a:t>
            </a:r>
            <a:r>
              <a:rPr lang="en-US" dirty="0" smtClean="0"/>
              <a:t>not enough</a:t>
            </a:r>
            <a:r>
              <a:rPr lang="ru-RU" dirty="0" smtClean="0">
                <a:solidFill>
                  <a:schemeClr val="accent2"/>
                </a:solidFill>
              </a:rPr>
              <a:t>            </a:t>
            </a:r>
            <a:r>
              <a:rPr lang="ru-RU" dirty="0"/>
              <a:t>→ </a:t>
            </a:r>
            <a:r>
              <a:rPr lang="en-US" dirty="0" err="1">
                <a:solidFill>
                  <a:schemeClr val="accent2"/>
                </a:solidFill>
              </a:rPr>
              <a:t>iN+jN</a:t>
            </a:r>
            <a:r>
              <a:rPr lang="en-US" dirty="0">
                <a:solidFill>
                  <a:schemeClr val="accent2"/>
                </a:solidFill>
              </a:rPr>
              <a:t>≥</a:t>
            </a:r>
            <a:r>
              <a:rPr lang="ru-RU" dirty="0">
                <a:solidFill>
                  <a:schemeClr val="accent2"/>
                </a:solidFill>
              </a:rPr>
              <a:t>6</a:t>
            </a:r>
            <a:endParaRPr lang="el-GR" b="1" baseline="30000" dirty="0">
              <a:cs typeface="Times New Roman" pitchFamily="18" charset="0"/>
            </a:endParaRPr>
          </a:p>
          <a:p>
            <a:pPr>
              <a:spcBef>
                <a:spcPct val="50000"/>
              </a:spcBef>
              <a:buClr>
                <a:schemeClr val="tx1"/>
              </a:buClr>
              <a:buFontTx/>
              <a:buChar char="•"/>
            </a:pPr>
            <a:r>
              <a:rPr lang="en-US" dirty="0">
                <a:solidFill>
                  <a:srgbClr val="3333FF"/>
                </a:solidFill>
              </a:rPr>
              <a:t>iN+2N</a:t>
            </a:r>
            <a:r>
              <a:rPr lang="en-US" dirty="0">
                <a:solidFill>
                  <a:srgbClr val="FF0000"/>
                </a:solidFill>
              </a:rPr>
              <a:t> </a:t>
            </a:r>
            <a:r>
              <a:rPr lang="ru-RU" dirty="0"/>
              <a:t>+</a:t>
            </a:r>
            <a:r>
              <a:rPr lang="en-US" dirty="0"/>
              <a:t> </a:t>
            </a:r>
            <a:r>
              <a:rPr lang="en-US" dirty="0">
                <a:solidFill>
                  <a:srgbClr val="CC3399"/>
                </a:solidFill>
              </a:rPr>
              <a:t>1N+jN</a:t>
            </a:r>
            <a:r>
              <a:rPr lang="ru-RU" dirty="0">
                <a:solidFill>
                  <a:srgbClr val="FF0000"/>
                </a:solidFill>
              </a:rPr>
              <a:t>           </a:t>
            </a:r>
            <a:r>
              <a:rPr lang="en-US" dirty="0">
                <a:solidFill>
                  <a:srgbClr val="FF0000"/>
                </a:solidFill>
              </a:rPr>
              <a:t>             </a:t>
            </a:r>
            <a:r>
              <a:rPr lang="ru-RU" dirty="0"/>
              <a:t>(1+5) </a:t>
            </a:r>
            <a:r>
              <a:rPr lang="en-US" dirty="0"/>
              <a:t>+</a:t>
            </a:r>
            <a:r>
              <a:rPr lang="ru-RU" dirty="0"/>
              <a:t> (4+2)</a:t>
            </a:r>
            <a:r>
              <a:rPr lang="en-US" dirty="0"/>
              <a:t>                                    </a:t>
            </a:r>
            <a:r>
              <a:rPr lang="ru-RU" dirty="0"/>
              <a:t>→</a:t>
            </a:r>
            <a:r>
              <a:rPr lang="en-US" dirty="0"/>
              <a:t> </a:t>
            </a:r>
            <a:r>
              <a:rPr lang="en-US" dirty="0" err="1">
                <a:solidFill>
                  <a:schemeClr val="accent2"/>
                </a:solidFill>
              </a:rPr>
              <a:t>iN+jN</a:t>
            </a:r>
            <a:r>
              <a:rPr lang="en-US" dirty="0">
                <a:solidFill>
                  <a:schemeClr val="accent2"/>
                </a:solidFill>
              </a:rPr>
              <a:t>=6</a:t>
            </a:r>
            <a:endParaRPr lang="ru-RU" dirty="0">
              <a:solidFill>
                <a:schemeClr val="accent2"/>
              </a:solidFill>
            </a:endParaRPr>
          </a:p>
          <a:p>
            <a:pPr>
              <a:spcBef>
                <a:spcPct val="50000"/>
              </a:spcBef>
              <a:buFontTx/>
              <a:buChar char="•"/>
            </a:pPr>
            <a:r>
              <a:rPr lang="en-US" dirty="0">
                <a:solidFill>
                  <a:srgbClr val="FF0000"/>
                </a:solidFill>
              </a:rPr>
              <a:t>2N+3N</a:t>
            </a:r>
            <a:r>
              <a:rPr lang="ru-RU" dirty="0">
                <a:solidFill>
                  <a:srgbClr val="FF0000"/>
                </a:solidFill>
              </a:rPr>
              <a:t>      </a:t>
            </a:r>
            <a:r>
              <a:rPr lang="en-US" dirty="0" smtClean="0">
                <a:solidFill>
                  <a:srgbClr val="FF0000"/>
                </a:solidFill>
              </a:rPr>
              <a:t>fitted data</a:t>
            </a:r>
            <a:r>
              <a:rPr lang="ru-RU" dirty="0" smtClean="0">
                <a:solidFill>
                  <a:srgbClr val="FF0000"/>
                </a:solidFill>
              </a:rPr>
              <a:t>    </a:t>
            </a:r>
            <a:r>
              <a:rPr lang="ru-RU" dirty="0" smtClean="0">
                <a:solidFill>
                  <a:schemeClr val="accent2"/>
                </a:solidFill>
              </a:rPr>
              <a:t>  </a:t>
            </a:r>
            <a:r>
              <a:rPr lang="en-US" dirty="0" err="1">
                <a:solidFill>
                  <a:schemeClr val="accent2"/>
                </a:solidFill>
              </a:rPr>
              <a:t>iN+jN</a:t>
            </a:r>
            <a:r>
              <a:rPr lang="ru-RU" dirty="0">
                <a:solidFill>
                  <a:schemeClr val="accent2"/>
                </a:solidFill>
              </a:rPr>
              <a:t>=5 </a:t>
            </a:r>
            <a:r>
              <a:rPr lang="ru-RU" b="1" dirty="0">
                <a:solidFill>
                  <a:srgbClr val="FF0000"/>
                </a:solidFill>
              </a:rPr>
              <a:t>!</a:t>
            </a:r>
            <a:endParaRPr lang="ru-RU" dirty="0"/>
          </a:p>
        </p:txBody>
      </p:sp>
      <p:sp>
        <p:nvSpPr>
          <p:cNvPr id="55313" name="Rectangle 15"/>
          <p:cNvSpPr>
            <a:spLocks noChangeArrowheads="1"/>
          </p:cNvSpPr>
          <p:nvPr/>
        </p:nvSpPr>
        <p:spPr bwMode="auto">
          <a:xfrm>
            <a:off x="90488" y="1406525"/>
            <a:ext cx="3725862" cy="366713"/>
          </a:xfrm>
          <a:prstGeom prst="rect">
            <a:avLst/>
          </a:prstGeom>
          <a:noFill/>
          <a:ln w="9525">
            <a:noFill/>
            <a:miter lim="800000"/>
            <a:headEnd/>
            <a:tailEnd/>
          </a:ln>
        </p:spPr>
        <p:txBody>
          <a:bodyPr wrap="none">
            <a:spAutoFit/>
          </a:bodyPr>
          <a:lstStyle/>
          <a:p>
            <a:r>
              <a:rPr lang="el-GR" sz="1600"/>
              <a:t>Δ</a:t>
            </a:r>
            <a:r>
              <a:rPr lang="en-US" sz="1600"/>
              <a:t>X=1 </a:t>
            </a:r>
            <a:r>
              <a:rPr lang="ru-RU" sz="1600"/>
              <a:t>→</a:t>
            </a:r>
            <a:r>
              <a:rPr lang="en-US" sz="1600"/>
              <a:t> </a:t>
            </a:r>
            <a:r>
              <a:rPr lang="el-GR" sz="1600"/>
              <a:t>Δ</a:t>
            </a:r>
            <a:r>
              <a:rPr lang="el-GR">
                <a:latin typeface="Times New Roman" pitchFamily="18" charset="0"/>
                <a:cs typeface="Times New Roman" pitchFamily="18" charset="0"/>
              </a:rPr>
              <a:t>σ</a:t>
            </a:r>
            <a:r>
              <a:rPr lang="en-US" sz="1600">
                <a:cs typeface="Times New Roman" pitchFamily="18" charset="0"/>
              </a:rPr>
              <a:t>(X)~</a:t>
            </a:r>
            <a:r>
              <a:rPr lang="ru-RU" sz="1600"/>
              <a:t>ехр(</a:t>
            </a:r>
            <a:r>
              <a:rPr lang="en-US" sz="1600"/>
              <a:t>-m</a:t>
            </a:r>
            <a:r>
              <a:rPr lang="en-US" sz="1600" baseline="-25000"/>
              <a:t>p</a:t>
            </a:r>
            <a:r>
              <a:rPr lang="ru-RU" sz="1600"/>
              <a:t>/</a:t>
            </a:r>
            <a:r>
              <a:rPr lang="en-US" sz="1600"/>
              <a:t> T</a:t>
            </a:r>
            <a:r>
              <a:rPr lang="en-US" sz="1600" baseline="-25000"/>
              <a:t>0X</a:t>
            </a:r>
            <a:r>
              <a:rPr lang="ru-RU" sz="1600"/>
              <a:t>)</a:t>
            </a:r>
            <a:r>
              <a:rPr lang="en-US" sz="1600"/>
              <a:t> </a:t>
            </a:r>
            <a:r>
              <a:rPr lang="ru-RU" sz="1600"/>
              <a:t>~е</a:t>
            </a:r>
            <a:r>
              <a:rPr lang="en-US" sz="1600" baseline="24000"/>
              <a:t>-</a:t>
            </a:r>
            <a:r>
              <a:rPr lang="ru-RU" sz="1600" baseline="24000"/>
              <a:t>7</a:t>
            </a:r>
            <a:r>
              <a:rPr lang="en-US" sz="1600">
                <a:cs typeface="Times New Roman" pitchFamily="18" charset="0"/>
              </a:rPr>
              <a:t>~10</a:t>
            </a:r>
            <a:r>
              <a:rPr lang="en-US" sz="1600" baseline="30000">
                <a:cs typeface="Times New Roman" pitchFamily="18" charset="0"/>
              </a:rPr>
              <a:t>-</a:t>
            </a:r>
            <a:r>
              <a:rPr lang="en-US" sz="1600" b="1" baseline="30000">
                <a:cs typeface="Times New Roman" pitchFamily="18" charset="0"/>
              </a:rPr>
              <a:t>3</a:t>
            </a:r>
            <a:endParaRPr lang="ru-RU" sz="1600" b="1" baseline="30000">
              <a:cs typeface="Times New Roman" pitchFamily="18" charset="0"/>
            </a:endParaRPr>
          </a:p>
        </p:txBody>
      </p:sp>
      <p:sp>
        <p:nvSpPr>
          <p:cNvPr id="55314" name="Rectangle 16"/>
          <p:cNvSpPr>
            <a:spLocks noChangeArrowheads="1"/>
          </p:cNvSpPr>
          <p:nvPr/>
        </p:nvSpPr>
        <p:spPr bwMode="auto">
          <a:xfrm>
            <a:off x="0" y="6132513"/>
            <a:ext cx="9144000" cy="366712"/>
          </a:xfrm>
          <a:prstGeom prst="rect">
            <a:avLst/>
          </a:prstGeom>
          <a:noFill/>
          <a:ln w="9525">
            <a:noFill/>
            <a:miter lim="800000"/>
            <a:headEnd/>
            <a:tailEnd/>
          </a:ln>
        </p:spPr>
        <p:txBody>
          <a:bodyPr>
            <a:spAutoFit/>
          </a:bodyPr>
          <a:lstStyle/>
          <a:p>
            <a:pPr algn="ctr">
              <a:spcBef>
                <a:spcPct val="50000"/>
              </a:spcBef>
              <a:buClr>
                <a:schemeClr val="tx1"/>
              </a:buClr>
            </a:pPr>
            <a:r>
              <a:rPr lang="en-US" dirty="0" err="1" smtClean="0">
                <a:solidFill>
                  <a:schemeClr val="accent2"/>
                </a:solidFill>
              </a:rPr>
              <a:t>Flucton-flucton</a:t>
            </a:r>
            <a:r>
              <a:rPr lang="en-US" dirty="0" smtClean="0">
                <a:solidFill>
                  <a:schemeClr val="accent2"/>
                </a:solidFill>
              </a:rPr>
              <a:t> interaction</a:t>
            </a:r>
            <a:r>
              <a:rPr lang="ru-RU" b="1" dirty="0" smtClean="0">
                <a:solidFill>
                  <a:srgbClr val="FF0000"/>
                </a:solidFill>
              </a:rPr>
              <a:t> </a:t>
            </a:r>
            <a:r>
              <a:rPr lang="ru-RU" b="1" dirty="0">
                <a:solidFill>
                  <a:srgbClr val="FF0000"/>
                </a:solidFill>
              </a:rPr>
              <a:t>!</a:t>
            </a:r>
            <a:endParaRPr lang="en-US" b="1" dirty="0">
              <a:solidFill>
                <a:srgbClr val="FF0000"/>
              </a:solidFill>
            </a:endParaRPr>
          </a:p>
        </p:txBody>
      </p:sp>
      <p:sp>
        <p:nvSpPr>
          <p:cNvPr id="55315" name="Text Box 17"/>
          <p:cNvSpPr txBox="1">
            <a:spLocks noChangeArrowheads="1"/>
          </p:cNvSpPr>
          <p:nvPr/>
        </p:nvSpPr>
        <p:spPr bwMode="auto">
          <a:xfrm>
            <a:off x="5608638" y="4922838"/>
            <a:ext cx="904875" cy="396875"/>
          </a:xfrm>
          <a:prstGeom prst="rect">
            <a:avLst/>
          </a:prstGeom>
          <a:noFill/>
          <a:ln w="9525">
            <a:noFill/>
            <a:miter lim="800000"/>
            <a:headEnd/>
            <a:tailEnd/>
          </a:ln>
        </p:spPr>
        <p:txBody>
          <a:bodyPr wrap="none">
            <a:spAutoFit/>
          </a:bodyPr>
          <a:lstStyle/>
          <a:p>
            <a:r>
              <a:rPr lang="en-US" sz="2000" b="1">
                <a:solidFill>
                  <a:srgbClr val="FF0000"/>
                </a:solidFill>
              </a:rPr>
              <a:t>FLINT</a:t>
            </a:r>
            <a:endParaRPr lang="ru-RU" sz="2000" b="1">
              <a:solidFill>
                <a:srgbClr val="FF0000"/>
              </a:solidFill>
            </a:endParaRPr>
          </a:p>
        </p:txBody>
      </p:sp>
      <p:sp>
        <p:nvSpPr>
          <p:cNvPr id="20" name="Нижний колонтитул 19"/>
          <p:cNvSpPr>
            <a:spLocks noGrp="1"/>
          </p:cNvSpPr>
          <p:nvPr>
            <p:ph type="ftr" sz="quarter" idx="11"/>
          </p:nvPr>
        </p:nvSpPr>
        <p:spPr/>
        <p:txBody>
          <a:bodyPr/>
          <a:lstStyle/>
          <a:p>
            <a:pPr>
              <a:defRPr/>
            </a:pPr>
            <a:r>
              <a:rPr lang="en-US" smtClean="0"/>
              <a:t>A.Stavinskiy,July 2011,Triggered femtoscopy and DQM,Nantes,GDRE-11</a:t>
            </a:r>
            <a:endParaRPr lang="ru-RU"/>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E24DFD85-E723-4E11-8488-0A87548EBE00}" type="slidenum">
              <a:rPr lang="ru-RU" smtClean="0"/>
              <a:pPr>
                <a:defRPr/>
              </a:pPr>
              <a:t>56</a:t>
            </a:fld>
            <a:endParaRPr lang="ru-RU"/>
          </a:p>
        </p:txBody>
      </p:sp>
      <p:sp>
        <p:nvSpPr>
          <p:cNvPr id="5" name="Прямоугольник 4"/>
          <p:cNvSpPr/>
          <p:nvPr/>
        </p:nvSpPr>
        <p:spPr>
          <a:xfrm>
            <a:off x="535577" y="1439119"/>
            <a:ext cx="8138160" cy="2419124"/>
          </a:xfrm>
          <a:prstGeom prst="rect">
            <a:avLst/>
          </a:prstGeom>
        </p:spPr>
        <p:txBody>
          <a:bodyPr wrap="square">
            <a:spAutoFit/>
          </a:bodyPr>
          <a:lstStyle/>
          <a:p>
            <a:pPr eaLnBrk="1" hangingPunct="1">
              <a:lnSpc>
                <a:spcPct val="90000"/>
              </a:lnSpc>
            </a:pPr>
            <a:r>
              <a:rPr lang="en-US" sz="2400" dirty="0" smtClean="0"/>
              <a:t>1966 G.A. </a:t>
            </a:r>
            <a:r>
              <a:rPr lang="en-US" sz="2400" dirty="0" err="1" smtClean="0"/>
              <a:t>Leksin</a:t>
            </a:r>
            <a:r>
              <a:rPr lang="en-US" sz="2400" dirty="0" smtClean="0"/>
              <a:t>: </a:t>
            </a:r>
            <a:r>
              <a:rPr lang="en-US" sz="2400" dirty="0" err="1" smtClean="0"/>
              <a:t>pC</a:t>
            </a:r>
            <a:r>
              <a:rPr lang="en-US" sz="2400" dirty="0" smtClean="0"/>
              <a:t> </a:t>
            </a:r>
            <a:r>
              <a:rPr lang="en-US" sz="2400" dirty="0" smtClean="0">
                <a:cs typeface="Arial" charset="0"/>
              </a:rPr>
              <a:t>→p(</a:t>
            </a:r>
            <a:r>
              <a:rPr lang="en-US" sz="2400" dirty="0" smtClean="0"/>
              <a:t>137</a:t>
            </a:r>
            <a:r>
              <a:rPr lang="en-US" sz="2400" dirty="0" smtClean="0">
                <a:latin typeface="Times New Roman" pitchFamily="18" charset="0"/>
                <a:cs typeface="Times New Roman" pitchFamily="18" charset="0"/>
              </a:rPr>
              <a:t>°</a:t>
            </a:r>
            <a:r>
              <a:rPr lang="en-US" sz="2400" dirty="0" smtClean="0">
                <a:cs typeface="Arial" charset="0"/>
              </a:rPr>
              <a:t>)X @ 1.0, 6.0 </a:t>
            </a:r>
            <a:r>
              <a:rPr lang="en-US" sz="2400" dirty="0" err="1" smtClean="0">
                <a:cs typeface="Arial" charset="0"/>
              </a:rPr>
              <a:t>GeV</a:t>
            </a:r>
            <a:endParaRPr lang="en-US" sz="2400" dirty="0" smtClean="0"/>
          </a:p>
          <a:p>
            <a:pPr lvl="1" eaLnBrk="1" hangingPunct="1">
              <a:lnSpc>
                <a:spcPct val="90000"/>
              </a:lnSpc>
            </a:pPr>
            <a:r>
              <a:rPr lang="en-US" sz="2000" dirty="0" smtClean="0"/>
              <a:t>no peaks from pd-, pt-,</a:t>
            </a:r>
            <a:r>
              <a:rPr lang="en-US" sz="2000" dirty="0" err="1" smtClean="0"/>
              <a:t>pHe</a:t>
            </a:r>
            <a:r>
              <a:rPr lang="en-US" sz="2000" dirty="0" smtClean="0"/>
              <a:t>-… reactions in inclusive spectra.</a:t>
            </a:r>
          </a:p>
          <a:p>
            <a:pPr lvl="1" eaLnBrk="1" hangingPunct="1">
              <a:lnSpc>
                <a:spcPct val="90000"/>
              </a:lnSpc>
            </a:pPr>
            <a:r>
              <a:rPr lang="en-US" sz="2000" dirty="0" smtClean="0"/>
              <a:t>the protons spectra </a:t>
            </a:r>
            <a:r>
              <a:rPr lang="en-US" sz="2000" dirty="0" smtClean="0">
                <a:cs typeface="Arial" charset="0"/>
              </a:rPr>
              <a:t>beyond </a:t>
            </a:r>
            <a:r>
              <a:rPr lang="en-US" sz="2000" i="1" dirty="0" smtClean="0">
                <a:cs typeface="Arial" charset="0"/>
              </a:rPr>
              <a:t>NN</a:t>
            </a:r>
            <a:r>
              <a:rPr lang="en-US" sz="2000" dirty="0" smtClean="0">
                <a:cs typeface="Arial" charset="0"/>
              </a:rPr>
              <a:t> kinematical limits</a:t>
            </a:r>
            <a:endParaRPr lang="en-US" sz="2000" dirty="0" smtClean="0"/>
          </a:p>
          <a:p>
            <a:pPr eaLnBrk="1" hangingPunct="1">
              <a:lnSpc>
                <a:spcPct val="90000"/>
              </a:lnSpc>
            </a:pPr>
            <a:r>
              <a:rPr lang="en-US" sz="2400" dirty="0" smtClean="0"/>
              <a:t>1970 A.M. </a:t>
            </a:r>
            <a:r>
              <a:rPr lang="en-US" sz="2400" dirty="0" err="1" smtClean="0"/>
              <a:t>Baldin</a:t>
            </a:r>
            <a:r>
              <a:rPr lang="en-US" sz="2400" dirty="0" smtClean="0"/>
              <a:t>, </a:t>
            </a:r>
            <a:r>
              <a:rPr lang="en-US" sz="2400" dirty="0" err="1" smtClean="0"/>
              <a:t>V.S.Stavinskiy</a:t>
            </a:r>
            <a:r>
              <a:rPr lang="en-US" sz="2400" dirty="0" smtClean="0"/>
              <a:t> :</a:t>
            </a:r>
          </a:p>
          <a:p>
            <a:pPr lvl="1" eaLnBrk="1" hangingPunct="1">
              <a:lnSpc>
                <a:spcPct val="90000"/>
              </a:lnSpc>
            </a:pPr>
            <a:r>
              <a:rPr lang="en-US" sz="2000" dirty="0" smtClean="0"/>
              <a:t>a) Particle production </a:t>
            </a:r>
            <a:r>
              <a:rPr lang="en-US" sz="2000" dirty="0" err="1" smtClean="0"/>
              <a:t>c.s</a:t>
            </a:r>
            <a:r>
              <a:rPr lang="en-US" sz="2000" dirty="0" smtClean="0"/>
              <a:t>. in </a:t>
            </a:r>
            <a:r>
              <a:rPr lang="en-US" sz="2000" dirty="0" err="1" smtClean="0"/>
              <a:t>pA</a:t>
            </a:r>
            <a:r>
              <a:rPr lang="en-US" sz="2000" dirty="0" smtClean="0"/>
              <a:t> </a:t>
            </a:r>
            <a:r>
              <a:rPr lang="en-US" sz="2000" dirty="0" smtClean="0">
                <a:cs typeface="Arial" charset="0"/>
              </a:rPr>
              <a:t>→ </a:t>
            </a:r>
            <a:r>
              <a:rPr lang="en-US" sz="2000" dirty="0" smtClean="0"/>
              <a:t>superposition of N+N, N+2N, 2N+N…</a:t>
            </a:r>
            <a:endParaRPr lang="en-US" sz="2000" baseline="30000" dirty="0" smtClean="0"/>
          </a:p>
          <a:p>
            <a:pPr lvl="1" eaLnBrk="1" hangingPunct="1">
              <a:lnSpc>
                <a:spcPct val="90000"/>
              </a:lnSpc>
            </a:pPr>
            <a:r>
              <a:rPr lang="en-US" sz="2000" dirty="0" smtClean="0"/>
              <a:t>b) </a:t>
            </a:r>
            <a:r>
              <a:rPr lang="en-US" sz="2000" dirty="0" err="1" smtClean="0"/>
              <a:t>iN+jN</a:t>
            </a:r>
            <a:r>
              <a:rPr lang="en-US" sz="2000" dirty="0" smtClean="0"/>
              <a:t> </a:t>
            </a:r>
            <a:r>
              <a:rPr lang="en-US" sz="2000" dirty="0" err="1" smtClean="0"/>
              <a:t>subprocess</a:t>
            </a:r>
            <a:r>
              <a:rPr lang="en-US" sz="2000" dirty="0" smtClean="0"/>
              <a:t> follow the scaling (the same x-dependence as for N+N int.) </a:t>
            </a:r>
            <a:endParaRPr lang="en-US" sz="2000" dirty="0" smtClean="0">
              <a:solidFill>
                <a:srgbClr val="FF0000"/>
              </a:solidFill>
            </a:endParaRPr>
          </a:p>
        </p:txBody>
      </p:sp>
      <p:sp>
        <p:nvSpPr>
          <p:cNvPr id="6" name="Прямоугольник 5"/>
          <p:cNvSpPr/>
          <p:nvPr/>
        </p:nvSpPr>
        <p:spPr>
          <a:xfrm>
            <a:off x="395827" y="527259"/>
            <a:ext cx="3411896" cy="461665"/>
          </a:xfrm>
          <a:prstGeom prst="rect">
            <a:avLst/>
          </a:prstGeom>
        </p:spPr>
        <p:txBody>
          <a:bodyPr wrap="none">
            <a:spAutoFit/>
          </a:bodyPr>
          <a:lstStyle/>
          <a:p>
            <a:r>
              <a:rPr lang="en-US" sz="2400" dirty="0" smtClean="0">
                <a:latin typeface="Copperplate Gothic Bold" pitchFamily="34" charset="0"/>
              </a:rPr>
              <a:t>Cumulative effect</a:t>
            </a:r>
            <a:endParaRPr lang="ru-RU" sz="2400" dirty="0"/>
          </a:p>
        </p:txBody>
      </p:sp>
      <p:pic>
        <p:nvPicPr>
          <p:cNvPr id="7" name="Picture 9"/>
          <p:cNvPicPr>
            <a:picLocks noChangeAspect="1" noChangeArrowheads="1"/>
          </p:cNvPicPr>
          <p:nvPr/>
        </p:nvPicPr>
        <p:blipFill>
          <a:blip r:embed="rId2"/>
          <a:srcRect/>
          <a:stretch>
            <a:fillRect/>
          </a:stretch>
        </p:blipFill>
        <p:spPr bwMode="auto">
          <a:xfrm>
            <a:off x="7562850" y="0"/>
            <a:ext cx="1581150" cy="1385888"/>
          </a:xfrm>
          <a:prstGeom prst="rect">
            <a:avLst/>
          </a:prstGeom>
          <a:noFill/>
          <a:ln w="9525">
            <a:noFill/>
            <a:miter lim="800000"/>
            <a:headEnd/>
            <a:tailEnd/>
          </a:ln>
        </p:spPr>
      </p:pic>
      <p:sp>
        <p:nvSpPr>
          <p:cNvPr id="8" name="Нижний колонтитул 7"/>
          <p:cNvSpPr>
            <a:spLocks noGrp="1"/>
          </p:cNvSpPr>
          <p:nvPr>
            <p:ph type="ftr" sz="quarter" idx="11"/>
          </p:nvPr>
        </p:nvSpPr>
        <p:spPr/>
        <p:txBody>
          <a:bodyPr/>
          <a:lstStyle/>
          <a:p>
            <a:pPr>
              <a:defRPr/>
            </a:pPr>
            <a:r>
              <a:rPr lang="en-US" smtClean="0"/>
              <a:t>A.Stavinskiy,July 2011,Triggered femtoscopy and DQM,Nantes,GDRE-11</a:t>
            </a:r>
            <a:endParaRPr lang="ru-RU"/>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Номер слайда 5"/>
          <p:cNvSpPr>
            <a:spLocks noGrp="1"/>
          </p:cNvSpPr>
          <p:nvPr>
            <p:ph type="sldNum" sz="quarter" idx="12"/>
          </p:nvPr>
        </p:nvSpPr>
        <p:spPr>
          <a:noFill/>
        </p:spPr>
        <p:txBody>
          <a:bodyPr/>
          <a:lstStyle/>
          <a:p>
            <a:fld id="{CE543CD3-FC8D-4E80-95D8-C69D4ADBAE85}" type="slidenum">
              <a:rPr lang="ru-RU">
                <a:latin typeface="Arial" charset="0"/>
              </a:rPr>
              <a:pPr/>
              <a:t>57</a:t>
            </a:fld>
            <a:endParaRPr lang="ru-RU">
              <a:latin typeface="Arial" charset="0"/>
            </a:endParaRPr>
          </a:p>
        </p:txBody>
      </p:sp>
      <p:sp>
        <p:nvSpPr>
          <p:cNvPr id="16389" name="Rectangle 2"/>
          <p:cNvSpPr>
            <a:spLocks noGrp="1" noChangeArrowheads="1"/>
          </p:cNvSpPr>
          <p:nvPr>
            <p:ph type="title"/>
          </p:nvPr>
        </p:nvSpPr>
        <p:spPr>
          <a:xfrm>
            <a:off x="468313" y="-104775"/>
            <a:ext cx="8661400" cy="1301750"/>
          </a:xfrm>
        </p:spPr>
        <p:txBody>
          <a:bodyPr/>
          <a:lstStyle/>
          <a:p>
            <a:pPr eaLnBrk="1" hangingPunct="1"/>
            <a:r>
              <a:rPr lang="en-US" sz="3600" smtClean="0">
                <a:latin typeface="Copperplate Gothic Bold" pitchFamily="34" charset="0"/>
              </a:rPr>
              <a:t>FLINT subsystems</a:t>
            </a:r>
            <a:endParaRPr lang="ru-RU" smtClean="0"/>
          </a:p>
        </p:txBody>
      </p:sp>
      <p:pic>
        <p:nvPicPr>
          <p:cNvPr id="9226" name="Picture 10" descr="counter"/>
          <p:cNvPicPr>
            <a:picLocks noChangeAspect="1" noChangeArrowheads="1"/>
          </p:cNvPicPr>
          <p:nvPr/>
        </p:nvPicPr>
        <p:blipFill>
          <a:blip r:embed="rId3"/>
          <a:srcRect/>
          <a:stretch>
            <a:fillRect/>
          </a:stretch>
        </p:blipFill>
        <p:spPr bwMode="auto">
          <a:xfrm>
            <a:off x="0" y="1301750"/>
            <a:ext cx="5580063" cy="1919288"/>
          </a:xfrm>
          <a:prstGeom prst="rect">
            <a:avLst/>
          </a:prstGeom>
          <a:solidFill>
            <a:schemeClr val="bg1"/>
          </a:solidFill>
          <a:ln w="9525">
            <a:noFill/>
            <a:miter lim="800000"/>
            <a:headEnd/>
            <a:tailEnd/>
          </a:ln>
        </p:spPr>
      </p:pic>
      <p:grpSp>
        <p:nvGrpSpPr>
          <p:cNvPr id="16391" name="Group 82"/>
          <p:cNvGrpSpPr>
            <a:grpSpLocks/>
          </p:cNvGrpSpPr>
          <p:nvPr/>
        </p:nvGrpSpPr>
        <p:grpSpPr bwMode="auto">
          <a:xfrm>
            <a:off x="4773613" y="3144838"/>
            <a:ext cx="4335462" cy="3668712"/>
            <a:chOff x="3007" y="1981"/>
            <a:chExt cx="2731" cy="2311"/>
          </a:xfrm>
        </p:grpSpPr>
        <p:pic>
          <p:nvPicPr>
            <p:cNvPr id="16396" name="Picture 4" descr="calorimeter and VETO"/>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221" y="1981"/>
              <a:ext cx="2517" cy="2311"/>
            </a:xfrm>
            <a:prstGeom prst="rect">
              <a:avLst/>
            </a:prstGeom>
            <a:noFill/>
            <a:ln w="9525">
              <a:noFill/>
              <a:miter lim="800000"/>
              <a:headEnd/>
              <a:tailEnd/>
            </a:ln>
          </p:spPr>
        </p:pic>
        <p:sp>
          <p:nvSpPr>
            <p:cNvPr id="16397" name="Text Box 11"/>
            <p:cNvSpPr txBox="1">
              <a:spLocks noChangeArrowheads="1"/>
            </p:cNvSpPr>
            <p:nvPr/>
          </p:nvSpPr>
          <p:spPr bwMode="auto">
            <a:xfrm>
              <a:off x="3007" y="3108"/>
              <a:ext cx="508" cy="231"/>
            </a:xfrm>
            <a:prstGeom prst="rect">
              <a:avLst/>
            </a:prstGeom>
            <a:noFill/>
            <a:ln w="9525">
              <a:noFill/>
              <a:miter lim="800000"/>
              <a:headEnd/>
              <a:tailEnd/>
            </a:ln>
          </p:spPr>
          <p:txBody>
            <a:bodyPr wrap="none">
              <a:spAutoFit/>
            </a:bodyPr>
            <a:lstStyle/>
            <a:p>
              <a:r>
                <a:rPr lang="en-US" b="1"/>
                <a:t>VETO</a:t>
              </a:r>
              <a:endParaRPr lang="ru-RU" b="1"/>
            </a:p>
          </p:txBody>
        </p:sp>
        <p:sp>
          <p:nvSpPr>
            <p:cNvPr id="16398" name="Text Box 12"/>
            <p:cNvSpPr txBox="1">
              <a:spLocks noChangeArrowheads="1"/>
            </p:cNvSpPr>
            <p:nvPr/>
          </p:nvSpPr>
          <p:spPr bwMode="auto">
            <a:xfrm>
              <a:off x="4876" y="3244"/>
              <a:ext cx="508" cy="231"/>
            </a:xfrm>
            <a:prstGeom prst="rect">
              <a:avLst/>
            </a:prstGeom>
            <a:noFill/>
            <a:ln w="9525">
              <a:noFill/>
              <a:miter lim="800000"/>
              <a:headEnd/>
              <a:tailEnd/>
            </a:ln>
          </p:spPr>
          <p:txBody>
            <a:bodyPr wrap="none">
              <a:spAutoFit/>
            </a:bodyPr>
            <a:lstStyle/>
            <a:p>
              <a:r>
                <a:rPr lang="en-US" b="1"/>
                <a:t>ECAL</a:t>
              </a:r>
              <a:endParaRPr lang="ru-RU" b="1"/>
            </a:p>
          </p:txBody>
        </p:sp>
      </p:grpSp>
      <p:sp>
        <p:nvSpPr>
          <p:cNvPr id="9293" name="Text Box 77"/>
          <p:cNvSpPr txBox="1">
            <a:spLocks noChangeArrowheads="1"/>
          </p:cNvSpPr>
          <p:nvPr/>
        </p:nvSpPr>
        <p:spPr bwMode="auto">
          <a:xfrm>
            <a:off x="6146800" y="1223963"/>
            <a:ext cx="2084388" cy="2014537"/>
          </a:xfrm>
          <a:prstGeom prst="rect">
            <a:avLst/>
          </a:prstGeom>
          <a:noFill/>
          <a:ln w="9525">
            <a:noFill/>
            <a:miter lim="800000"/>
            <a:headEnd/>
            <a:tailEnd/>
          </a:ln>
        </p:spPr>
        <p:txBody>
          <a:bodyPr wrap="none">
            <a:spAutoFit/>
          </a:bodyPr>
          <a:lstStyle/>
          <a:p>
            <a:r>
              <a:rPr lang="en-US"/>
              <a:t>matrix 8x8</a:t>
            </a:r>
          </a:p>
          <a:p>
            <a:r>
              <a:rPr lang="en-US"/>
              <a:t>100x100x380 mm</a:t>
            </a:r>
            <a:r>
              <a:rPr lang="en-US" baseline="30000"/>
              <a:t>3</a:t>
            </a:r>
          </a:p>
          <a:p>
            <a:r>
              <a:rPr lang="en-US"/>
              <a:t>Lead glass F8</a:t>
            </a:r>
          </a:p>
          <a:p>
            <a:pPr lvl="1"/>
            <a:r>
              <a:rPr lang="el-GR">
                <a:latin typeface="Times New Roman" pitchFamily="18" charset="0"/>
                <a:cs typeface="Times New Roman" pitchFamily="18" charset="0"/>
              </a:rPr>
              <a:t>ρ</a:t>
            </a:r>
            <a:r>
              <a:rPr lang="en-US">
                <a:latin typeface="Times New Roman" pitchFamily="18" charset="0"/>
                <a:cs typeface="Times New Roman" pitchFamily="18" charset="0"/>
              </a:rPr>
              <a:t>=3.6g/cm</a:t>
            </a:r>
            <a:r>
              <a:rPr lang="en-US" baseline="30000">
                <a:latin typeface="Times New Roman" pitchFamily="18" charset="0"/>
                <a:cs typeface="Times New Roman" pitchFamily="18" charset="0"/>
              </a:rPr>
              <a:t>3</a:t>
            </a:r>
          </a:p>
          <a:p>
            <a:pPr lvl="1"/>
            <a:r>
              <a:rPr lang="en-US" u="sng">
                <a:latin typeface="Times New Roman" pitchFamily="18" charset="0"/>
                <a:cs typeface="Times New Roman" pitchFamily="18" charset="0"/>
              </a:rPr>
              <a:t>X</a:t>
            </a:r>
            <a:r>
              <a:rPr lang="en-US" u="sng" baseline="-25000">
                <a:latin typeface="Times New Roman" pitchFamily="18" charset="0"/>
                <a:cs typeface="Times New Roman" pitchFamily="18" charset="0"/>
              </a:rPr>
              <a:t>rad</a:t>
            </a:r>
            <a:r>
              <a:rPr lang="en-US" u="sng">
                <a:latin typeface="Times New Roman" pitchFamily="18" charset="0"/>
                <a:cs typeface="Times New Roman" pitchFamily="18" charset="0"/>
              </a:rPr>
              <a:t>=3.1cm</a:t>
            </a:r>
          </a:p>
          <a:p>
            <a:pPr lvl="1"/>
            <a:r>
              <a:rPr lang="en-US" u="sng">
                <a:latin typeface="Times New Roman" pitchFamily="18" charset="0"/>
                <a:cs typeface="Times New Roman" pitchFamily="18" charset="0"/>
              </a:rPr>
              <a:t>R</a:t>
            </a:r>
            <a:r>
              <a:rPr lang="en-US" u="sng" baseline="-25000">
                <a:latin typeface="Times New Roman" pitchFamily="18" charset="0"/>
                <a:cs typeface="Times New Roman" pitchFamily="18" charset="0"/>
              </a:rPr>
              <a:t>M</a:t>
            </a:r>
            <a:r>
              <a:rPr lang="en-US" u="sng">
                <a:latin typeface="Times New Roman" pitchFamily="18" charset="0"/>
                <a:cs typeface="Times New Roman" pitchFamily="18" charset="0"/>
              </a:rPr>
              <a:t>=3.6cm</a:t>
            </a:r>
            <a:endParaRPr lang="el-GR" u="sng">
              <a:latin typeface="Times New Roman" pitchFamily="18" charset="0"/>
              <a:cs typeface="Times New Roman" pitchFamily="18" charset="0"/>
            </a:endParaRPr>
          </a:p>
          <a:p>
            <a:r>
              <a:rPr lang="en-US"/>
              <a:t>Mass~1.5 Tonn</a:t>
            </a:r>
            <a:endParaRPr lang="ru-RU"/>
          </a:p>
        </p:txBody>
      </p:sp>
      <p:pic>
        <p:nvPicPr>
          <p:cNvPr id="16393" name="Picture 1025"/>
          <p:cNvPicPr>
            <a:picLocks noChangeAspect="1" noChangeArrowheads="1"/>
          </p:cNvPicPr>
          <p:nvPr/>
        </p:nvPicPr>
        <p:blipFill>
          <a:blip r:embed="rId5" cstate="print"/>
          <a:srcRect/>
          <a:stretch>
            <a:fillRect/>
          </a:stretch>
        </p:blipFill>
        <p:spPr bwMode="auto">
          <a:xfrm>
            <a:off x="2111375" y="3225800"/>
            <a:ext cx="2730500" cy="3632200"/>
          </a:xfrm>
          <a:prstGeom prst="rect">
            <a:avLst/>
          </a:prstGeom>
          <a:noFill/>
          <a:ln w="9525">
            <a:noFill/>
            <a:miter lim="800000"/>
            <a:headEnd/>
            <a:tailEnd/>
          </a:ln>
        </p:spPr>
      </p:pic>
      <p:pic>
        <p:nvPicPr>
          <p:cNvPr id="16394" name="Picture 1027"/>
          <p:cNvPicPr>
            <a:picLocks noChangeAspect="1" noChangeArrowheads="1"/>
          </p:cNvPicPr>
          <p:nvPr/>
        </p:nvPicPr>
        <p:blipFill>
          <a:blip r:embed="rId6"/>
          <a:srcRect/>
          <a:stretch>
            <a:fillRect/>
          </a:stretch>
        </p:blipFill>
        <p:spPr bwMode="auto">
          <a:xfrm>
            <a:off x="7562850" y="0"/>
            <a:ext cx="1581150" cy="1385888"/>
          </a:xfrm>
          <a:prstGeom prst="rect">
            <a:avLst/>
          </a:prstGeom>
          <a:noFill/>
          <a:ln w="9525">
            <a:noFill/>
            <a:miter lim="800000"/>
            <a:headEnd/>
            <a:tailEnd/>
          </a:ln>
        </p:spPr>
      </p:pic>
      <p:pic>
        <p:nvPicPr>
          <p:cNvPr id="16395" name="Picture 1029"/>
          <p:cNvPicPr>
            <a:picLocks noChangeAspect="1" noChangeArrowheads="1"/>
          </p:cNvPicPr>
          <p:nvPr/>
        </p:nvPicPr>
        <p:blipFill>
          <a:blip r:embed="rId7"/>
          <a:srcRect/>
          <a:stretch>
            <a:fillRect/>
          </a:stretch>
        </p:blipFill>
        <p:spPr bwMode="auto">
          <a:xfrm>
            <a:off x="0" y="4086225"/>
            <a:ext cx="2771775" cy="2182813"/>
          </a:xfrm>
          <a:prstGeom prst="rect">
            <a:avLst/>
          </a:prstGeom>
          <a:noFill/>
          <a:ln w="9525">
            <a:noFill/>
            <a:miter lim="800000"/>
            <a:headEnd/>
            <a:tailEnd/>
          </a:ln>
        </p:spPr>
      </p:pic>
      <p:sp>
        <p:nvSpPr>
          <p:cNvPr id="15" name="Нижний колонтитул 14"/>
          <p:cNvSpPr>
            <a:spLocks noGrp="1"/>
          </p:cNvSpPr>
          <p:nvPr>
            <p:ph type="ftr" sz="quarter" idx="11"/>
          </p:nvPr>
        </p:nvSpPr>
        <p:spPr/>
        <p:txBody>
          <a:bodyPr/>
          <a:lstStyle/>
          <a:p>
            <a:pPr>
              <a:defRPr/>
            </a:pPr>
            <a:r>
              <a:rPr lang="en-US" smtClean="0"/>
              <a:t>A.Stavinskiy,July 2011,Triggered femtoscopy and DQM,Nantes,GDRE-11</a:t>
            </a: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9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Дата 3"/>
          <p:cNvSpPr txBox="1">
            <a:spLocks noGrp="1"/>
          </p:cNvSpPr>
          <p:nvPr/>
        </p:nvSpPr>
        <p:spPr bwMode="auto">
          <a:xfrm>
            <a:off x="34925" y="6545263"/>
            <a:ext cx="2133600" cy="268287"/>
          </a:xfrm>
          <a:prstGeom prst="rect">
            <a:avLst/>
          </a:prstGeom>
          <a:noFill/>
          <a:ln w="9525">
            <a:noFill/>
            <a:miter lim="800000"/>
            <a:headEnd/>
            <a:tailEnd/>
          </a:ln>
        </p:spPr>
        <p:txBody>
          <a:bodyPr/>
          <a:lstStyle/>
          <a:p>
            <a:fld id="{FE902939-2F07-470F-B37E-EA6047E1C6CE}" type="datetime1">
              <a:rPr lang="ru-RU" sz="1400"/>
              <a:pPr/>
              <a:t>12.07.2011</a:t>
            </a:fld>
            <a:endParaRPr lang="ru-RU" sz="1400"/>
          </a:p>
        </p:txBody>
      </p:sp>
      <p:sp>
        <p:nvSpPr>
          <p:cNvPr id="126979" name="Номер слайда 5"/>
          <p:cNvSpPr txBox="1">
            <a:spLocks noGrp="1"/>
          </p:cNvSpPr>
          <p:nvPr/>
        </p:nvSpPr>
        <p:spPr bwMode="auto">
          <a:xfrm>
            <a:off x="8459788" y="6453188"/>
            <a:ext cx="684212" cy="404812"/>
          </a:xfrm>
          <a:prstGeom prst="rect">
            <a:avLst/>
          </a:prstGeom>
          <a:noFill/>
          <a:ln w="9525">
            <a:noFill/>
            <a:miter lim="800000"/>
            <a:headEnd/>
            <a:tailEnd/>
          </a:ln>
        </p:spPr>
        <p:txBody>
          <a:bodyPr/>
          <a:lstStyle/>
          <a:p>
            <a:pPr algn="r"/>
            <a:fld id="{90C8E9E0-7293-4A66-8909-639945CFE653}" type="slidenum">
              <a:rPr lang="ru-RU" sz="1400"/>
              <a:pPr algn="r"/>
              <a:t>58</a:t>
            </a:fld>
            <a:endParaRPr lang="ru-RU" sz="1400"/>
          </a:p>
        </p:txBody>
      </p:sp>
      <p:sp>
        <p:nvSpPr>
          <p:cNvPr id="126980" name="Rectangle 2"/>
          <p:cNvSpPr>
            <a:spLocks noGrp="1" noChangeArrowheads="1"/>
          </p:cNvSpPr>
          <p:nvPr>
            <p:ph type="title" idx="4294967295"/>
          </p:nvPr>
        </p:nvSpPr>
        <p:spPr/>
        <p:txBody>
          <a:bodyPr/>
          <a:lstStyle/>
          <a:p>
            <a:pPr eaLnBrk="1" hangingPunct="1"/>
            <a:r>
              <a:rPr lang="en-US" sz="4000" smtClean="0"/>
              <a:t> </a:t>
            </a:r>
            <a:br>
              <a:rPr lang="en-US" sz="4000" smtClean="0"/>
            </a:br>
            <a:endParaRPr lang="ru-RU" sz="4000" smtClean="0"/>
          </a:p>
        </p:txBody>
      </p:sp>
      <p:pic>
        <p:nvPicPr>
          <p:cNvPr id="126981" name="Picture 5"/>
          <p:cNvPicPr>
            <a:picLocks noChangeAspect="1" noChangeArrowheads="1"/>
          </p:cNvPicPr>
          <p:nvPr/>
        </p:nvPicPr>
        <p:blipFill>
          <a:blip r:embed="rId2"/>
          <a:srcRect/>
          <a:stretch>
            <a:fillRect/>
          </a:stretch>
        </p:blipFill>
        <p:spPr bwMode="auto">
          <a:xfrm>
            <a:off x="0" y="3072878"/>
            <a:ext cx="9144000" cy="1087438"/>
          </a:xfrm>
          <a:prstGeom prst="rect">
            <a:avLst/>
          </a:prstGeom>
          <a:noFill/>
          <a:ln w="9525">
            <a:noFill/>
            <a:miter lim="800000"/>
            <a:headEnd/>
            <a:tailEnd/>
          </a:ln>
          <a:effectLst/>
        </p:spPr>
      </p:pic>
      <p:sp>
        <p:nvSpPr>
          <p:cNvPr id="126984" name="Text Box 8"/>
          <p:cNvSpPr txBox="1">
            <a:spLocks noChangeArrowheads="1"/>
          </p:cNvSpPr>
          <p:nvPr/>
        </p:nvSpPr>
        <p:spPr bwMode="auto">
          <a:xfrm>
            <a:off x="4988186" y="4681516"/>
            <a:ext cx="2109788" cy="915988"/>
          </a:xfrm>
          <a:prstGeom prst="rect">
            <a:avLst/>
          </a:prstGeom>
          <a:noFill/>
          <a:ln w="9525">
            <a:noFill/>
            <a:miter lim="800000"/>
            <a:headEnd/>
            <a:tailEnd/>
          </a:ln>
          <a:effectLst/>
        </p:spPr>
        <p:txBody>
          <a:bodyPr>
            <a:spAutoFit/>
          </a:bodyPr>
          <a:lstStyle/>
          <a:p>
            <a:pPr>
              <a:spcBef>
                <a:spcPct val="50000"/>
              </a:spcBef>
            </a:pPr>
            <a:r>
              <a:rPr lang="en-US" dirty="0" err="1"/>
              <a:t>Prog.Part.Nucl</a:t>
            </a:r>
            <a:r>
              <a:rPr lang="en-US" dirty="0"/>
              <a:t>. Phys.58(2007)158nucl-th/0601086 </a:t>
            </a:r>
            <a:endParaRPr lang="ru-RU" dirty="0"/>
          </a:p>
        </p:txBody>
      </p:sp>
      <p:sp>
        <p:nvSpPr>
          <p:cNvPr id="10" name="Номер слайда 9"/>
          <p:cNvSpPr>
            <a:spLocks noGrp="1"/>
          </p:cNvSpPr>
          <p:nvPr>
            <p:ph type="sldNum" sz="quarter" idx="12"/>
          </p:nvPr>
        </p:nvSpPr>
        <p:spPr/>
        <p:txBody>
          <a:bodyPr/>
          <a:lstStyle/>
          <a:p>
            <a:pPr>
              <a:defRPr/>
            </a:pPr>
            <a:fld id="{E24DFD85-E723-4E11-8488-0A87548EBE00}" type="slidenum">
              <a:rPr lang="ru-RU" smtClean="0"/>
              <a:pPr>
                <a:defRPr/>
              </a:pPr>
              <a:t>58</a:t>
            </a:fld>
            <a:endParaRPr lang="ru-RU"/>
          </a:p>
        </p:txBody>
      </p:sp>
      <p:sp>
        <p:nvSpPr>
          <p:cNvPr id="12" name="Нижний колонтитул 11"/>
          <p:cNvSpPr>
            <a:spLocks noGrp="1"/>
          </p:cNvSpPr>
          <p:nvPr>
            <p:ph type="ftr" sz="quarter" idx="11"/>
          </p:nvPr>
        </p:nvSpPr>
        <p:spPr/>
        <p:txBody>
          <a:bodyPr/>
          <a:lstStyle/>
          <a:p>
            <a:pPr>
              <a:defRPr/>
            </a:pPr>
            <a:r>
              <a:rPr lang="en-US" smtClean="0"/>
              <a:t>A.Stavinskiy,July 2011,Triggered femtoscopy and DQM,Nantes,GDRE-11</a:t>
            </a:r>
            <a:endParaRPr lang="ru-RU"/>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Номер слайда 5"/>
          <p:cNvSpPr>
            <a:spLocks noGrp="1"/>
          </p:cNvSpPr>
          <p:nvPr>
            <p:ph type="sldNum" sz="quarter" idx="12"/>
          </p:nvPr>
        </p:nvSpPr>
        <p:spPr>
          <a:noFill/>
        </p:spPr>
        <p:txBody>
          <a:bodyPr/>
          <a:lstStyle/>
          <a:p>
            <a:fld id="{90A3547F-0B9E-44B8-9067-0C6A1D22877B}" type="slidenum">
              <a:rPr lang="ru-RU">
                <a:latin typeface="Arial" charset="0"/>
              </a:rPr>
              <a:pPr/>
              <a:t>59</a:t>
            </a:fld>
            <a:endParaRPr lang="ru-RU">
              <a:latin typeface="Arial" charset="0"/>
            </a:endParaRPr>
          </a:p>
        </p:txBody>
      </p:sp>
      <p:sp>
        <p:nvSpPr>
          <p:cNvPr id="6150" name="Rectangle 2"/>
          <p:cNvSpPr>
            <a:spLocks noGrp="1" noChangeArrowheads="1"/>
          </p:cNvSpPr>
          <p:nvPr>
            <p:ph type="title"/>
          </p:nvPr>
        </p:nvSpPr>
        <p:spPr/>
        <p:txBody>
          <a:bodyPr/>
          <a:lstStyle/>
          <a:p>
            <a:pPr eaLnBrk="1" hangingPunct="1"/>
            <a:r>
              <a:rPr lang="en-US" dirty="0" smtClean="0"/>
              <a:t>Cumulative number</a:t>
            </a:r>
            <a:endParaRPr lang="ru-RU" dirty="0" smtClean="0"/>
          </a:p>
        </p:txBody>
      </p:sp>
      <p:grpSp>
        <p:nvGrpSpPr>
          <p:cNvPr id="6151" name="Group 21"/>
          <p:cNvGrpSpPr>
            <a:grpSpLocks/>
          </p:cNvGrpSpPr>
          <p:nvPr/>
        </p:nvGrpSpPr>
        <p:grpSpPr bwMode="auto">
          <a:xfrm>
            <a:off x="6308725" y="1050925"/>
            <a:ext cx="2208213" cy="915988"/>
            <a:chOff x="3974" y="662"/>
            <a:chExt cx="1391" cy="577"/>
          </a:xfrm>
        </p:grpSpPr>
        <p:sp>
          <p:nvSpPr>
            <p:cNvPr id="6174" name="Line 4"/>
            <p:cNvSpPr>
              <a:spLocks noChangeShapeType="1"/>
            </p:cNvSpPr>
            <p:nvPr/>
          </p:nvSpPr>
          <p:spPr bwMode="auto">
            <a:xfrm>
              <a:off x="4123" y="978"/>
              <a:ext cx="431" cy="0"/>
            </a:xfrm>
            <a:prstGeom prst="line">
              <a:avLst/>
            </a:prstGeom>
            <a:noFill/>
            <a:ln w="9525">
              <a:solidFill>
                <a:schemeClr val="tx1"/>
              </a:solidFill>
              <a:round/>
              <a:headEnd/>
              <a:tailEnd type="triangle" w="med" len="med"/>
            </a:ln>
          </p:spPr>
          <p:txBody>
            <a:bodyPr/>
            <a:lstStyle/>
            <a:p>
              <a:endParaRPr lang="ru-RU"/>
            </a:p>
          </p:txBody>
        </p:sp>
        <p:sp>
          <p:nvSpPr>
            <p:cNvPr id="6175" name="Oval 5"/>
            <p:cNvSpPr>
              <a:spLocks noChangeArrowheads="1"/>
            </p:cNvSpPr>
            <p:nvPr/>
          </p:nvSpPr>
          <p:spPr bwMode="auto">
            <a:xfrm>
              <a:off x="4579" y="915"/>
              <a:ext cx="106" cy="115"/>
            </a:xfrm>
            <a:prstGeom prst="ellipse">
              <a:avLst/>
            </a:prstGeom>
            <a:solidFill>
              <a:schemeClr val="tx1"/>
            </a:solidFill>
            <a:ln w="9525">
              <a:solidFill>
                <a:schemeClr val="tx1"/>
              </a:solidFill>
              <a:round/>
              <a:headEnd/>
              <a:tailEnd/>
            </a:ln>
          </p:spPr>
          <p:txBody>
            <a:bodyPr wrap="none" anchor="ctr"/>
            <a:lstStyle/>
            <a:p>
              <a:endParaRPr lang="ru-RU"/>
            </a:p>
          </p:txBody>
        </p:sp>
        <p:sp>
          <p:nvSpPr>
            <p:cNvPr id="6176" name="Line 6"/>
            <p:cNvSpPr>
              <a:spLocks noChangeShapeType="1"/>
            </p:cNvSpPr>
            <p:nvPr/>
          </p:nvSpPr>
          <p:spPr bwMode="auto">
            <a:xfrm>
              <a:off x="4704" y="1022"/>
              <a:ext cx="218" cy="151"/>
            </a:xfrm>
            <a:prstGeom prst="line">
              <a:avLst/>
            </a:prstGeom>
            <a:noFill/>
            <a:ln w="9525">
              <a:solidFill>
                <a:schemeClr val="tx1"/>
              </a:solidFill>
              <a:round/>
              <a:headEnd/>
              <a:tailEnd type="triangle" w="med" len="med"/>
            </a:ln>
          </p:spPr>
          <p:txBody>
            <a:bodyPr/>
            <a:lstStyle/>
            <a:p>
              <a:endParaRPr lang="ru-RU"/>
            </a:p>
          </p:txBody>
        </p:sp>
        <p:sp>
          <p:nvSpPr>
            <p:cNvPr id="6177" name="Line 7"/>
            <p:cNvSpPr>
              <a:spLocks noChangeShapeType="1"/>
            </p:cNvSpPr>
            <p:nvPr/>
          </p:nvSpPr>
          <p:spPr bwMode="auto">
            <a:xfrm flipV="1">
              <a:off x="4697" y="813"/>
              <a:ext cx="200" cy="115"/>
            </a:xfrm>
            <a:prstGeom prst="line">
              <a:avLst/>
            </a:prstGeom>
            <a:noFill/>
            <a:ln w="9525">
              <a:solidFill>
                <a:schemeClr val="tx1"/>
              </a:solidFill>
              <a:round/>
              <a:headEnd/>
              <a:tailEnd type="triangle" w="med" len="med"/>
            </a:ln>
          </p:spPr>
          <p:txBody>
            <a:bodyPr/>
            <a:lstStyle/>
            <a:p>
              <a:endParaRPr lang="ru-RU"/>
            </a:p>
          </p:txBody>
        </p:sp>
        <p:sp>
          <p:nvSpPr>
            <p:cNvPr id="6178" name="Text Box 8"/>
            <p:cNvSpPr txBox="1">
              <a:spLocks noChangeArrowheads="1"/>
            </p:cNvSpPr>
            <p:nvPr/>
          </p:nvSpPr>
          <p:spPr bwMode="auto">
            <a:xfrm>
              <a:off x="3974" y="795"/>
              <a:ext cx="496" cy="192"/>
            </a:xfrm>
            <a:prstGeom prst="rect">
              <a:avLst/>
            </a:prstGeom>
            <a:noFill/>
            <a:ln w="9525">
              <a:noFill/>
              <a:miter lim="800000"/>
              <a:headEnd/>
              <a:tailEnd/>
            </a:ln>
          </p:spPr>
          <p:txBody>
            <a:bodyPr wrap="none">
              <a:spAutoFit/>
            </a:bodyPr>
            <a:lstStyle/>
            <a:p>
              <a:r>
                <a:rPr lang="en-US" sz="1400" i="1">
                  <a:latin typeface="Times New Roman" pitchFamily="18" charset="0"/>
                </a:rPr>
                <a:t>E</a:t>
              </a:r>
              <a:r>
                <a:rPr lang="en-US" sz="1400" i="1" baseline="-25000">
                  <a:latin typeface="Times New Roman" pitchFamily="18" charset="0"/>
                </a:rPr>
                <a:t>0</a:t>
              </a:r>
              <a:r>
                <a:rPr lang="en-US" sz="1400" i="1">
                  <a:latin typeface="Times New Roman" pitchFamily="18" charset="0"/>
                </a:rPr>
                <a:t>,P</a:t>
              </a:r>
              <a:r>
                <a:rPr lang="en-US" sz="1400" i="1" baseline="-25000">
                  <a:latin typeface="Times New Roman" pitchFamily="18" charset="0"/>
                </a:rPr>
                <a:t>0</a:t>
              </a:r>
              <a:r>
                <a:rPr lang="en-US" sz="1400" i="1">
                  <a:latin typeface="Times New Roman" pitchFamily="18" charset="0"/>
                </a:rPr>
                <a:t>,m</a:t>
              </a:r>
              <a:r>
                <a:rPr lang="en-US" sz="1400" i="1" baseline="-25000">
                  <a:latin typeface="Times New Roman" pitchFamily="18" charset="0"/>
                </a:rPr>
                <a:t>0</a:t>
              </a:r>
              <a:endParaRPr lang="ru-RU" sz="1400" i="1" baseline="-25000">
                <a:latin typeface="Times New Roman" pitchFamily="18" charset="0"/>
              </a:endParaRPr>
            </a:p>
          </p:txBody>
        </p:sp>
        <p:sp>
          <p:nvSpPr>
            <p:cNvPr id="6179" name="Text Box 9"/>
            <p:cNvSpPr txBox="1">
              <a:spLocks noChangeArrowheads="1"/>
            </p:cNvSpPr>
            <p:nvPr/>
          </p:nvSpPr>
          <p:spPr bwMode="auto">
            <a:xfrm>
              <a:off x="4524" y="741"/>
              <a:ext cx="222" cy="212"/>
            </a:xfrm>
            <a:prstGeom prst="rect">
              <a:avLst/>
            </a:prstGeom>
            <a:noFill/>
            <a:ln w="9525">
              <a:noFill/>
              <a:miter lim="800000"/>
              <a:headEnd/>
              <a:tailEnd/>
            </a:ln>
          </p:spPr>
          <p:txBody>
            <a:bodyPr wrap="none">
              <a:spAutoFit/>
            </a:bodyPr>
            <a:lstStyle/>
            <a:p>
              <a:r>
                <a:rPr lang="en-US" sz="1600" i="1">
                  <a:latin typeface="Times New Roman" pitchFamily="18" charset="0"/>
                </a:rPr>
                <a:t>M</a:t>
              </a:r>
              <a:endParaRPr lang="ru-RU" sz="1600" i="1">
                <a:latin typeface="Times New Roman" pitchFamily="18" charset="0"/>
              </a:endParaRPr>
            </a:p>
          </p:txBody>
        </p:sp>
        <p:sp>
          <p:nvSpPr>
            <p:cNvPr id="6180" name="Text Box 11"/>
            <p:cNvSpPr txBox="1">
              <a:spLocks noChangeArrowheads="1"/>
            </p:cNvSpPr>
            <p:nvPr/>
          </p:nvSpPr>
          <p:spPr bwMode="auto">
            <a:xfrm>
              <a:off x="4844" y="662"/>
              <a:ext cx="521" cy="192"/>
            </a:xfrm>
            <a:prstGeom prst="rect">
              <a:avLst/>
            </a:prstGeom>
            <a:noFill/>
            <a:ln w="9525">
              <a:noFill/>
              <a:miter lim="800000"/>
              <a:headEnd/>
              <a:tailEnd/>
            </a:ln>
          </p:spPr>
          <p:txBody>
            <a:bodyPr wrap="none">
              <a:spAutoFit/>
            </a:bodyPr>
            <a:lstStyle/>
            <a:p>
              <a:r>
                <a:rPr lang="en-US" sz="1400" i="1">
                  <a:latin typeface="Times New Roman" pitchFamily="18" charset="0"/>
                </a:rPr>
                <a:t>E</a:t>
              </a:r>
              <a:r>
                <a:rPr lang="en-US" sz="1400" i="1" baseline="-25000">
                  <a:latin typeface="Times New Roman" pitchFamily="18" charset="0"/>
                </a:rPr>
                <a:t>X</a:t>
              </a:r>
              <a:r>
                <a:rPr lang="en-US" sz="1400" i="1">
                  <a:latin typeface="Times New Roman" pitchFamily="18" charset="0"/>
                </a:rPr>
                <a:t>,P</a:t>
              </a:r>
              <a:r>
                <a:rPr lang="en-US" sz="1400" i="1" baseline="-25000">
                  <a:latin typeface="Times New Roman" pitchFamily="18" charset="0"/>
                </a:rPr>
                <a:t>X</a:t>
              </a:r>
              <a:r>
                <a:rPr lang="en-US" sz="1400" i="1">
                  <a:latin typeface="Times New Roman" pitchFamily="18" charset="0"/>
                </a:rPr>
                <a:t>,m</a:t>
              </a:r>
              <a:r>
                <a:rPr lang="en-US" sz="1400" i="1" baseline="-25000">
                  <a:latin typeface="Times New Roman" pitchFamily="18" charset="0"/>
                </a:rPr>
                <a:t>X</a:t>
              </a:r>
              <a:endParaRPr lang="ru-RU" sz="1400" i="1" baseline="-25000">
                <a:latin typeface="Times New Roman" pitchFamily="18" charset="0"/>
              </a:endParaRPr>
            </a:p>
          </p:txBody>
        </p:sp>
        <p:sp>
          <p:nvSpPr>
            <p:cNvPr id="6181" name="Text Box 12"/>
            <p:cNvSpPr txBox="1">
              <a:spLocks noChangeArrowheads="1"/>
            </p:cNvSpPr>
            <p:nvPr/>
          </p:nvSpPr>
          <p:spPr bwMode="auto">
            <a:xfrm>
              <a:off x="4889" y="1047"/>
              <a:ext cx="389" cy="192"/>
            </a:xfrm>
            <a:prstGeom prst="rect">
              <a:avLst/>
            </a:prstGeom>
            <a:noFill/>
            <a:ln w="9525">
              <a:noFill/>
              <a:miter lim="800000"/>
              <a:headEnd/>
              <a:tailEnd/>
            </a:ln>
          </p:spPr>
          <p:txBody>
            <a:bodyPr wrap="none">
              <a:spAutoFit/>
            </a:bodyPr>
            <a:lstStyle/>
            <a:p>
              <a:r>
                <a:rPr lang="en-US" sz="1400" i="1">
                  <a:latin typeface="Times New Roman" pitchFamily="18" charset="0"/>
                </a:rPr>
                <a:t>E,P,m</a:t>
              </a:r>
              <a:endParaRPr lang="ru-RU" sz="1400" i="1" baseline="-25000">
                <a:latin typeface="Times New Roman" pitchFamily="18" charset="0"/>
              </a:endParaRPr>
            </a:p>
          </p:txBody>
        </p:sp>
        <p:sp>
          <p:nvSpPr>
            <p:cNvPr id="6182" name="Line 13"/>
            <p:cNvSpPr>
              <a:spLocks noChangeShapeType="1"/>
            </p:cNvSpPr>
            <p:nvPr/>
          </p:nvSpPr>
          <p:spPr bwMode="auto">
            <a:xfrm>
              <a:off x="4697" y="978"/>
              <a:ext cx="511" cy="0"/>
            </a:xfrm>
            <a:prstGeom prst="line">
              <a:avLst/>
            </a:prstGeom>
            <a:noFill/>
            <a:ln w="9525">
              <a:solidFill>
                <a:schemeClr val="tx1"/>
              </a:solidFill>
              <a:prstDash val="dash"/>
              <a:round/>
              <a:headEnd/>
              <a:tailEnd/>
            </a:ln>
          </p:spPr>
          <p:txBody>
            <a:bodyPr/>
            <a:lstStyle/>
            <a:p>
              <a:endParaRPr lang="ru-RU"/>
            </a:p>
          </p:txBody>
        </p:sp>
        <p:sp>
          <p:nvSpPr>
            <p:cNvPr id="6183" name="Text Box 15"/>
            <p:cNvSpPr txBox="1">
              <a:spLocks noChangeArrowheads="1"/>
            </p:cNvSpPr>
            <p:nvPr/>
          </p:nvSpPr>
          <p:spPr bwMode="auto">
            <a:xfrm>
              <a:off x="4742" y="952"/>
              <a:ext cx="163" cy="173"/>
            </a:xfrm>
            <a:prstGeom prst="rect">
              <a:avLst/>
            </a:prstGeom>
            <a:noFill/>
            <a:ln w="9525">
              <a:noFill/>
              <a:miter lim="800000"/>
              <a:headEnd/>
              <a:tailEnd/>
            </a:ln>
          </p:spPr>
          <p:txBody>
            <a:bodyPr wrap="none">
              <a:spAutoFit/>
            </a:bodyPr>
            <a:lstStyle/>
            <a:p>
              <a:r>
                <a:rPr lang="el-GR" sz="1200" i="1">
                  <a:latin typeface="Times New Roman" pitchFamily="18" charset="0"/>
                  <a:cs typeface="Times New Roman" pitchFamily="18" charset="0"/>
                </a:rPr>
                <a:t>θ</a:t>
              </a:r>
            </a:p>
          </p:txBody>
        </p:sp>
        <p:sp>
          <p:nvSpPr>
            <p:cNvPr id="6184" name="Freeform 16"/>
            <p:cNvSpPr>
              <a:spLocks/>
            </p:cNvSpPr>
            <p:nvPr/>
          </p:nvSpPr>
          <p:spPr bwMode="auto">
            <a:xfrm>
              <a:off x="4761" y="894"/>
              <a:ext cx="25" cy="161"/>
            </a:xfrm>
            <a:custGeom>
              <a:avLst/>
              <a:gdLst>
                <a:gd name="T0" fmla="*/ 0 w 21"/>
                <a:gd name="T1" fmla="*/ 0 h 117"/>
                <a:gd name="T2" fmla="*/ 21 w 21"/>
                <a:gd name="T3" fmla="*/ 60 h 117"/>
                <a:gd name="T4" fmla="*/ 0 w 21"/>
                <a:gd name="T5" fmla="*/ 117 h 117"/>
                <a:gd name="T6" fmla="*/ 0 60000 65536"/>
                <a:gd name="T7" fmla="*/ 0 60000 65536"/>
                <a:gd name="T8" fmla="*/ 0 60000 65536"/>
                <a:gd name="T9" fmla="*/ 0 w 21"/>
                <a:gd name="T10" fmla="*/ 0 h 117"/>
                <a:gd name="T11" fmla="*/ 21 w 21"/>
                <a:gd name="T12" fmla="*/ 117 h 117"/>
              </a:gdLst>
              <a:ahLst/>
              <a:cxnLst>
                <a:cxn ang="T6">
                  <a:pos x="T0" y="T1"/>
                </a:cxn>
                <a:cxn ang="T7">
                  <a:pos x="T2" y="T3"/>
                </a:cxn>
                <a:cxn ang="T8">
                  <a:pos x="T4" y="T5"/>
                </a:cxn>
              </a:cxnLst>
              <a:rect l="T9" t="T10" r="T11" b="T12"/>
              <a:pathLst>
                <a:path w="21" h="117">
                  <a:moveTo>
                    <a:pt x="0" y="0"/>
                  </a:moveTo>
                  <a:cubicBezTo>
                    <a:pt x="10" y="20"/>
                    <a:pt x="21" y="41"/>
                    <a:pt x="21" y="60"/>
                  </a:cubicBezTo>
                  <a:cubicBezTo>
                    <a:pt x="21" y="79"/>
                    <a:pt x="3" y="108"/>
                    <a:pt x="0" y="117"/>
                  </a:cubicBezTo>
                </a:path>
              </a:pathLst>
            </a:custGeom>
            <a:noFill/>
            <a:ln w="9525">
              <a:solidFill>
                <a:schemeClr val="tx1"/>
              </a:solidFill>
              <a:round/>
              <a:headEnd/>
              <a:tailEnd/>
            </a:ln>
          </p:spPr>
          <p:txBody>
            <a:bodyPr/>
            <a:lstStyle/>
            <a:p>
              <a:endParaRPr lang="ru-RU"/>
            </a:p>
          </p:txBody>
        </p:sp>
        <p:sp>
          <p:nvSpPr>
            <p:cNvPr id="6185" name="Freeform 17"/>
            <p:cNvSpPr>
              <a:spLocks/>
            </p:cNvSpPr>
            <p:nvPr/>
          </p:nvSpPr>
          <p:spPr bwMode="auto">
            <a:xfrm>
              <a:off x="4783" y="878"/>
              <a:ext cx="28" cy="98"/>
            </a:xfrm>
            <a:custGeom>
              <a:avLst/>
              <a:gdLst>
                <a:gd name="T0" fmla="*/ 0 w 24"/>
                <a:gd name="T1" fmla="*/ 0 h 72"/>
                <a:gd name="T2" fmla="*/ 18 w 24"/>
                <a:gd name="T3" fmla="*/ 36 h 72"/>
                <a:gd name="T4" fmla="*/ 24 w 24"/>
                <a:gd name="T5" fmla="*/ 72 h 72"/>
                <a:gd name="T6" fmla="*/ 0 60000 65536"/>
                <a:gd name="T7" fmla="*/ 0 60000 65536"/>
                <a:gd name="T8" fmla="*/ 0 60000 65536"/>
                <a:gd name="T9" fmla="*/ 0 w 24"/>
                <a:gd name="T10" fmla="*/ 0 h 72"/>
                <a:gd name="T11" fmla="*/ 24 w 24"/>
                <a:gd name="T12" fmla="*/ 72 h 72"/>
              </a:gdLst>
              <a:ahLst/>
              <a:cxnLst>
                <a:cxn ang="T6">
                  <a:pos x="T0" y="T1"/>
                </a:cxn>
                <a:cxn ang="T7">
                  <a:pos x="T2" y="T3"/>
                </a:cxn>
                <a:cxn ang="T8">
                  <a:pos x="T4" y="T5"/>
                </a:cxn>
              </a:cxnLst>
              <a:rect l="T9" t="T10" r="T11" b="T12"/>
              <a:pathLst>
                <a:path w="24" h="72">
                  <a:moveTo>
                    <a:pt x="0" y="0"/>
                  </a:moveTo>
                  <a:cubicBezTo>
                    <a:pt x="7" y="12"/>
                    <a:pt x="14" y="24"/>
                    <a:pt x="18" y="36"/>
                  </a:cubicBezTo>
                  <a:cubicBezTo>
                    <a:pt x="22" y="48"/>
                    <a:pt x="23" y="60"/>
                    <a:pt x="24" y="72"/>
                  </a:cubicBezTo>
                </a:path>
              </a:pathLst>
            </a:custGeom>
            <a:noFill/>
            <a:ln w="9525">
              <a:solidFill>
                <a:schemeClr val="tx1"/>
              </a:solidFill>
              <a:round/>
              <a:headEnd/>
              <a:tailEnd/>
            </a:ln>
          </p:spPr>
          <p:txBody>
            <a:bodyPr/>
            <a:lstStyle/>
            <a:p>
              <a:endParaRPr lang="ru-RU"/>
            </a:p>
          </p:txBody>
        </p:sp>
        <p:sp>
          <p:nvSpPr>
            <p:cNvPr id="6186" name="Text Box 18"/>
            <p:cNvSpPr txBox="1">
              <a:spLocks noChangeArrowheads="1"/>
            </p:cNvSpPr>
            <p:nvPr/>
          </p:nvSpPr>
          <p:spPr bwMode="auto">
            <a:xfrm>
              <a:off x="4768" y="841"/>
              <a:ext cx="165" cy="154"/>
            </a:xfrm>
            <a:prstGeom prst="rect">
              <a:avLst/>
            </a:prstGeom>
            <a:noFill/>
            <a:ln w="9525">
              <a:noFill/>
              <a:miter lim="800000"/>
              <a:headEnd/>
              <a:tailEnd/>
            </a:ln>
          </p:spPr>
          <p:txBody>
            <a:bodyPr wrap="none">
              <a:spAutoFit/>
            </a:bodyPr>
            <a:lstStyle/>
            <a:p>
              <a:r>
                <a:rPr lang="en-US" sz="1000" i="1">
                  <a:latin typeface="Times New Roman" pitchFamily="18" charset="0"/>
                  <a:cs typeface="Times New Roman" pitchFamily="18" charset="0"/>
                </a:rPr>
                <a:t>X</a:t>
              </a:r>
              <a:endParaRPr lang="el-GR" sz="1000" i="1">
                <a:latin typeface="Times New Roman" pitchFamily="18" charset="0"/>
                <a:cs typeface="Times New Roman" pitchFamily="18" charset="0"/>
              </a:endParaRPr>
            </a:p>
          </p:txBody>
        </p:sp>
      </p:grpSp>
      <p:graphicFrame>
        <p:nvGraphicFramePr>
          <p:cNvPr id="6146" name="Object 19"/>
          <p:cNvGraphicFramePr>
            <a:graphicFrameLocks noChangeAspect="1"/>
          </p:cNvGraphicFramePr>
          <p:nvPr/>
        </p:nvGraphicFramePr>
        <p:xfrm>
          <a:off x="214313" y="1878013"/>
          <a:ext cx="8702675" cy="2886075"/>
        </p:xfrm>
        <a:graphic>
          <a:graphicData uri="http://schemas.openxmlformats.org/presentationml/2006/ole">
            <p:oleObj spid="_x0000_s6146" name="Формула" r:id="rId3" imgW="5016240" imgH="1663560" progId="Equation.3">
              <p:embed/>
            </p:oleObj>
          </a:graphicData>
        </a:graphic>
      </p:graphicFrame>
      <p:graphicFrame>
        <p:nvGraphicFramePr>
          <p:cNvPr id="190607" name="Group 143"/>
          <p:cNvGraphicFramePr>
            <a:graphicFrameLocks noGrp="1"/>
          </p:cNvGraphicFramePr>
          <p:nvPr/>
        </p:nvGraphicFramePr>
        <p:xfrm>
          <a:off x="2874963" y="5065713"/>
          <a:ext cx="3319462" cy="1298576"/>
        </p:xfrm>
        <a:graphic>
          <a:graphicData uri="http://schemas.openxmlformats.org/drawingml/2006/table">
            <a:tbl>
              <a:tblPr/>
              <a:tblGrid>
                <a:gridCol w="815975"/>
                <a:gridCol w="815975"/>
                <a:gridCol w="871537"/>
                <a:gridCol w="815975"/>
              </a:tblGrid>
              <a:tr h="43338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Cyr" charset="-52"/>
                        </a:rPr>
                        <a:t>1+N</a:t>
                      </a:r>
                      <a:endParaRPr kumimoji="0" lang="ru-RU"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accent2"/>
                          </a:solidFill>
                          <a:effectLst/>
                          <a:latin typeface="Arial Cyr" charset="-52"/>
                        </a:rPr>
                        <a:t>4,0</a:t>
                      </a:r>
                      <a:endParaRPr kumimoji="0" lang="ru-RU" sz="2400" b="0" i="0" u="none" strike="noStrike" cap="none" normalizeH="0" baseline="0" smtClean="0">
                        <a:ln>
                          <a:noFill/>
                        </a:ln>
                        <a:solidFill>
                          <a:schemeClr val="accent2"/>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Cyr" charset="-52"/>
                        </a:rPr>
                        <a:t>1+(N+1)</a:t>
                      </a:r>
                      <a:endParaRPr kumimoji="0" lang="ru-RU"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accent2"/>
                          </a:solidFill>
                          <a:effectLst/>
                          <a:latin typeface="Arial Cyr" charset="-52"/>
                        </a:rPr>
                        <a:t>5,0</a:t>
                      </a:r>
                      <a:endParaRPr kumimoji="0" lang="ru-RU" sz="2400" b="0" i="0" u="none" strike="noStrike" cap="none" normalizeH="0" baseline="0" smtClean="0">
                        <a:ln>
                          <a:noFill/>
                        </a:ln>
                        <a:solidFill>
                          <a:schemeClr val="accent2"/>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18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Cyr" charset="-52"/>
                        </a:rPr>
                        <a:t>2+N</a:t>
                      </a:r>
                      <a:endParaRPr kumimoji="0" lang="ru-RU"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accent2"/>
                          </a:solidFill>
                          <a:effectLst/>
                          <a:latin typeface="Arial Cyr" charset="-52"/>
                        </a:rPr>
                        <a:t>1,9</a:t>
                      </a:r>
                      <a:endParaRPr kumimoji="0" lang="ru-RU" sz="2400" b="0" i="0" u="none" strike="noStrike" cap="none" normalizeH="0" baseline="0" smtClean="0">
                        <a:ln>
                          <a:noFill/>
                        </a:ln>
                        <a:solidFill>
                          <a:schemeClr val="accent2"/>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Cyr" charset="-52"/>
                        </a:rPr>
                        <a:t>2+(N+2)</a:t>
                      </a:r>
                      <a:endParaRPr kumimoji="0" lang="ru-RU"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accent2"/>
                          </a:solidFill>
                          <a:effectLst/>
                          <a:latin typeface="Arial Cyr" charset="-52"/>
                        </a:rPr>
                        <a:t>3,9</a:t>
                      </a:r>
                      <a:endParaRPr kumimoji="0" lang="ru-RU" sz="2400" b="0" i="0" u="none" strike="noStrike" cap="none" normalizeH="0" baseline="0" smtClean="0">
                        <a:ln>
                          <a:noFill/>
                        </a:ln>
                        <a:solidFill>
                          <a:schemeClr val="accent2"/>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Cyr" charset="-52"/>
                        </a:rPr>
                        <a:t>3+N</a:t>
                      </a:r>
                      <a:endParaRPr kumimoji="0" lang="ru-RU"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accent2"/>
                          </a:solidFill>
                          <a:effectLst/>
                          <a:latin typeface="Arial Cyr" charset="-52"/>
                        </a:rPr>
                        <a:t>1,6</a:t>
                      </a:r>
                      <a:endParaRPr kumimoji="0" lang="ru-RU" sz="2400" b="0" i="0" u="none" strike="noStrike" cap="none" normalizeH="0" baseline="0" smtClean="0">
                        <a:ln>
                          <a:noFill/>
                        </a:ln>
                        <a:solidFill>
                          <a:schemeClr val="accent2"/>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Cyr" charset="-52"/>
                        </a:rPr>
                        <a:t>3+(N+3)</a:t>
                      </a:r>
                      <a:endParaRPr kumimoji="0" lang="ru-RU"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accent2"/>
                          </a:solidFill>
                          <a:effectLst/>
                          <a:latin typeface="Arial Cyr" charset="-52"/>
                        </a:rPr>
                        <a:t>4,6</a:t>
                      </a:r>
                      <a:endParaRPr kumimoji="0" lang="ru-RU" sz="2400" b="0" i="0" u="none" strike="noStrike" cap="none" normalizeH="0" baseline="0" smtClean="0">
                        <a:ln>
                          <a:noFill/>
                        </a:ln>
                        <a:solidFill>
                          <a:schemeClr val="accent2"/>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2" name="Нижний колонтитул 21"/>
          <p:cNvSpPr>
            <a:spLocks noGrp="1"/>
          </p:cNvSpPr>
          <p:nvPr>
            <p:ph type="ftr" sz="quarter" idx="11"/>
          </p:nvPr>
        </p:nvSpPr>
        <p:spPr/>
        <p:txBody>
          <a:bodyPr/>
          <a:lstStyle/>
          <a:p>
            <a:pPr>
              <a:defRPr/>
            </a:pPr>
            <a:r>
              <a:rPr lang="en-US" smtClean="0"/>
              <a:t>A.Stavinskiy,July 2011,Triggered femtoscopy and DQM,Nantes,GDRE-11</a:t>
            </a:r>
            <a:endParaRPr lang="ru-RU"/>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8"/>
          <p:cNvGrpSpPr>
            <a:grpSpLocks/>
          </p:cNvGrpSpPr>
          <p:nvPr/>
        </p:nvGrpSpPr>
        <p:grpSpPr bwMode="auto">
          <a:xfrm>
            <a:off x="355023" y="2538133"/>
            <a:ext cx="4042353" cy="3734360"/>
            <a:chOff x="4927600" y="1609725"/>
            <a:chExt cx="4446588" cy="4232275"/>
          </a:xfrm>
        </p:grpSpPr>
        <p:pic>
          <p:nvPicPr>
            <p:cNvPr id="14350" name="Picture 9" descr="compare_corr_2D_PPData_Minbias_7TeV_pad3_all"/>
            <p:cNvPicPr>
              <a:picLocks noChangeAspect="1" noChangeArrowheads="1"/>
            </p:cNvPicPr>
            <p:nvPr/>
          </p:nvPicPr>
          <p:blipFill>
            <a:blip r:embed="rId2"/>
            <a:srcRect/>
            <a:stretch>
              <a:fillRect/>
            </a:stretch>
          </p:blipFill>
          <p:spPr bwMode="auto">
            <a:xfrm>
              <a:off x="4927600" y="1609725"/>
              <a:ext cx="4446588" cy="4232275"/>
            </a:xfrm>
            <a:prstGeom prst="rect">
              <a:avLst/>
            </a:prstGeom>
            <a:noFill/>
            <a:ln w="9525">
              <a:noFill/>
              <a:miter lim="800000"/>
              <a:headEnd/>
              <a:tailEnd/>
            </a:ln>
          </p:spPr>
        </p:pic>
        <p:sp>
          <p:nvSpPr>
            <p:cNvPr id="22" name="Rectangle 11"/>
            <p:cNvSpPr>
              <a:spLocks noChangeArrowheads="1"/>
            </p:cNvSpPr>
            <p:nvPr/>
          </p:nvSpPr>
          <p:spPr bwMode="auto">
            <a:xfrm>
              <a:off x="5027613" y="1757363"/>
              <a:ext cx="3294768" cy="418576"/>
            </a:xfrm>
            <a:prstGeom prst="rect">
              <a:avLst/>
            </a:prstGeom>
            <a:solidFill>
              <a:schemeClr val="bg1"/>
            </a:solidFill>
            <a:ln>
              <a:noFill/>
            </a:ln>
            <a:extLst>
              <a:ext uri="{91240B29-F687-4F45-9708-019B960494DF}"/>
            </a:extLst>
          </p:spPr>
          <p:txBody>
            <a:bodyPr wrap="none">
              <a:spAutoFit/>
            </a:bodyPr>
            <a:lstStyle/>
            <a:p>
              <a:pPr>
                <a:defRPr/>
              </a:pPr>
              <a:r>
                <a:rPr lang="en-US" dirty="0">
                  <a:latin typeface="+mn-lt"/>
                </a:rPr>
                <a:t>High multiplicity pp (N&gt;110)</a:t>
              </a:r>
            </a:p>
          </p:txBody>
        </p:sp>
      </p:grpSp>
      <p:sp>
        <p:nvSpPr>
          <p:cNvPr id="2" name="Title 1"/>
          <p:cNvSpPr>
            <a:spLocks noGrp="1"/>
          </p:cNvSpPr>
          <p:nvPr>
            <p:ph type="title"/>
          </p:nvPr>
        </p:nvSpPr>
        <p:spPr>
          <a:xfrm>
            <a:off x="0" y="-9806"/>
            <a:ext cx="9144000" cy="696166"/>
          </a:xfrm>
        </p:spPr>
        <p:txBody>
          <a:bodyPr/>
          <a:lstStyle/>
          <a:p>
            <a:pPr eaLnBrk="1" hangingPunct="1">
              <a:defRPr/>
            </a:pPr>
            <a:r>
              <a:rPr lang="en-US" dirty="0">
                <a:latin typeface="+mn-lt"/>
                <a:ea typeface="ＭＳ Ｐゴシック" pitchFamily="34" charset="-128"/>
              </a:rPr>
              <a:t>Correlations in High Multiplicity </a:t>
            </a:r>
            <a:r>
              <a:rPr lang="en-US" dirty="0" err="1">
                <a:latin typeface="+mn-lt"/>
                <a:ea typeface="ＭＳ Ｐゴシック" pitchFamily="34" charset="-128"/>
              </a:rPr>
              <a:t>pp</a:t>
            </a:r>
            <a:endParaRPr lang="en-US" dirty="0">
              <a:latin typeface="+mn-lt"/>
            </a:endParaRPr>
          </a:p>
        </p:txBody>
      </p:sp>
      <p:sp>
        <p:nvSpPr>
          <p:cNvPr id="5" name="Slide Number Placeholder 4"/>
          <p:cNvSpPr>
            <a:spLocks noGrp="1"/>
          </p:cNvSpPr>
          <p:nvPr>
            <p:ph type="sldNum" sz="quarter" idx="11"/>
          </p:nvPr>
        </p:nvSpPr>
        <p:spPr/>
        <p:txBody>
          <a:bodyPr/>
          <a:lstStyle/>
          <a:p>
            <a:pPr>
              <a:defRPr/>
            </a:pPr>
            <a:fld id="{79C57CA3-E66A-4936-8BA5-EC975EBAB234}" type="slidenum">
              <a:rPr lang="en-US" smtClean="0">
                <a:latin typeface="+mn-lt"/>
              </a:rPr>
              <a:pPr>
                <a:defRPr/>
              </a:pPr>
              <a:t>6</a:t>
            </a:fld>
            <a:endParaRPr lang="en-US">
              <a:latin typeface="+mn-lt"/>
            </a:endParaRPr>
          </a:p>
        </p:txBody>
      </p:sp>
      <p:sp>
        <p:nvSpPr>
          <p:cNvPr id="8" name="Rectangle 6"/>
          <p:cNvSpPr>
            <a:spLocks noChangeArrowheads="1"/>
          </p:cNvSpPr>
          <p:nvPr/>
        </p:nvSpPr>
        <p:spPr bwMode="auto">
          <a:xfrm>
            <a:off x="2716068" y="773206"/>
            <a:ext cx="3527136" cy="412911"/>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blurRad="40000" dist="20000" dir="5400000" rotWithShape="0">
              <a:srgbClr val="808080">
                <a:alpha val="37999"/>
              </a:srgbClr>
            </a:outerShdw>
          </a:effectLst>
        </p:spPr>
        <p:txBody>
          <a:bodyPr lIns="73639" tIns="36819" rIns="73639" bIns="36819">
            <a:spAutoFit/>
          </a:bodyPr>
          <a:lstStyle/>
          <a:p>
            <a:pPr defTabSz="736530">
              <a:defRPr/>
            </a:pPr>
            <a:r>
              <a:rPr lang="en-US" sz="2200" dirty="0">
                <a:solidFill>
                  <a:srgbClr val="FF0000"/>
                </a:solidFill>
                <a:latin typeface="+mn-lt"/>
              </a:rPr>
              <a:t>Intermediate </a:t>
            </a:r>
            <a:r>
              <a:rPr lang="en-US" sz="2200" dirty="0" err="1">
                <a:solidFill>
                  <a:srgbClr val="FF0000"/>
                </a:solidFill>
                <a:latin typeface="+mn-lt"/>
              </a:rPr>
              <a:t>p</a:t>
            </a:r>
            <a:r>
              <a:rPr lang="en-US" sz="2200" baseline="-25000" dirty="0" err="1">
                <a:solidFill>
                  <a:srgbClr val="FF0000"/>
                </a:solidFill>
                <a:latin typeface="+mn-lt"/>
              </a:rPr>
              <a:t>T</a:t>
            </a:r>
            <a:r>
              <a:rPr lang="en-US" sz="2200" dirty="0">
                <a:solidFill>
                  <a:srgbClr val="FF0000"/>
                </a:solidFill>
                <a:latin typeface="+mn-lt"/>
              </a:rPr>
              <a:t>:</a:t>
            </a:r>
            <a:r>
              <a:rPr lang="en-US" sz="2200" baseline="-25000" dirty="0">
                <a:solidFill>
                  <a:srgbClr val="FF0000"/>
                </a:solidFill>
                <a:latin typeface="+mn-lt"/>
              </a:rPr>
              <a:t> </a:t>
            </a:r>
            <a:r>
              <a:rPr lang="en-US" sz="2200" dirty="0">
                <a:solidFill>
                  <a:srgbClr val="FF0000"/>
                </a:solidFill>
                <a:latin typeface="+mn-lt"/>
              </a:rPr>
              <a:t>1-3 </a:t>
            </a:r>
            <a:r>
              <a:rPr lang="en-US" sz="2200" dirty="0" err="1">
                <a:solidFill>
                  <a:srgbClr val="FF0000"/>
                </a:solidFill>
                <a:latin typeface="+mn-lt"/>
              </a:rPr>
              <a:t>GeV</a:t>
            </a:r>
            <a:r>
              <a:rPr lang="en-US" sz="2200" dirty="0">
                <a:solidFill>
                  <a:srgbClr val="FF0000"/>
                </a:solidFill>
                <a:latin typeface="+mn-lt"/>
              </a:rPr>
              <a:t>/c</a:t>
            </a:r>
            <a:endParaRPr lang="en-US" sz="2200" dirty="0">
              <a:solidFill>
                <a:srgbClr val="000000"/>
              </a:solidFill>
              <a:latin typeface="+mn-lt"/>
            </a:endParaRPr>
          </a:p>
        </p:txBody>
      </p:sp>
      <p:sp>
        <p:nvSpPr>
          <p:cNvPr id="13" name="Freeform 7"/>
          <p:cNvSpPr>
            <a:spLocks/>
          </p:cNvSpPr>
          <p:nvPr/>
        </p:nvSpPr>
        <p:spPr bwMode="auto">
          <a:xfrm>
            <a:off x="2716068" y="4312865"/>
            <a:ext cx="538307" cy="263338"/>
          </a:xfrm>
          <a:custGeom>
            <a:avLst/>
            <a:gdLst>
              <a:gd name="T0" fmla="*/ 2147483647 w 272"/>
              <a:gd name="T1" fmla="*/ 0 h 296"/>
              <a:gd name="T2" fmla="*/ 2147483647 w 272"/>
              <a:gd name="T3" fmla="*/ 2147483647 h 296"/>
              <a:gd name="T4" fmla="*/ 2147483647 w 272"/>
              <a:gd name="T5" fmla="*/ 2147483647 h 296"/>
              <a:gd name="T6" fmla="*/ 2147483647 w 272"/>
              <a:gd name="T7" fmla="*/ 2147483647 h 296"/>
              <a:gd name="T8" fmla="*/ 2147483647 w 272"/>
              <a:gd name="T9" fmla="*/ 2147483647 h 296"/>
              <a:gd name="T10" fmla="*/ 0 60000 65536"/>
              <a:gd name="T11" fmla="*/ 0 60000 65536"/>
              <a:gd name="T12" fmla="*/ 0 60000 65536"/>
              <a:gd name="T13" fmla="*/ 0 60000 65536"/>
              <a:gd name="T14" fmla="*/ 0 60000 65536"/>
              <a:gd name="T15" fmla="*/ 0 w 272"/>
              <a:gd name="T16" fmla="*/ 0 h 296"/>
              <a:gd name="T17" fmla="*/ 272 w 272"/>
              <a:gd name="T18" fmla="*/ 296 h 296"/>
            </a:gdLst>
            <a:ahLst/>
            <a:cxnLst>
              <a:cxn ang="T10">
                <a:pos x="T0" y="T1"/>
              </a:cxn>
              <a:cxn ang="T11">
                <a:pos x="T2" y="T3"/>
              </a:cxn>
              <a:cxn ang="T12">
                <a:pos x="T4" y="T5"/>
              </a:cxn>
              <a:cxn ang="T13">
                <a:pos x="T6" y="T7"/>
              </a:cxn>
              <a:cxn ang="T14">
                <a:pos x="T8" y="T9"/>
              </a:cxn>
            </a:cxnLst>
            <a:rect l="T15" t="T16" r="T17" b="T18"/>
            <a:pathLst>
              <a:path w="272" h="296">
                <a:moveTo>
                  <a:pt x="56" y="0"/>
                </a:moveTo>
                <a:cubicBezTo>
                  <a:pt x="28" y="72"/>
                  <a:pt x="0" y="144"/>
                  <a:pt x="8" y="192"/>
                </a:cubicBezTo>
                <a:cubicBezTo>
                  <a:pt x="16" y="240"/>
                  <a:pt x="64" y="280"/>
                  <a:pt x="104" y="288"/>
                </a:cubicBezTo>
                <a:cubicBezTo>
                  <a:pt x="144" y="296"/>
                  <a:pt x="224" y="272"/>
                  <a:pt x="248" y="240"/>
                </a:cubicBezTo>
                <a:cubicBezTo>
                  <a:pt x="272" y="208"/>
                  <a:pt x="260" y="152"/>
                  <a:pt x="248" y="96"/>
                </a:cubicBezTo>
              </a:path>
            </a:pathLst>
          </a:custGeom>
          <a:noFill/>
          <a:ln w="60960">
            <a:solidFill>
              <a:schemeClr val="tx1"/>
            </a:solidFill>
            <a:prstDash val="dash"/>
            <a:round/>
            <a:headEnd/>
            <a:tailEnd/>
          </a:ln>
          <a:extLst>
            <a:ext uri="{909E8E84-426E-40DD-AFC4-6F175D3DCCD1}"/>
          </a:extLst>
        </p:spPr>
        <p:txBody>
          <a:bodyPr wrap="none" lIns="82058" tIns="41029" rIns="82058" bIns="41029" anchor="ctr"/>
          <a:lstStyle/>
          <a:p>
            <a:pPr>
              <a:defRPr/>
            </a:pPr>
            <a:endParaRPr lang="en-US" dirty="0">
              <a:latin typeface="+mn-lt"/>
              <a:cs typeface="+mn-cs"/>
            </a:endParaRPr>
          </a:p>
        </p:txBody>
      </p:sp>
      <p:cxnSp>
        <p:nvCxnSpPr>
          <p:cNvPr id="14343" name="Straight Arrow Connector 25"/>
          <p:cNvCxnSpPr>
            <a:cxnSpLocks noChangeShapeType="1"/>
          </p:cNvCxnSpPr>
          <p:nvPr/>
        </p:nvCxnSpPr>
        <p:spPr bwMode="auto">
          <a:xfrm flipH="1" flipV="1">
            <a:off x="3254375" y="4480953"/>
            <a:ext cx="1724602" cy="95250"/>
          </a:xfrm>
          <a:prstGeom prst="straightConnector1">
            <a:avLst/>
          </a:prstGeom>
          <a:noFill/>
          <a:ln w="44450">
            <a:solidFill>
              <a:srgbClr val="FF0000"/>
            </a:solidFill>
            <a:round/>
            <a:headEnd/>
            <a:tailEnd type="arrow" w="med" len="med"/>
          </a:ln>
        </p:spPr>
      </p:cxnSp>
      <p:pic>
        <p:nvPicPr>
          <p:cNvPr id="14344" name="Picture 9"/>
          <p:cNvPicPr>
            <a:picLocks noChangeAspect="1" noChangeArrowheads="1"/>
          </p:cNvPicPr>
          <p:nvPr/>
        </p:nvPicPr>
        <p:blipFill>
          <a:blip r:embed="rId3"/>
          <a:srcRect/>
          <a:stretch>
            <a:fillRect/>
          </a:stretch>
        </p:blipFill>
        <p:spPr bwMode="auto">
          <a:xfrm>
            <a:off x="6663171" y="1253659"/>
            <a:ext cx="2147455" cy="1982040"/>
          </a:xfrm>
          <a:prstGeom prst="rect">
            <a:avLst/>
          </a:prstGeom>
          <a:noFill/>
          <a:ln w="9525">
            <a:noFill/>
            <a:miter lim="800000"/>
            <a:headEnd/>
            <a:tailEnd/>
          </a:ln>
        </p:spPr>
      </p:pic>
      <p:sp>
        <p:nvSpPr>
          <p:cNvPr id="16" name="Rectangle 17"/>
          <p:cNvSpPr>
            <a:spLocks noChangeArrowheads="1"/>
          </p:cNvSpPr>
          <p:nvPr/>
        </p:nvSpPr>
        <p:spPr bwMode="auto">
          <a:xfrm>
            <a:off x="5045364" y="4576203"/>
            <a:ext cx="2974180" cy="636857"/>
          </a:xfrm>
          <a:prstGeom prst="rect">
            <a:avLst/>
          </a:prstGeom>
          <a:noFill/>
          <a:ln>
            <a:noFill/>
          </a:ln>
          <a:extLst>
            <a:ext uri="{909E8E84-426E-40DD-AFC4-6F175D3DCCD1}"/>
            <a:ext uri="{91240B29-F687-4F45-9708-019B960494DF}"/>
          </a:extLst>
        </p:spPr>
        <p:txBody>
          <a:bodyPr wrap="none" lIns="82058" tIns="41029" rIns="82058" bIns="41029">
            <a:spAutoFit/>
          </a:bodyPr>
          <a:lstStyle/>
          <a:p>
            <a:pPr>
              <a:defRPr/>
            </a:pPr>
            <a:r>
              <a:rPr lang="en-US" dirty="0">
                <a:latin typeface="+mn-lt"/>
                <a:cs typeface="+mn-cs"/>
              </a:rPr>
              <a:t>“Near-side” (</a:t>
            </a:r>
            <a:r>
              <a:rPr lang="en-US" dirty="0">
                <a:latin typeface="+mn-lt"/>
                <a:cs typeface="+mn-cs"/>
                <a:sym typeface="Symbol" pitchFamily="18" charset="2"/>
              </a:rPr>
              <a:t>,</a:t>
            </a:r>
            <a:r>
              <a:rPr lang="en-US" dirty="0">
                <a:cs typeface="+mn-cs"/>
                <a:sym typeface="Symbol" pitchFamily="18" charset="2"/>
              </a:rPr>
              <a:t> </a:t>
            </a:r>
            <a:r>
              <a:rPr lang="en-US" dirty="0">
                <a:latin typeface="+mn-lt"/>
                <a:cs typeface="+mn-cs"/>
                <a:sym typeface="Symbol" pitchFamily="18" charset="2"/>
              </a:rPr>
              <a:t> ~ 0</a:t>
            </a:r>
            <a:r>
              <a:rPr lang="en-US" dirty="0">
                <a:latin typeface="+mn-lt"/>
                <a:cs typeface="+mn-cs"/>
              </a:rPr>
              <a:t>) </a:t>
            </a:r>
          </a:p>
          <a:p>
            <a:pPr>
              <a:defRPr/>
            </a:pPr>
            <a:r>
              <a:rPr lang="en-US" dirty="0">
                <a:latin typeface="+mn-lt"/>
                <a:cs typeface="+mn-cs"/>
              </a:rPr>
              <a:t>correlations from single jets</a:t>
            </a:r>
          </a:p>
        </p:txBody>
      </p:sp>
      <p:cxnSp>
        <p:nvCxnSpPr>
          <p:cNvPr id="14346" name="Straight Arrow Connector 25"/>
          <p:cNvCxnSpPr>
            <a:cxnSpLocks noChangeShapeType="1"/>
          </p:cNvCxnSpPr>
          <p:nvPr/>
        </p:nvCxnSpPr>
        <p:spPr bwMode="auto">
          <a:xfrm flipH="1">
            <a:off x="3271694" y="2255184"/>
            <a:ext cx="718705" cy="980515"/>
          </a:xfrm>
          <a:prstGeom prst="straightConnector1">
            <a:avLst/>
          </a:prstGeom>
          <a:noFill/>
          <a:ln w="44450">
            <a:solidFill>
              <a:srgbClr val="FF0000"/>
            </a:solidFill>
            <a:round/>
            <a:headEnd/>
            <a:tailEnd type="arrow" w="med" len="med"/>
          </a:ln>
        </p:spPr>
      </p:cxnSp>
      <p:sp>
        <p:nvSpPr>
          <p:cNvPr id="18" name="Text Box 16"/>
          <p:cNvSpPr txBox="1">
            <a:spLocks noChangeArrowheads="1"/>
          </p:cNvSpPr>
          <p:nvPr/>
        </p:nvSpPr>
        <p:spPr bwMode="auto">
          <a:xfrm>
            <a:off x="2733386" y="1641662"/>
            <a:ext cx="2732127" cy="624546"/>
          </a:xfrm>
          <a:prstGeom prst="rect">
            <a:avLst/>
          </a:prstGeom>
          <a:noFill/>
          <a:ln>
            <a:noFill/>
          </a:ln>
          <a:extLst>
            <a:ext uri="{909E8E84-426E-40DD-AFC4-6F175D3DCCD1}"/>
            <a:ext uri="{91240B29-F687-4F45-9708-019B960494DF}"/>
          </a:extLst>
        </p:spPr>
        <p:txBody>
          <a:bodyPr wrap="none" lIns="82058" tIns="41029" rIns="82058" bIns="41029">
            <a:spAutoFit/>
          </a:bodyPr>
          <a:lstStyle>
            <a:lvl1pPr eaLnBrk="0" hangingPunct="0">
              <a:defRPr sz="2400" b="1">
                <a:solidFill>
                  <a:schemeClr val="tx1"/>
                </a:solidFill>
                <a:latin typeface="Arial" pitchFamily="34" charset="0"/>
                <a:ea typeface="ＭＳ Ｐゴシック" pitchFamily="34" charset="-128"/>
              </a:defRPr>
            </a:lvl1pPr>
            <a:lvl2pPr marL="37931725" indent="-37474525" eaLnBrk="0" hangingPunct="0">
              <a:defRPr sz="2400" b="1">
                <a:solidFill>
                  <a:schemeClr val="tx1"/>
                </a:solidFill>
                <a:latin typeface="Arial" pitchFamily="34" charset="0"/>
                <a:ea typeface="ＭＳ Ｐゴシック" pitchFamily="34" charset="-128"/>
              </a:defRPr>
            </a:lvl2pPr>
            <a:lvl3pPr eaLnBrk="0" hangingPunct="0">
              <a:defRPr sz="2400" b="1">
                <a:solidFill>
                  <a:schemeClr val="tx1"/>
                </a:solidFill>
                <a:latin typeface="Arial" pitchFamily="34" charset="0"/>
                <a:ea typeface="ＭＳ Ｐゴシック" pitchFamily="34" charset="-128"/>
              </a:defRPr>
            </a:lvl3pPr>
            <a:lvl4pPr eaLnBrk="0" hangingPunct="0">
              <a:defRPr sz="2400" b="1">
                <a:solidFill>
                  <a:schemeClr val="tx1"/>
                </a:solidFill>
                <a:latin typeface="Arial" pitchFamily="34" charset="0"/>
                <a:ea typeface="ＭＳ Ｐゴシック" pitchFamily="34" charset="-128"/>
              </a:defRPr>
            </a:lvl4pPr>
            <a:lvl5pPr eaLnBrk="0" hangingPunct="0">
              <a:defRPr sz="2400" b="1">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ctr" eaLnBrk="1" hangingPunct="1">
              <a:lnSpc>
                <a:spcPct val="110000"/>
              </a:lnSpc>
              <a:defRPr/>
            </a:pPr>
            <a:r>
              <a:rPr lang="en-US" sz="1600" b="0" dirty="0">
                <a:latin typeface="+mn-lt"/>
              </a:rPr>
              <a:t>“Away-side” (</a:t>
            </a:r>
            <a:r>
              <a:rPr lang="en-US" sz="1600" b="0" dirty="0">
                <a:latin typeface="+mn-lt"/>
                <a:sym typeface="Symbol" pitchFamily="18" charset="2"/>
              </a:rPr>
              <a:t> ~ </a:t>
            </a:r>
            <a:r>
              <a:rPr lang="en-US" sz="1600" b="0" dirty="0">
                <a:latin typeface="+mn-lt"/>
              </a:rPr>
              <a:t>) </a:t>
            </a:r>
          </a:p>
          <a:p>
            <a:pPr algn="ctr" eaLnBrk="1" hangingPunct="1">
              <a:lnSpc>
                <a:spcPct val="110000"/>
              </a:lnSpc>
              <a:defRPr/>
            </a:pPr>
            <a:r>
              <a:rPr lang="en-US" sz="1600" b="0" dirty="0">
                <a:latin typeface="+mn-lt"/>
              </a:rPr>
              <a:t>back-to-back jet correlations</a:t>
            </a:r>
          </a:p>
        </p:txBody>
      </p:sp>
      <p:sp>
        <p:nvSpPr>
          <p:cNvPr id="21" name="Freeform 17"/>
          <p:cNvSpPr>
            <a:spLocks noChangeArrowheads="1"/>
          </p:cNvSpPr>
          <p:nvPr/>
        </p:nvSpPr>
        <p:spPr bwMode="auto">
          <a:xfrm rot="21302144">
            <a:off x="1282989" y="3280522"/>
            <a:ext cx="2187864" cy="976313"/>
          </a:xfrm>
          <a:custGeom>
            <a:avLst/>
            <a:gdLst>
              <a:gd name="T0" fmla="*/ 4587261 w 2616200"/>
              <a:gd name="T1" fmla="*/ 17363 h 1416050"/>
              <a:gd name="T2" fmla="*/ 3532716 w 2616200"/>
              <a:gd name="T3" fmla="*/ 184045 h 1416050"/>
              <a:gd name="T4" fmla="*/ 2557265 w 2616200"/>
              <a:gd name="T5" fmla="*/ 236133 h 1416050"/>
              <a:gd name="T6" fmla="*/ 1792724 w 2616200"/>
              <a:gd name="T7" fmla="*/ 475740 h 1416050"/>
              <a:gd name="T8" fmla="*/ 1159997 w 2616200"/>
              <a:gd name="T9" fmla="*/ 621586 h 1416050"/>
              <a:gd name="T10" fmla="*/ 79091 w 2616200"/>
              <a:gd name="T11" fmla="*/ 861190 h 1416050"/>
              <a:gd name="T12" fmla="*/ 685453 w 2616200"/>
              <a:gd name="T13" fmla="*/ 1152885 h 1416050"/>
              <a:gd name="T14" fmla="*/ 2082721 w 2616200"/>
              <a:gd name="T15" fmla="*/ 913280 h 1416050"/>
              <a:gd name="T16" fmla="*/ 2979083 w 2616200"/>
              <a:gd name="T17" fmla="*/ 569498 h 1416050"/>
              <a:gd name="T18" fmla="*/ 3690901 w 2616200"/>
              <a:gd name="T19" fmla="*/ 454904 h 1416050"/>
              <a:gd name="T20" fmla="*/ 5272714 w 2616200"/>
              <a:gd name="T21" fmla="*/ 288221 h 1416050"/>
              <a:gd name="T22" fmla="*/ 4587261 w 2616200"/>
              <a:gd name="T23" fmla="*/ 17363 h 14160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16200"/>
              <a:gd name="T37" fmla="*/ 0 h 1416050"/>
              <a:gd name="T38" fmla="*/ 2616200 w 2616200"/>
              <a:gd name="T39" fmla="*/ 1416050 h 14160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16200" h="1416050">
                <a:moveTo>
                  <a:pt x="2209800" y="21167"/>
                </a:moveTo>
                <a:cubicBezTo>
                  <a:pt x="2070100" y="0"/>
                  <a:pt x="1864783" y="179917"/>
                  <a:pt x="1701800" y="224367"/>
                </a:cubicBezTo>
                <a:cubicBezTo>
                  <a:pt x="1538817" y="268817"/>
                  <a:pt x="1371600" y="228600"/>
                  <a:pt x="1231900" y="287867"/>
                </a:cubicBezTo>
                <a:cubicBezTo>
                  <a:pt x="1092200" y="347134"/>
                  <a:pt x="975783" y="501650"/>
                  <a:pt x="863600" y="579967"/>
                </a:cubicBezTo>
                <a:cubicBezTo>
                  <a:pt x="751417" y="658284"/>
                  <a:pt x="558800" y="757767"/>
                  <a:pt x="558800" y="757767"/>
                </a:cubicBezTo>
                <a:cubicBezTo>
                  <a:pt x="421217" y="836084"/>
                  <a:pt x="76200" y="941917"/>
                  <a:pt x="38100" y="1049867"/>
                </a:cubicBezTo>
                <a:cubicBezTo>
                  <a:pt x="0" y="1157817"/>
                  <a:pt x="169333" y="1394884"/>
                  <a:pt x="330200" y="1405467"/>
                </a:cubicBezTo>
                <a:cubicBezTo>
                  <a:pt x="491067" y="1416050"/>
                  <a:pt x="819150" y="1231900"/>
                  <a:pt x="1003300" y="1113367"/>
                </a:cubicBezTo>
                <a:cubicBezTo>
                  <a:pt x="1187450" y="994834"/>
                  <a:pt x="1305983" y="787400"/>
                  <a:pt x="1435100" y="694267"/>
                </a:cubicBezTo>
                <a:cubicBezTo>
                  <a:pt x="1564217" y="601134"/>
                  <a:pt x="1593850" y="611717"/>
                  <a:pt x="1778000" y="554567"/>
                </a:cubicBezTo>
                <a:cubicBezTo>
                  <a:pt x="1962150" y="497417"/>
                  <a:pt x="2463800" y="438150"/>
                  <a:pt x="2540000" y="351367"/>
                </a:cubicBezTo>
                <a:cubicBezTo>
                  <a:pt x="2616200" y="264584"/>
                  <a:pt x="2349500" y="42334"/>
                  <a:pt x="2209800" y="21167"/>
                </a:cubicBezTo>
                <a:close/>
              </a:path>
            </a:pathLst>
          </a:custGeom>
          <a:noFill/>
          <a:ln w="50800">
            <a:solidFill>
              <a:schemeClr val="tx1"/>
            </a:solidFill>
            <a:prstDash val="sysDash"/>
            <a:round/>
            <a:headEnd/>
            <a:tailEnd/>
          </a:ln>
          <a:extLst>
            <a:ext uri="{909E8E84-426E-40DD-AFC4-6F175D3DCCD1}"/>
          </a:extLst>
        </p:spPr>
        <p:txBody>
          <a:bodyPr lIns="82058" tIns="41029" rIns="82058" bIns="41029"/>
          <a:lstStyle/>
          <a:p>
            <a:pPr>
              <a:defRPr/>
            </a:pPr>
            <a:endParaRPr lang="en-US">
              <a:latin typeface="+mn-lt"/>
              <a:cs typeface="+mn-cs"/>
            </a:endParaRPr>
          </a:p>
        </p:txBody>
      </p:sp>
      <p:sp>
        <p:nvSpPr>
          <p:cNvPr id="37" name="Footer Placeholder 3"/>
          <p:cNvSpPr>
            <a:spLocks noGrp="1"/>
          </p:cNvSpPr>
          <p:nvPr>
            <p:ph type="ftr" sz="quarter" idx="10"/>
          </p:nvPr>
        </p:nvSpPr>
        <p:spPr>
          <a:xfrm>
            <a:off x="34924" y="6321779"/>
            <a:ext cx="8036632" cy="491772"/>
          </a:xfrm>
        </p:spPr>
        <p:txBody>
          <a:bodyPr/>
          <a:lstStyle/>
          <a:p>
            <a:pPr>
              <a:defRPr/>
            </a:pPr>
            <a:r>
              <a:rPr lang="en-US" dirty="0" err="1">
                <a:latin typeface="+mn-lt"/>
              </a:rPr>
              <a:t>Dragos</a:t>
            </a:r>
            <a:r>
              <a:rPr lang="en-US" dirty="0">
                <a:latin typeface="+mn-lt"/>
              </a:rPr>
              <a:t> </a:t>
            </a:r>
            <a:r>
              <a:rPr lang="en-US" dirty="0" err="1">
                <a:latin typeface="+mn-lt"/>
              </a:rPr>
              <a:t>Velicanu</a:t>
            </a:r>
            <a:r>
              <a:rPr lang="en-US" dirty="0">
                <a:latin typeface="+mn-lt"/>
              </a:rPr>
              <a:t> (MIT)                    pp Ridge for Quark Matter 2011 </a:t>
            </a:r>
          </a:p>
        </p:txBody>
      </p:sp>
      <p:sp>
        <p:nvSpPr>
          <p:cNvPr id="17" name="TextBox 16"/>
          <p:cNvSpPr txBox="1"/>
          <p:nvPr/>
        </p:nvSpPr>
        <p:spPr>
          <a:xfrm>
            <a:off x="5249333" y="5633156"/>
            <a:ext cx="3285067" cy="369332"/>
          </a:xfrm>
          <a:prstGeom prst="rect">
            <a:avLst/>
          </a:prstGeom>
          <a:noFill/>
        </p:spPr>
        <p:txBody>
          <a:bodyPr wrap="square" rtlCol="0">
            <a:spAutoFit/>
          </a:bodyPr>
          <a:lstStyle/>
          <a:p>
            <a:r>
              <a:rPr lang="en-US" dirty="0" smtClean="0">
                <a:solidFill>
                  <a:srgbClr val="FF0000"/>
                </a:solidFill>
              </a:rPr>
              <a:t>CMS collaboration@7TeV</a:t>
            </a:r>
            <a:endParaRPr lang="ru-RU" dirty="0">
              <a:solidFill>
                <a:srgbClr val="FF0000"/>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E24DFD85-E723-4E11-8488-0A87548EBE00}" type="slidenum">
              <a:rPr lang="ru-RU" smtClean="0"/>
              <a:pPr>
                <a:defRPr/>
              </a:pPr>
              <a:t>60</a:t>
            </a:fld>
            <a:endParaRPr lang="ru-RU"/>
          </a:p>
        </p:txBody>
      </p:sp>
      <p:pic>
        <p:nvPicPr>
          <p:cNvPr id="5" name="Рисунок 4" descr="FLINT-2.jpg"/>
          <p:cNvPicPr>
            <a:picLocks noChangeAspect="1"/>
          </p:cNvPicPr>
          <p:nvPr/>
        </p:nvPicPr>
        <p:blipFill>
          <a:blip r:embed="rId2"/>
          <a:stretch>
            <a:fillRect/>
          </a:stretch>
        </p:blipFill>
        <p:spPr>
          <a:xfrm>
            <a:off x="0" y="845565"/>
            <a:ext cx="9144000" cy="5166870"/>
          </a:xfrm>
          <a:prstGeom prst="rect">
            <a:avLst/>
          </a:prstGeom>
        </p:spPr>
      </p:pic>
      <p:sp>
        <p:nvSpPr>
          <p:cNvPr id="6" name="Прямоугольник 5"/>
          <p:cNvSpPr/>
          <p:nvPr/>
        </p:nvSpPr>
        <p:spPr>
          <a:xfrm>
            <a:off x="1569964" y="239876"/>
            <a:ext cx="5450851" cy="707886"/>
          </a:xfrm>
          <a:prstGeom prst="rect">
            <a:avLst/>
          </a:prstGeom>
        </p:spPr>
        <p:txBody>
          <a:bodyPr wrap="none">
            <a:spAutoFit/>
          </a:bodyPr>
          <a:lstStyle/>
          <a:p>
            <a:r>
              <a:rPr lang="en-US" sz="4000" dirty="0" smtClean="0">
                <a:solidFill>
                  <a:schemeClr val="accent2"/>
                </a:solidFill>
              </a:rPr>
              <a:t>FLINT II set up(project)</a:t>
            </a:r>
            <a:endParaRPr lang="ru-RU" sz="4000" dirty="0">
              <a:solidFill>
                <a:schemeClr val="accent2"/>
              </a:solidFill>
            </a:endParaRPr>
          </a:p>
        </p:txBody>
      </p:sp>
      <p:pic>
        <p:nvPicPr>
          <p:cNvPr id="7" name="Picture 9"/>
          <p:cNvPicPr>
            <a:picLocks noChangeAspect="1" noChangeArrowheads="1"/>
          </p:cNvPicPr>
          <p:nvPr/>
        </p:nvPicPr>
        <p:blipFill>
          <a:blip r:embed="rId3"/>
          <a:srcRect/>
          <a:stretch>
            <a:fillRect/>
          </a:stretch>
        </p:blipFill>
        <p:spPr bwMode="auto">
          <a:xfrm>
            <a:off x="7562850" y="0"/>
            <a:ext cx="1581150" cy="1385888"/>
          </a:xfrm>
          <a:prstGeom prst="rect">
            <a:avLst/>
          </a:prstGeom>
          <a:noFill/>
          <a:ln w="9525">
            <a:noFill/>
            <a:miter lim="800000"/>
            <a:headEnd/>
            <a:tailEnd/>
          </a:ln>
        </p:spPr>
      </p:pic>
      <p:sp>
        <p:nvSpPr>
          <p:cNvPr id="9" name="Нижний колонтитул 8"/>
          <p:cNvSpPr>
            <a:spLocks noGrp="1"/>
          </p:cNvSpPr>
          <p:nvPr>
            <p:ph type="ftr" sz="quarter" idx="11"/>
          </p:nvPr>
        </p:nvSpPr>
        <p:spPr/>
        <p:txBody>
          <a:bodyPr/>
          <a:lstStyle/>
          <a:p>
            <a:pPr>
              <a:defRPr/>
            </a:pPr>
            <a:r>
              <a:rPr lang="en-US" smtClean="0"/>
              <a:t>A.Stavinskiy,July 2011,Triggered femtoscopy and DQM,Nantes,GDRE-11</a:t>
            </a:r>
            <a:endParaRPr lang="ru-RU"/>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0" y="-9806"/>
            <a:ext cx="9144000" cy="696166"/>
          </a:xfrm>
        </p:spPr>
        <p:txBody>
          <a:bodyPr/>
          <a:lstStyle/>
          <a:p>
            <a:pPr eaLnBrk="1" hangingPunct="1">
              <a:defRPr/>
            </a:pPr>
            <a:r>
              <a:rPr lang="en-US" smtClean="0">
                <a:latin typeface="+mn-lt"/>
                <a:ea typeface="ＭＳ Ｐゴシック" pitchFamily="34" charset="-128"/>
              </a:rPr>
              <a:t>Angular Correlation Technique</a:t>
            </a:r>
          </a:p>
        </p:txBody>
      </p:sp>
      <p:sp>
        <p:nvSpPr>
          <p:cNvPr id="4" name="Footer Placeholder 3"/>
          <p:cNvSpPr>
            <a:spLocks noGrp="1"/>
          </p:cNvSpPr>
          <p:nvPr>
            <p:ph type="ftr" sz="quarter" idx="10"/>
          </p:nvPr>
        </p:nvSpPr>
        <p:spPr/>
        <p:txBody>
          <a:bodyPr/>
          <a:lstStyle/>
          <a:p>
            <a:pPr>
              <a:defRPr/>
            </a:pPr>
            <a:r>
              <a:rPr lang="en-US">
                <a:latin typeface="+mn-lt"/>
              </a:rPr>
              <a:t>Dragos Velicanu (MIT)                    pp Ridge for Quark Matter 2011 </a:t>
            </a:r>
          </a:p>
        </p:txBody>
      </p:sp>
      <p:sp>
        <p:nvSpPr>
          <p:cNvPr id="9220" name="Slide Number Placeholder 4"/>
          <p:cNvSpPr>
            <a:spLocks noGrp="1"/>
          </p:cNvSpPr>
          <p:nvPr>
            <p:ph type="sldNum" sz="quarter" idx="11"/>
          </p:nvPr>
        </p:nvSpPr>
        <p:spPr bwMode="auto">
          <a:extLst>
            <a:ext uri="{909E8E84-426E-40DD-AFC4-6F175D3DCCD1}"/>
            <a:ext uri="{91240B29-F687-4F45-9708-019B960494DF}"/>
          </a:extLst>
        </p:spPr>
        <p:txBody>
          <a:bodyPr/>
          <a:lstStyle>
            <a:lvl1pPr eaLnBrk="0" hangingPunct="0">
              <a:defRPr>
                <a:solidFill>
                  <a:schemeClr val="tx1"/>
                </a:solidFill>
                <a:latin typeface="Arial" charset="0"/>
                <a:ea typeface="ＭＳ Ｐゴシック" pitchFamily="34" charset="-128"/>
              </a:defRPr>
            </a:lvl1pPr>
            <a:lvl2pPr marL="666723" indent="-256432" eaLnBrk="0" hangingPunct="0">
              <a:defRPr>
                <a:solidFill>
                  <a:schemeClr val="tx1"/>
                </a:solidFill>
                <a:latin typeface="Arial" charset="0"/>
                <a:ea typeface="ＭＳ Ｐゴシック" pitchFamily="34" charset="-128"/>
              </a:defRPr>
            </a:lvl2pPr>
            <a:lvl3pPr marL="1025728" indent="-205146" eaLnBrk="0" hangingPunct="0">
              <a:defRPr>
                <a:solidFill>
                  <a:schemeClr val="tx1"/>
                </a:solidFill>
                <a:latin typeface="Arial" charset="0"/>
                <a:ea typeface="ＭＳ Ｐゴシック" pitchFamily="34" charset="-128"/>
              </a:defRPr>
            </a:lvl3pPr>
            <a:lvl4pPr marL="1436019" indent="-205146" eaLnBrk="0" hangingPunct="0">
              <a:defRPr>
                <a:solidFill>
                  <a:schemeClr val="tx1"/>
                </a:solidFill>
                <a:latin typeface="Arial" charset="0"/>
                <a:ea typeface="ＭＳ Ｐゴシック" pitchFamily="34" charset="-128"/>
              </a:defRPr>
            </a:lvl4pPr>
            <a:lvl5pPr marL="1846311" indent="-205146" eaLnBrk="0" hangingPunct="0">
              <a:defRPr>
                <a:solidFill>
                  <a:schemeClr val="tx1"/>
                </a:solidFill>
                <a:latin typeface="Arial" charset="0"/>
                <a:ea typeface="ＭＳ Ｐゴシック" pitchFamily="34" charset="-128"/>
              </a:defRPr>
            </a:lvl5pPr>
            <a:lvl6pPr marL="2256602" indent="-205146" defTabSz="455879" eaLnBrk="0" fontAlgn="base" hangingPunct="0">
              <a:spcBef>
                <a:spcPct val="0"/>
              </a:spcBef>
              <a:spcAft>
                <a:spcPct val="0"/>
              </a:spcAft>
              <a:defRPr>
                <a:solidFill>
                  <a:schemeClr val="tx1"/>
                </a:solidFill>
                <a:latin typeface="Arial" charset="0"/>
                <a:ea typeface="ＭＳ Ｐゴシック" pitchFamily="34" charset="-128"/>
              </a:defRPr>
            </a:lvl6pPr>
            <a:lvl7pPr marL="2666893" indent="-205146" defTabSz="455879" eaLnBrk="0" fontAlgn="base" hangingPunct="0">
              <a:spcBef>
                <a:spcPct val="0"/>
              </a:spcBef>
              <a:spcAft>
                <a:spcPct val="0"/>
              </a:spcAft>
              <a:defRPr>
                <a:solidFill>
                  <a:schemeClr val="tx1"/>
                </a:solidFill>
                <a:latin typeface="Arial" charset="0"/>
                <a:ea typeface="ＭＳ Ｐゴシック" pitchFamily="34" charset="-128"/>
              </a:defRPr>
            </a:lvl7pPr>
            <a:lvl8pPr marL="3077185" indent="-205146" defTabSz="455879" eaLnBrk="0" fontAlgn="base" hangingPunct="0">
              <a:spcBef>
                <a:spcPct val="0"/>
              </a:spcBef>
              <a:spcAft>
                <a:spcPct val="0"/>
              </a:spcAft>
              <a:defRPr>
                <a:solidFill>
                  <a:schemeClr val="tx1"/>
                </a:solidFill>
                <a:latin typeface="Arial" charset="0"/>
                <a:ea typeface="ＭＳ Ｐゴシック" pitchFamily="34" charset="-128"/>
              </a:defRPr>
            </a:lvl8pPr>
            <a:lvl9pPr marL="3487476" indent="-205146" defTabSz="455879"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fld id="{A2F68D61-45C4-4A6C-845B-E65B1C27E7EF}" type="slidenum">
              <a:rPr lang="en-US" smtClean="0">
                <a:solidFill>
                  <a:srgbClr val="898989"/>
                </a:solidFill>
                <a:latin typeface="+mn-lt"/>
              </a:rPr>
              <a:pPr eaLnBrk="1" hangingPunct="1">
                <a:defRPr/>
              </a:pPr>
              <a:t>61</a:t>
            </a:fld>
            <a:endParaRPr lang="en-US" smtClean="0">
              <a:solidFill>
                <a:srgbClr val="898989"/>
              </a:solidFill>
              <a:latin typeface="+mn-lt"/>
            </a:endParaRPr>
          </a:p>
        </p:txBody>
      </p:sp>
      <p:pic>
        <p:nvPicPr>
          <p:cNvPr id="1033" name="Picture 33" descr="background_2D_data_900GeV"/>
          <p:cNvPicPr>
            <a:picLocks noChangeArrowheads="1"/>
          </p:cNvPicPr>
          <p:nvPr/>
        </p:nvPicPr>
        <p:blipFill>
          <a:blip r:embed="rId3"/>
          <a:srcRect/>
          <a:stretch>
            <a:fillRect/>
          </a:stretch>
        </p:blipFill>
        <p:spPr bwMode="auto">
          <a:xfrm>
            <a:off x="4849091" y="1969435"/>
            <a:ext cx="2770909" cy="2384051"/>
          </a:xfrm>
          <a:prstGeom prst="rect">
            <a:avLst/>
          </a:prstGeom>
          <a:noFill/>
          <a:ln w="9525">
            <a:noFill/>
            <a:miter lim="800000"/>
            <a:headEnd/>
            <a:tailEnd/>
          </a:ln>
        </p:spPr>
      </p:pic>
      <p:pic>
        <p:nvPicPr>
          <p:cNvPr id="1034" name="Picture 15" descr="signal_2D_data_900GeV"/>
          <p:cNvPicPr>
            <a:picLocks noChangeAspect="1" noChangeArrowheads="1"/>
          </p:cNvPicPr>
          <p:nvPr/>
        </p:nvPicPr>
        <p:blipFill>
          <a:blip r:embed="rId4"/>
          <a:srcRect/>
          <a:stretch>
            <a:fillRect/>
          </a:stretch>
        </p:blipFill>
        <p:spPr bwMode="auto">
          <a:xfrm>
            <a:off x="375227" y="1989045"/>
            <a:ext cx="2811318" cy="2344831"/>
          </a:xfrm>
          <a:prstGeom prst="rect">
            <a:avLst/>
          </a:prstGeom>
          <a:noFill/>
          <a:ln w="9525">
            <a:noFill/>
            <a:miter lim="800000"/>
            <a:headEnd/>
            <a:tailEnd/>
          </a:ln>
        </p:spPr>
      </p:pic>
      <p:pic>
        <p:nvPicPr>
          <p:cNvPr id="1035" name="Picture 30"/>
          <p:cNvPicPr>
            <a:picLocks noChangeAspect="1"/>
          </p:cNvPicPr>
          <p:nvPr/>
        </p:nvPicPr>
        <p:blipFill>
          <a:blip r:embed="rId5"/>
          <a:srcRect/>
          <a:stretch>
            <a:fillRect/>
          </a:stretch>
        </p:blipFill>
        <p:spPr bwMode="auto">
          <a:xfrm>
            <a:off x="2887807" y="3731559"/>
            <a:ext cx="2307647" cy="2204757"/>
          </a:xfrm>
          <a:prstGeom prst="rect">
            <a:avLst/>
          </a:prstGeom>
          <a:noFill/>
          <a:ln w="9525">
            <a:noFill/>
            <a:miter lim="800000"/>
            <a:headEnd/>
            <a:tailEnd/>
          </a:ln>
        </p:spPr>
      </p:pic>
      <p:sp>
        <p:nvSpPr>
          <p:cNvPr id="9224" name="Text Box 22"/>
          <p:cNvSpPr txBox="1">
            <a:spLocks noChangeArrowheads="1"/>
          </p:cNvSpPr>
          <p:nvPr/>
        </p:nvSpPr>
        <p:spPr bwMode="auto">
          <a:xfrm>
            <a:off x="3622387" y="1214438"/>
            <a:ext cx="1088159" cy="296956"/>
          </a:xfrm>
          <a:prstGeom prst="rect">
            <a:avLst/>
          </a:prstGeom>
          <a:noFill/>
          <a:ln>
            <a:noFill/>
          </a:ln>
          <a:extLst>
            <a:ext uri="{909E8E84-426E-40DD-AFC4-6F175D3DCCD1}"/>
            <a:ext uri="{91240B29-F687-4F45-9708-019B960494DF}"/>
          </a:extLst>
        </p:spPr>
        <p:txBody>
          <a:bodyPr lIns="82058" tIns="41029" rIns="82058" bIns="41029">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5080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5080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5080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5080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50000"/>
              </a:spcBef>
              <a:defRPr/>
            </a:pPr>
            <a:r>
              <a:rPr lang="en-US" sz="1400" dirty="0">
                <a:latin typeface="+mn-lt"/>
              </a:rPr>
              <a:t>Event 1</a:t>
            </a:r>
          </a:p>
        </p:txBody>
      </p:sp>
      <p:sp>
        <p:nvSpPr>
          <p:cNvPr id="9225" name="Rectangle 37"/>
          <p:cNvSpPr>
            <a:spLocks noChangeArrowheads="1"/>
          </p:cNvSpPr>
          <p:nvPr/>
        </p:nvSpPr>
        <p:spPr bwMode="auto">
          <a:xfrm>
            <a:off x="4912591" y="1243853"/>
            <a:ext cx="2640755" cy="359858"/>
          </a:xfrm>
          <a:prstGeom prst="rect">
            <a:avLst/>
          </a:prstGeom>
          <a:noFill/>
          <a:ln>
            <a:noFill/>
          </a:ln>
          <a:extLst>
            <a:ext uri="{909E8E84-426E-40DD-AFC4-6F175D3DCCD1}"/>
            <a:ext uri="{91240B29-F687-4F45-9708-019B960494DF}"/>
          </a:extLst>
        </p:spPr>
        <p:txBody>
          <a:bodyPr wrap="none" lIns="82058" tIns="41029" rIns="82058" bIns="41029">
            <a:spAutoFit/>
          </a:bodyPr>
          <a:lstStyle/>
          <a:p>
            <a:pPr eaLnBrk="0" hangingPunct="0">
              <a:defRPr/>
            </a:pPr>
            <a:r>
              <a:rPr lang="en-US" dirty="0">
                <a:latin typeface="+mn-lt"/>
              </a:rPr>
              <a:t>Background distribution</a:t>
            </a:r>
            <a:r>
              <a:rPr lang="en-US" dirty="0">
                <a:latin typeface="+mn-lt"/>
                <a:cs typeface="+mn-cs"/>
              </a:rPr>
              <a:t>:</a:t>
            </a:r>
            <a:endParaRPr lang="en-US" dirty="0">
              <a:latin typeface="+mn-lt"/>
            </a:endParaRPr>
          </a:p>
        </p:txBody>
      </p:sp>
      <p:graphicFrame>
        <p:nvGraphicFramePr>
          <p:cNvPr id="1026" name="Object 2"/>
          <p:cNvGraphicFramePr>
            <a:graphicFrameLocks noChangeAspect="1"/>
          </p:cNvGraphicFramePr>
          <p:nvPr/>
        </p:nvGraphicFramePr>
        <p:xfrm>
          <a:off x="1041977" y="1580030"/>
          <a:ext cx="1783773" cy="452438"/>
        </p:xfrm>
        <a:graphic>
          <a:graphicData uri="http://schemas.openxmlformats.org/presentationml/2006/ole">
            <p:oleObj spid="_x0000_s161794" name="Equation" r:id="rId6" imgW="1727200" imgH="469900" progId="Equation.3">
              <p:embed/>
            </p:oleObj>
          </a:graphicData>
        </a:graphic>
      </p:graphicFrame>
      <p:graphicFrame>
        <p:nvGraphicFramePr>
          <p:cNvPr id="1027" name="Object 3"/>
          <p:cNvGraphicFramePr>
            <a:graphicFrameLocks noChangeAspect="1"/>
          </p:cNvGraphicFramePr>
          <p:nvPr/>
        </p:nvGraphicFramePr>
        <p:xfrm>
          <a:off x="5235864" y="1560420"/>
          <a:ext cx="1919432" cy="490257"/>
        </p:xfrm>
        <a:graphic>
          <a:graphicData uri="http://schemas.openxmlformats.org/presentationml/2006/ole">
            <p:oleObj spid="_x0000_s161795" name="Equation" r:id="rId7" imgW="1739900" imgH="469900" progId="Equation.3">
              <p:embed/>
            </p:oleObj>
          </a:graphicData>
        </a:graphic>
      </p:graphicFrame>
      <p:sp>
        <p:nvSpPr>
          <p:cNvPr id="9228" name="Rectangle 36"/>
          <p:cNvSpPr>
            <a:spLocks noChangeArrowheads="1"/>
          </p:cNvSpPr>
          <p:nvPr/>
        </p:nvSpPr>
        <p:spPr bwMode="auto">
          <a:xfrm>
            <a:off x="929409" y="1243853"/>
            <a:ext cx="2050850" cy="359858"/>
          </a:xfrm>
          <a:prstGeom prst="rect">
            <a:avLst/>
          </a:prstGeom>
          <a:noFill/>
          <a:ln>
            <a:noFill/>
          </a:ln>
          <a:extLst>
            <a:ext uri="{909E8E84-426E-40DD-AFC4-6F175D3DCCD1}"/>
            <a:ext uri="{91240B29-F687-4F45-9708-019B960494DF}"/>
          </a:extLst>
        </p:spPr>
        <p:txBody>
          <a:bodyPr wrap="none" lIns="82058" tIns="41029" rIns="82058" bIns="41029">
            <a:spAutoFit/>
          </a:bodyPr>
          <a:lstStyle/>
          <a:p>
            <a:pPr eaLnBrk="0" hangingPunct="0">
              <a:defRPr/>
            </a:pPr>
            <a:r>
              <a:rPr lang="en-US" dirty="0">
                <a:latin typeface="+mn-lt"/>
              </a:rPr>
              <a:t>Signal distribution:</a:t>
            </a:r>
          </a:p>
        </p:txBody>
      </p:sp>
      <p:pic>
        <p:nvPicPr>
          <p:cNvPr id="1039" name="Picture 34" descr="plot400"/>
          <p:cNvPicPr>
            <a:picLocks noChangeAspect="1" noChangeArrowheads="1"/>
          </p:cNvPicPr>
          <p:nvPr/>
        </p:nvPicPr>
        <p:blipFill>
          <a:blip r:embed="rId8" cstate="print"/>
          <a:srcRect/>
          <a:stretch>
            <a:fillRect/>
          </a:stretch>
        </p:blipFill>
        <p:spPr bwMode="auto">
          <a:xfrm>
            <a:off x="3602182" y="1528203"/>
            <a:ext cx="900545" cy="847444"/>
          </a:xfrm>
          <a:prstGeom prst="rect">
            <a:avLst/>
          </a:prstGeom>
          <a:noFill/>
          <a:ln w="9525">
            <a:noFill/>
            <a:miter lim="800000"/>
            <a:headEnd/>
            <a:tailEnd/>
          </a:ln>
        </p:spPr>
      </p:pic>
      <p:pic>
        <p:nvPicPr>
          <p:cNvPr id="1040" name="Picture 34" descr="plot400"/>
          <p:cNvPicPr>
            <a:picLocks noChangeAspect="1" noChangeArrowheads="1"/>
          </p:cNvPicPr>
          <p:nvPr/>
        </p:nvPicPr>
        <p:blipFill>
          <a:blip r:embed="rId9" cstate="print"/>
          <a:srcRect/>
          <a:stretch>
            <a:fillRect/>
          </a:stretch>
        </p:blipFill>
        <p:spPr bwMode="auto">
          <a:xfrm>
            <a:off x="3602182" y="2748243"/>
            <a:ext cx="900545" cy="848846"/>
          </a:xfrm>
          <a:prstGeom prst="rect">
            <a:avLst/>
          </a:prstGeom>
          <a:noFill/>
          <a:ln w="9525">
            <a:noFill/>
            <a:miter lim="800000"/>
            <a:headEnd/>
            <a:tailEnd/>
          </a:ln>
        </p:spPr>
      </p:pic>
      <p:sp>
        <p:nvSpPr>
          <p:cNvPr id="9232" name="Text Box 22"/>
          <p:cNvSpPr txBox="1">
            <a:spLocks noChangeArrowheads="1"/>
          </p:cNvSpPr>
          <p:nvPr/>
        </p:nvSpPr>
        <p:spPr bwMode="auto">
          <a:xfrm>
            <a:off x="3622387" y="2438681"/>
            <a:ext cx="1088159" cy="296956"/>
          </a:xfrm>
          <a:prstGeom prst="rect">
            <a:avLst/>
          </a:prstGeom>
          <a:noFill/>
          <a:ln>
            <a:noFill/>
          </a:ln>
          <a:extLst>
            <a:ext uri="{909E8E84-426E-40DD-AFC4-6F175D3DCCD1}"/>
            <a:ext uri="{91240B29-F687-4F45-9708-019B960494DF}"/>
          </a:extLst>
        </p:spPr>
        <p:txBody>
          <a:bodyPr lIns="82058" tIns="41029" rIns="82058" bIns="41029">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5080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5080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5080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5080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50000"/>
              </a:spcBef>
              <a:defRPr/>
            </a:pPr>
            <a:r>
              <a:rPr lang="en-US" sz="1400" dirty="0">
                <a:latin typeface="+mn-lt"/>
              </a:rPr>
              <a:t>Event 2</a:t>
            </a:r>
          </a:p>
        </p:txBody>
      </p:sp>
      <p:sp>
        <p:nvSpPr>
          <p:cNvPr id="9233" name="Line 39"/>
          <p:cNvSpPr>
            <a:spLocks noChangeShapeType="1"/>
          </p:cNvSpPr>
          <p:nvPr/>
        </p:nvSpPr>
        <p:spPr bwMode="auto">
          <a:xfrm>
            <a:off x="4156364" y="3193676"/>
            <a:ext cx="2008909" cy="134471"/>
          </a:xfrm>
          <a:prstGeom prst="line">
            <a:avLst/>
          </a:prstGeom>
          <a:noFill/>
          <a:ln w="25400">
            <a:solidFill>
              <a:srgbClr val="0000FF"/>
            </a:solidFill>
            <a:round/>
            <a:headEnd type="oval" w="med" len="med"/>
            <a:tailEnd type="stealth" w="med" len="med"/>
          </a:ln>
          <a:extLst>
            <a:ext uri="{909E8E84-426E-40DD-AFC4-6F175D3DCCD1}"/>
          </a:extLst>
        </p:spPr>
        <p:txBody>
          <a:bodyPr wrap="none" lIns="82058" tIns="41029" rIns="82058" bIns="41029" anchor="ctr"/>
          <a:lstStyle/>
          <a:p>
            <a:pPr>
              <a:defRPr/>
            </a:pPr>
            <a:endParaRPr lang="en-US">
              <a:latin typeface="+mn-lt"/>
              <a:cs typeface="+mn-cs"/>
            </a:endParaRPr>
          </a:p>
        </p:txBody>
      </p:sp>
      <p:sp>
        <p:nvSpPr>
          <p:cNvPr id="9234" name="Line 39"/>
          <p:cNvSpPr>
            <a:spLocks noChangeShapeType="1"/>
          </p:cNvSpPr>
          <p:nvPr/>
        </p:nvSpPr>
        <p:spPr bwMode="auto">
          <a:xfrm>
            <a:off x="4156364" y="2050676"/>
            <a:ext cx="2008909" cy="1143000"/>
          </a:xfrm>
          <a:prstGeom prst="line">
            <a:avLst/>
          </a:prstGeom>
          <a:noFill/>
          <a:ln w="25400">
            <a:solidFill>
              <a:srgbClr val="0000FF"/>
            </a:solidFill>
            <a:round/>
            <a:headEnd type="oval" w="med" len="med"/>
            <a:tailEnd type="stealth" w="med" len="med"/>
          </a:ln>
          <a:extLst>
            <a:ext uri="{909E8E84-426E-40DD-AFC4-6F175D3DCCD1}"/>
          </a:extLst>
        </p:spPr>
        <p:txBody>
          <a:bodyPr wrap="none" lIns="82058" tIns="41029" rIns="82058" bIns="41029" anchor="ctr"/>
          <a:lstStyle/>
          <a:p>
            <a:pPr>
              <a:defRPr/>
            </a:pPr>
            <a:endParaRPr lang="en-US">
              <a:latin typeface="+mn-lt"/>
              <a:cs typeface="+mn-cs"/>
            </a:endParaRPr>
          </a:p>
        </p:txBody>
      </p:sp>
      <p:sp>
        <p:nvSpPr>
          <p:cNvPr id="9235" name="Line 24"/>
          <p:cNvSpPr>
            <a:spLocks noChangeShapeType="1"/>
          </p:cNvSpPr>
          <p:nvPr/>
        </p:nvSpPr>
        <p:spPr bwMode="auto">
          <a:xfrm flipH="1">
            <a:off x="1870364" y="1781735"/>
            <a:ext cx="2008909" cy="1344706"/>
          </a:xfrm>
          <a:prstGeom prst="line">
            <a:avLst/>
          </a:prstGeom>
          <a:noFill/>
          <a:ln w="25400">
            <a:solidFill>
              <a:srgbClr val="FF0000"/>
            </a:solidFill>
            <a:round/>
            <a:headEnd type="oval" w="med" len="med"/>
            <a:tailEnd type="stealth" w="med" len="med"/>
          </a:ln>
          <a:extLst>
            <a:ext uri="{909E8E84-426E-40DD-AFC4-6F175D3DCCD1}"/>
          </a:extLst>
        </p:spPr>
        <p:txBody>
          <a:bodyPr wrap="none" lIns="82058" tIns="41029" rIns="82058" bIns="41029" anchor="ctr"/>
          <a:lstStyle/>
          <a:p>
            <a:pPr>
              <a:defRPr/>
            </a:pPr>
            <a:endParaRPr lang="en-US">
              <a:latin typeface="+mn-lt"/>
              <a:cs typeface="+mn-cs"/>
            </a:endParaRPr>
          </a:p>
        </p:txBody>
      </p:sp>
      <p:sp>
        <p:nvSpPr>
          <p:cNvPr id="9236" name="Line 24"/>
          <p:cNvSpPr>
            <a:spLocks noChangeShapeType="1"/>
          </p:cNvSpPr>
          <p:nvPr/>
        </p:nvSpPr>
        <p:spPr bwMode="auto">
          <a:xfrm flipH="1">
            <a:off x="2008909" y="2117912"/>
            <a:ext cx="1939636" cy="1075765"/>
          </a:xfrm>
          <a:prstGeom prst="line">
            <a:avLst/>
          </a:prstGeom>
          <a:noFill/>
          <a:ln w="25400">
            <a:solidFill>
              <a:srgbClr val="FF0000"/>
            </a:solidFill>
            <a:round/>
            <a:headEnd type="oval" w="med" len="med"/>
            <a:tailEnd type="stealth" w="med" len="med"/>
          </a:ln>
          <a:extLst>
            <a:ext uri="{909E8E84-426E-40DD-AFC4-6F175D3DCCD1}"/>
          </a:extLst>
        </p:spPr>
        <p:txBody>
          <a:bodyPr wrap="none" lIns="82058" tIns="41029" rIns="82058" bIns="41029" anchor="ctr"/>
          <a:lstStyle/>
          <a:p>
            <a:pPr>
              <a:defRPr/>
            </a:pPr>
            <a:endParaRPr lang="en-US">
              <a:latin typeface="+mn-lt"/>
              <a:cs typeface="+mn-cs"/>
            </a:endParaRPr>
          </a:p>
        </p:txBody>
      </p:sp>
      <p:graphicFrame>
        <p:nvGraphicFramePr>
          <p:cNvPr id="1028" name="Object 4"/>
          <p:cNvGraphicFramePr>
            <a:graphicFrameLocks noChangeAspect="1"/>
          </p:cNvGraphicFramePr>
          <p:nvPr/>
        </p:nvGraphicFramePr>
        <p:xfrm>
          <a:off x="5432136" y="4735886"/>
          <a:ext cx="3130262" cy="588309"/>
        </p:xfrm>
        <a:graphic>
          <a:graphicData uri="http://schemas.openxmlformats.org/presentationml/2006/ole">
            <p:oleObj spid="_x0000_s161796" name="Equation" r:id="rId10" imgW="2324100" imgH="469900" progId="Equation.3">
              <p:embed/>
            </p:oleObj>
          </a:graphicData>
        </a:graphic>
      </p:graphicFrame>
      <p:sp>
        <p:nvSpPr>
          <p:cNvPr id="9238" name="Text Box 24"/>
          <p:cNvSpPr txBox="1">
            <a:spLocks noChangeArrowheads="1"/>
          </p:cNvSpPr>
          <p:nvPr/>
        </p:nvSpPr>
        <p:spPr bwMode="auto">
          <a:xfrm>
            <a:off x="5442239" y="5958728"/>
            <a:ext cx="3051124" cy="359858"/>
          </a:xfrm>
          <a:prstGeom prst="rect">
            <a:avLst/>
          </a:prstGeom>
          <a:noFill/>
          <a:ln>
            <a:noFill/>
          </a:ln>
          <a:extLst>
            <a:ext uri="{909E8E84-426E-40DD-AFC4-6F175D3DCCD1}"/>
            <a:ext uri="{91240B29-F687-4F45-9708-019B960494DF}"/>
          </a:extLst>
        </p:spPr>
        <p:txBody>
          <a:bodyPr wrap="none" lIns="82058" tIns="41029" rIns="82058" bIns="41029">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5080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5080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5080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5080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r>
              <a:rPr lang="en-US" dirty="0" smtClean="0">
                <a:latin typeface="+mn-lt"/>
                <a:cs typeface="+mn-cs"/>
              </a:rPr>
              <a:t>Divide signal by background</a:t>
            </a:r>
            <a:endParaRPr lang="en-US" sz="1300" dirty="0">
              <a:latin typeface="+mn-lt"/>
            </a:endParaRPr>
          </a:p>
        </p:txBody>
      </p:sp>
      <p:graphicFrame>
        <p:nvGraphicFramePr>
          <p:cNvPr id="1029" name="Object 5"/>
          <p:cNvGraphicFramePr>
            <a:graphicFrameLocks noChangeAspect="1"/>
          </p:cNvGraphicFramePr>
          <p:nvPr/>
        </p:nvGraphicFramePr>
        <p:xfrm>
          <a:off x="649432" y="4529979"/>
          <a:ext cx="1625023" cy="781610"/>
        </p:xfrm>
        <a:graphic>
          <a:graphicData uri="http://schemas.openxmlformats.org/presentationml/2006/ole">
            <p:oleObj spid="_x0000_s161797" name="Equation" r:id="rId11" imgW="1129810" imgH="583947" progId="Equation.3">
              <p:embed/>
            </p:oleObj>
          </a:graphicData>
        </a:graphic>
      </p:graphicFrame>
      <p:sp>
        <p:nvSpPr>
          <p:cNvPr id="9240" name="Text Box 24"/>
          <p:cNvSpPr txBox="1">
            <a:spLocks noChangeArrowheads="1"/>
          </p:cNvSpPr>
          <p:nvPr/>
        </p:nvSpPr>
        <p:spPr bwMode="auto">
          <a:xfrm>
            <a:off x="1127125" y="4045323"/>
            <a:ext cx="1574511" cy="296956"/>
          </a:xfrm>
          <a:prstGeom prst="rect">
            <a:avLst/>
          </a:prstGeom>
          <a:noFill/>
          <a:ln>
            <a:noFill/>
          </a:ln>
          <a:extLst>
            <a:ext uri="{909E8E84-426E-40DD-AFC4-6F175D3DCCD1}"/>
            <a:ext uri="{91240B29-F687-4F45-9708-019B960494DF}"/>
          </a:extLst>
        </p:spPr>
        <p:txBody>
          <a:bodyPr wrap="none" lIns="82058" tIns="41029" rIns="82058" bIns="41029">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5080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5080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5080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5080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r>
              <a:rPr lang="en-US" sz="1400" dirty="0">
                <a:latin typeface="+mn-lt"/>
              </a:rPr>
              <a:t>same event pairs</a:t>
            </a:r>
          </a:p>
        </p:txBody>
      </p:sp>
      <p:sp>
        <p:nvSpPr>
          <p:cNvPr id="9241" name="Text Box 25"/>
          <p:cNvSpPr txBox="1">
            <a:spLocks noChangeArrowheads="1"/>
          </p:cNvSpPr>
          <p:nvPr/>
        </p:nvSpPr>
        <p:spPr bwMode="auto">
          <a:xfrm>
            <a:off x="5629853" y="4045323"/>
            <a:ext cx="1614920" cy="296956"/>
          </a:xfrm>
          <a:prstGeom prst="rect">
            <a:avLst/>
          </a:prstGeom>
          <a:noFill/>
          <a:ln>
            <a:noFill/>
          </a:ln>
          <a:extLst>
            <a:ext uri="{909E8E84-426E-40DD-AFC4-6F175D3DCCD1}"/>
            <a:ext uri="{91240B29-F687-4F45-9708-019B960494DF}"/>
          </a:extLst>
        </p:spPr>
        <p:txBody>
          <a:bodyPr wrap="none" lIns="82058" tIns="41029" rIns="82058" bIns="41029">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5080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5080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5080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5080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r>
              <a:rPr lang="en-US" sz="1400" dirty="0">
                <a:latin typeface="+mn-lt"/>
              </a:rPr>
              <a:t>mixed event pairs</a:t>
            </a:r>
          </a:p>
        </p:txBody>
      </p:sp>
      <p:sp>
        <p:nvSpPr>
          <p:cNvPr id="9242" name="Oval 26"/>
          <p:cNvSpPr>
            <a:spLocks noChangeArrowheads="1"/>
          </p:cNvSpPr>
          <p:nvPr/>
        </p:nvSpPr>
        <p:spPr bwMode="auto">
          <a:xfrm>
            <a:off x="533978" y="4454339"/>
            <a:ext cx="1884795" cy="1033743"/>
          </a:xfrm>
          <a:prstGeom prst="ellipse">
            <a:avLst/>
          </a:prstGeom>
          <a:noFill/>
          <a:ln w="38100">
            <a:solidFill>
              <a:schemeClr val="hlink"/>
            </a:solidFill>
            <a:round/>
            <a:headEnd/>
            <a:tailEnd/>
          </a:ln>
          <a:extLst>
            <a:ext uri="{909E8E84-426E-40DD-AFC4-6F175D3DCCD1}"/>
          </a:extLst>
        </p:spPr>
        <p:txBody>
          <a:bodyPr wrap="none" lIns="82058" tIns="41029" rIns="82058" bIns="41029" anchor="ctr"/>
          <a:lstStyle/>
          <a:p>
            <a:pPr>
              <a:defRPr/>
            </a:pPr>
            <a:endParaRPr lang="en-US">
              <a:latin typeface="+mn-lt"/>
              <a:cs typeface="+mn-cs"/>
            </a:endParaRPr>
          </a:p>
        </p:txBody>
      </p:sp>
      <p:pic>
        <p:nvPicPr>
          <p:cNvPr id="1050" name="Picture 29"/>
          <p:cNvPicPr>
            <a:picLocks noChangeAspect="1"/>
          </p:cNvPicPr>
          <p:nvPr/>
        </p:nvPicPr>
        <p:blipFill>
          <a:blip r:embed="rId12" cstate="print"/>
          <a:srcRect/>
          <a:stretch>
            <a:fillRect/>
          </a:stretch>
        </p:blipFill>
        <p:spPr bwMode="auto">
          <a:xfrm>
            <a:off x="2626591" y="4429126"/>
            <a:ext cx="238125" cy="805423"/>
          </a:xfrm>
          <a:prstGeom prst="rect">
            <a:avLst/>
          </a:prstGeom>
          <a:noFill/>
          <a:ln w="9525">
            <a:noFill/>
            <a:miter lim="800000"/>
            <a:headEnd/>
            <a:tailEnd/>
          </a:ln>
        </p:spPr>
      </p:pic>
      <p:sp>
        <p:nvSpPr>
          <p:cNvPr id="2" name="Rectangle 1"/>
          <p:cNvSpPr/>
          <p:nvPr/>
        </p:nvSpPr>
        <p:spPr>
          <a:xfrm>
            <a:off x="2626591" y="4353485"/>
            <a:ext cx="261216" cy="9581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2058" tIns="41029" rIns="82058" bIns="41029" anchor="ctr"/>
          <a:lstStyle/>
          <a:p>
            <a:pPr algn="ctr">
              <a:defRPr/>
            </a:pP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8" name="Picture 2"/>
          <p:cNvPicPr>
            <a:picLocks noChangeAspect="1" noChangeArrowheads="1"/>
          </p:cNvPicPr>
          <p:nvPr/>
        </p:nvPicPr>
        <p:blipFill>
          <a:blip r:embed="rId2"/>
          <a:srcRect/>
          <a:stretch>
            <a:fillRect/>
          </a:stretch>
        </p:blipFill>
        <p:spPr bwMode="auto">
          <a:xfrm>
            <a:off x="259646" y="259645"/>
            <a:ext cx="6310488" cy="4731223"/>
          </a:xfrm>
          <a:prstGeom prst="rect">
            <a:avLst/>
          </a:prstGeom>
          <a:noFill/>
          <a:ln w="9525">
            <a:noFill/>
            <a:miter lim="800000"/>
            <a:headEnd/>
            <a:tailEnd/>
          </a:ln>
        </p:spPr>
      </p:pic>
      <p:sp>
        <p:nvSpPr>
          <p:cNvPr id="105479" name="TextBox 7"/>
          <p:cNvSpPr txBox="1">
            <a:spLocks noChangeArrowheads="1"/>
          </p:cNvSpPr>
          <p:nvPr/>
        </p:nvSpPr>
        <p:spPr bwMode="auto">
          <a:xfrm>
            <a:off x="6750755" y="1088849"/>
            <a:ext cx="2254349" cy="1015659"/>
          </a:xfrm>
          <a:prstGeom prst="rect">
            <a:avLst/>
          </a:prstGeom>
          <a:solidFill>
            <a:srgbClr val="FFFF00"/>
          </a:solidFill>
          <a:ln w="28575">
            <a:solidFill>
              <a:srgbClr val="0000FF"/>
            </a:solidFill>
            <a:miter lim="800000"/>
            <a:headEnd/>
            <a:tailEnd/>
          </a:ln>
        </p:spPr>
        <p:txBody>
          <a:bodyPr wrap="square" lIns="91435" tIns="45718" rIns="91435" bIns="45718">
            <a:spAutoFit/>
          </a:bodyPr>
          <a:lstStyle/>
          <a:p>
            <a:r>
              <a:rPr lang="en-GB" sz="2000" dirty="0" err="1"/>
              <a:t>Jiangyong</a:t>
            </a:r>
            <a:r>
              <a:rPr lang="en-GB" sz="2000" dirty="0"/>
              <a:t> </a:t>
            </a:r>
            <a:r>
              <a:rPr lang="en-GB" sz="2000" dirty="0" err="1" smtClean="0"/>
              <a:t>Jia</a:t>
            </a:r>
            <a:r>
              <a:rPr lang="en-GB" sz="2000" dirty="0" smtClean="0"/>
              <a:t>, </a:t>
            </a:r>
            <a:endParaRPr lang="en-GB" sz="2000" dirty="0" smtClean="0"/>
          </a:p>
          <a:p>
            <a:r>
              <a:rPr lang="en-GB" sz="2000" dirty="0" smtClean="0"/>
              <a:t>ATLAS,QM-2011,</a:t>
            </a:r>
          </a:p>
          <a:p>
            <a:r>
              <a:rPr lang="en-GB" sz="2000" dirty="0" smtClean="0"/>
              <a:t>Annecy </a:t>
            </a:r>
            <a:endParaRPr lang="en-GB" sz="2000" dirty="0"/>
          </a:p>
        </p:txBody>
      </p:sp>
      <p:sp>
        <p:nvSpPr>
          <p:cNvPr id="5" name="Прямоугольник 4"/>
          <p:cNvSpPr/>
          <p:nvPr/>
        </p:nvSpPr>
        <p:spPr>
          <a:xfrm>
            <a:off x="6779551" y="2304212"/>
            <a:ext cx="1877437" cy="1200329"/>
          </a:xfrm>
          <a:prstGeom prst="rect">
            <a:avLst/>
          </a:prstGeom>
        </p:spPr>
        <p:txBody>
          <a:bodyPr wrap="none">
            <a:spAutoFit/>
          </a:bodyPr>
          <a:lstStyle/>
          <a:p>
            <a:r>
              <a:rPr lang="en-US" dirty="0" err="1" smtClean="0"/>
              <a:t>PbPb</a:t>
            </a:r>
            <a:r>
              <a:rPr lang="en-US" dirty="0" smtClean="0"/>
              <a:t> </a:t>
            </a:r>
            <a:r>
              <a:rPr lang="en-US" dirty="0" smtClean="0"/>
              <a:t>collisions, </a:t>
            </a:r>
          </a:p>
          <a:p>
            <a:r>
              <a:rPr lang="en-US" dirty="0" smtClean="0"/>
              <a:t>2.76 </a:t>
            </a:r>
            <a:r>
              <a:rPr lang="en-US" dirty="0" err="1" smtClean="0"/>
              <a:t>TeV</a:t>
            </a:r>
            <a:r>
              <a:rPr lang="en-US" dirty="0" smtClean="0"/>
              <a:t>,</a:t>
            </a:r>
          </a:p>
          <a:p>
            <a:r>
              <a:rPr lang="en-US" dirty="0" smtClean="0"/>
              <a:t>arXiv:1107.1468</a:t>
            </a:r>
          </a:p>
          <a:p>
            <a:r>
              <a:rPr lang="en-US" dirty="0" smtClean="0"/>
              <a:t>[</a:t>
            </a:r>
            <a:r>
              <a:rPr lang="en-US" dirty="0" err="1" smtClean="0"/>
              <a:t>nucl</a:t>
            </a:r>
            <a:r>
              <a:rPr lang="en-US" dirty="0" smtClean="0"/>
              <a:t>-ex]</a:t>
            </a:r>
            <a:endParaRPr lang="ru-RU" dirty="0"/>
          </a:p>
        </p:txBody>
      </p:sp>
      <p:sp>
        <p:nvSpPr>
          <p:cNvPr id="6" name="Номер слайда 5"/>
          <p:cNvSpPr>
            <a:spLocks noGrp="1"/>
          </p:cNvSpPr>
          <p:nvPr>
            <p:ph type="sldNum" sz="quarter" idx="12"/>
          </p:nvPr>
        </p:nvSpPr>
        <p:spPr/>
        <p:txBody>
          <a:bodyPr/>
          <a:lstStyle/>
          <a:p>
            <a:pPr>
              <a:defRPr/>
            </a:pPr>
            <a:fld id="{74587BAF-360E-4235-A66E-41F7E893BCFA}" type="slidenum">
              <a:rPr lang="ru-RU" smtClean="0"/>
              <a:pPr>
                <a:defRPr/>
              </a:pPr>
              <a:t>7</a:t>
            </a:fld>
            <a:endParaRPr lang="ru-RU"/>
          </a:p>
        </p:txBody>
      </p:sp>
      <p:sp>
        <p:nvSpPr>
          <p:cNvPr id="8" name="TextBox 7"/>
          <p:cNvSpPr txBox="1"/>
          <p:nvPr/>
        </p:nvSpPr>
        <p:spPr>
          <a:xfrm>
            <a:off x="333808" y="5809777"/>
            <a:ext cx="7794192" cy="369332"/>
          </a:xfrm>
          <a:prstGeom prst="rect">
            <a:avLst/>
          </a:prstGeom>
          <a:noFill/>
        </p:spPr>
        <p:txBody>
          <a:bodyPr wrap="square" rtlCol="0">
            <a:spAutoFit/>
          </a:bodyPr>
          <a:lstStyle/>
          <a:p>
            <a:r>
              <a:rPr lang="en-US" dirty="0" smtClean="0"/>
              <a:t>20% effect in single particle spectra</a:t>
            </a:r>
            <a:r>
              <a:rPr lang="en-US" dirty="0" smtClean="0">
                <a:latin typeface="Arial"/>
                <a:cs typeface="Arial"/>
              </a:rPr>
              <a:t>→</a:t>
            </a:r>
            <a:r>
              <a:rPr lang="en-US" dirty="0" smtClean="0"/>
              <a:t> 4% effect in the correlation function  </a:t>
            </a:r>
            <a:endParaRPr lang="ru-RU" dirty="0"/>
          </a:p>
        </p:txBody>
      </p:sp>
      <p:sp>
        <p:nvSpPr>
          <p:cNvPr id="9" name="Нижний колонтитул 1"/>
          <p:cNvSpPr>
            <a:spLocks noGrp="1"/>
          </p:cNvSpPr>
          <p:nvPr>
            <p:ph type="ftr" sz="quarter" idx="11"/>
          </p:nvPr>
        </p:nvSpPr>
        <p:spPr>
          <a:xfrm>
            <a:off x="2411413" y="6597650"/>
            <a:ext cx="6055254" cy="287338"/>
          </a:xfrm>
        </p:spPr>
        <p:txBody>
          <a:bodyPr/>
          <a:lstStyle/>
          <a:p>
            <a:pPr>
              <a:defRPr/>
            </a:pPr>
            <a:r>
              <a:rPr lang="en-US" dirty="0" err="1" smtClean="0"/>
              <a:t>A.Stavinskiy,July</a:t>
            </a:r>
            <a:r>
              <a:rPr lang="en-US" dirty="0" smtClean="0"/>
              <a:t> 2011,Triggered </a:t>
            </a:r>
            <a:r>
              <a:rPr lang="en-US" dirty="0" err="1" smtClean="0"/>
              <a:t>femtoscopy</a:t>
            </a:r>
            <a:r>
              <a:rPr lang="en-US" dirty="0" smtClean="0"/>
              <a:t> and DQM,Nantes,GDRE-11</a:t>
            </a:r>
            <a:endParaRPr lang="ru-RU"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Номер слайда 5"/>
          <p:cNvSpPr>
            <a:spLocks noGrp="1"/>
          </p:cNvSpPr>
          <p:nvPr>
            <p:ph type="sldNum" sz="quarter" idx="12"/>
          </p:nvPr>
        </p:nvSpPr>
        <p:spPr>
          <a:noFill/>
        </p:spPr>
        <p:txBody>
          <a:bodyPr/>
          <a:lstStyle/>
          <a:p>
            <a:fld id="{8192CC65-A3CD-468D-92A5-E5846BA46F19}" type="slidenum">
              <a:rPr lang="ru-RU">
                <a:latin typeface="Arial" charset="0"/>
              </a:rPr>
              <a:pPr/>
              <a:t>8</a:t>
            </a:fld>
            <a:endParaRPr lang="ru-RU" dirty="0">
              <a:latin typeface="Arial" charset="0"/>
            </a:endParaRPr>
          </a:p>
        </p:txBody>
      </p:sp>
      <p:sp>
        <p:nvSpPr>
          <p:cNvPr id="12293" name="Rectangle 1026"/>
          <p:cNvSpPr>
            <a:spLocks noGrp="1" noChangeArrowheads="1"/>
          </p:cNvSpPr>
          <p:nvPr>
            <p:ph type="title"/>
          </p:nvPr>
        </p:nvSpPr>
        <p:spPr>
          <a:xfrm>
            <a:off x="324485" y="251460"/>
            <a:ext cx="6960235" cy="720725"/>
          </a:xfrm>
        </p:spPr>
        <p:txBody>
          <a:bodyPr/>
          <a:lstStyle/>
          <a:p>
            <a:pPr eaLnBrk="1" hangingPunct="1"/>
            <a:r>
              <a:rPr lang="en-US" sz="3200" dirty="0" smtClean="0"/>
              <a:t>Phase diagram of nuclear matter</a:t>
            </a:r>
            <a:endParaRPr lang="ru-RU" sz="3200" dirty="0" smtClean="0"/>
          </a:p>
        </p:txBody>
      </p:sp>
      <p:pic>
        <p:nvPicPr>
          <p:cNvPr id="8" name="Рисунок 7" descr="диаграм-5-mishra.PNG"/>
          <p:cNvPicPr>
            <a:picLocks noChangeAspect="1"/>
          </p:cNvPicPr>
          <p:nvPr/>
        </p:nvPicPr>
        <p:blipFill>
          <a:blip r:embed="rId3"/>
          <a:stretch>
            <a:fillRect/>
          </a:stretch>
        </p:blipFill>
        <p:spPr>
          <a:xfrm>
            <a:off x="268127" y="1586641"/>
            <a:ext cx="3892393" cy="3001841"/>
          </a:xfrm>
          <a:prstGeom prst="rect">
            <a:avLst/>
          </a:prstGeom>
        </p:spPr>
      </p:pic>
      <p:sp>
        <p:nvSpPr>
          <p:cNvPr id="10" name="TextBox 9"/>
          <p:cNvSpPr txBox="1"/>
          <p:nvPr/>
        </p:nvSpPr>
        <p:spPr>
          <a:xfrm>
            <a:off x="-1" y="4611231"/>
            <a:ext cx="8921931" cy="1785104"/>
          </a:xfrm>
          <a:prstGeom prst="rect">
            <a:avLst/>
          </a:prstGeom>
          <a:noFill/>
        </p:spPr>
        <p:txBody>
          <a:bodyPr wrap="square" rtlCol="0">
            <a:spAutoFit/>
          </a:bodyPr>
          <a:lstStyle/>
          <a:p>
            <a:pPr marL="514350" indent="-514350"/>
            <a:r>
              <a:rPr lang="en-US" sz="2400" dirty="0" smtClean="0">
                <a:solidFill>
                  <a:srgbClr val="00B0F0"/>
                </a:solidFill>
                <a:latin typeface="Arial"/>
                <a:cs typeface="Arial"/>
              </a:rPr>
              <a:t>*</a:t>
            </a:r>
            <a:r>
              <a:rPr lang="el-GR" sz="2400" dirty="0" smtClean="0">
                <a:solidFill>
                  <a:srgbClr val="00B0F0"/>
                </a:solidFill>
                <a:latin typeface="Arial"/>
                <a:cs typeface="Arial"/>
              </a:rPr>
              <a:t>ρ</a:t>
            </a:r>
            <a:r>
              <a:rPr lang="en-US" sz="2400" dirty="0" smtClean="0">
                <a:solidFill>
                  <a:srgbClr val="00B0F0"/>
                </a:solidFill>
                <a:latin typeface="Arial"/>
                <a:cs typeface="Arial"/>
              </a:rPr>
              <a:t>/</a:t>
            </a:r>
            <a:r>
              <a:rPr lang="el-GR" sz="2400" dirty="0" smtClean="0">
                <a:solidFill>
                  <a:srgbClr val="00B0F0"/>
                </a:solidFill>
                <a:latin typeface="Arial"/>
                <a:cs typeface="Arial"/>
              </a:rPr>
              <a:t>ρ</a:t>
            </a:r>
            <a:r>
              <a:rPr lang="en-US" sz="2400" baseline="-25000" dirty="0" smtClean="0">
                <a:solidFill>
                  <a:srgbClr val="00B0F0"/>
                </a:solidFill>
                <a:latin typeface="Arial"/>
                <a:cs typeface="Arial"/>
              </a:rPr>
              <a:t>0</a:t>
            </a:r>
            <a:r>
              <a:rPr lang="en-US" sz="2400" dirty="0" smtClean="0">
                <a:solidFill>
                  <a:srgbClr val="00B0F0"/>
                </a:solidFill>
                <a:latin typeface="Arial"/>
                <a:cs typeface="Arial"/>
              </a:rPr>
              <a:t>»1, T/T</a:t>
            </a:r>
            <a:r>
              <a:rPr lang="en-US" sz="2400" baseline="-25000" dirty="0" smtClean="0">
                <a:solidFill>
                  <a:srgbClr val="00B0F0"/>
                </a:solidFill>
                <a:latin typeface="Arial"/>
                <a:cs typeface="Arial"/>
              </a:rPr>
              <a:t>0</a:t>
            </a:r>
            <a:r>
              <a:rPr lang="en-US" sz="2400" dirty="0" smtClean="0">
                <a:solidFill>
                  <a:srgbClr val="00B0F0"/>
                </a:solidFill>
                <a:latin typeface="Arial"/>
                <a:cs typeface="Arial"/>
              </a:rPr>
              <a:t>«1(</a:t>
            </a:r>
            <a:r>
              <a:rPr lang="en-US" sz="2400" dirty="0" err="1" smtClean="0">
                <a:solidFill>
                  <a:srgbClr val="FF0000"/>
                </a:solidFill>
                <a:latin typeface="Arial"/>
                <a:cs typeface="Arial"/>
              </a:rPr>
              <a:t>D</a:t>
            </a:r>
            <a:r>
              <a:rPr lang="en-US" sz="2400" dirty="0" err="1" smtClean="0">
                <a:solidFill>
                  <a:srgbClr val="00B0F0"/>
                </a:solidFill>
                <a:latin typeface="Arial"/>
                <a:cs typeface="Arial"/>
              </a:rPr>
              <a:t>ense</a:t>
            </a:r>
            <a:r>
              <a:rPr lang="en-US" sz="2400" dirty="0" err="1" smtClean="0">
                <a:solidFill>
                  <a:srgbClr val="FF0000"/>
                </a:solidFill>
                <a:latin typeface="Arial"/>
                <a:cs typeface="Arial"/>
              </a:rPr>
              <a:t>C</a:t>
            </a:r>
            <a:r>
              <a:rPr lang="en-US" sz="2400" dirty="0" err="1" smtClean="0">
                <a:solidFill>
                  <a:srgbClr val="00B0F0"/>
                </a:solidFill>
                <a:latin typeface="Arial"/>
                <a:cs typeface="Arial"/>
              </a:rPr>
              <a:t>old</a:t>
            </a:r>
            <a:r>
              <a:rPr lang="en-US" sz="2400" dirty="0" err="1" smtClean="0">
                <a:solidFill>
                  <a:srgbClr val="FF0000"/>
                </a:solidFill>
                <a:latin typeface="Arial"/>
                <a:cs typeface="Arial"/>
              </a:rPr>
              <a:t>M</a:t>
            </a:r>
            <a:r>
              <a:rPr lang="en-US" sz="2400" dirty="0" err="1" smtClean="0">
                <a:solidFill>
                  <a:srgbClr val="00B0F0"/>
                </a:solidFill>
                <a:latin typeface="Arial"/>
                <a:cs typeface="Arial"/>
              </a:rPr>
              <a:t>atter</a:t>
            </a:r>
            <a:r>
              <a:rPr lang="en-US" sz="2400" dirty="0" smtClean="0">
                <a:solidFill>
                  <a:srgbClr val="00B0F0"/>
                </a:solidFill>
                <a:latin typeface="Arial"/>
                <a:cs typeface="Arial"/>
              </a:rPr>
              <a:t>)</a:t>
            </a:r>
            <a:r>
              <a:rPr lang="en-US" sz="2400" dirty="0" smtClean="0">
                <a:solidFill>
                  <a:srgbClr val="00B0F0"/>
                </a:solidFill>
              </a:rPr>
              <a:t>: rich structure of the QCD phase diagram - new phenomena are expected!</a:t>
            </a:r>
          </a:p>
          <a:p>
            <a:pPr marL="514350" indent="-514350"/>
            <a:r>
              <a:rPr lang="en-US" sz="2400" dirty="0" smtClean="0">
                <a:solidFill>
                  <a:srgbClr val="00B0F0"/>
                </a:solidFill>
              </a:rPr>
              <a:t>**Diagram study not finished-additional new</a:t>
            </a:r>
          </a:p>
          <a:p>
            <a:pPr marL="514350" indent="-514350"/>
            <a:r>
              <a:rPr lang="en-US" sz="2400" dirty="0" smtClean="0">
                <a:solidFill>
                  <a:srgbClr val="00B0F0"/>
                </a:solidFill>
              </a:rPr>
              <a:t>      phenomena can be found</a:t>
            </a:r>
          </a:p>
          <a:p>
            <a:pPr marL="514350" indent="-514350"/>
            <a:r>
              <a:rPr lang="en-US" sz="1400" dirty="0" smtClean="0">
                <a:solidFill>
                  <a:srgbClr val="00B0F0"/>
                </a:solidFill>
              </a:rPr>
              <a:t>See, for example </a:t>
            </a:r>
            <a:r>
              <a:rPr lang="en-US" sz="1400" dirty="0" err="1" smtClean="0">
                <a:solidFill>
                  <a:srgbClr val="00B0F0"/>
                </a:solidFill>
              </a:rPr>
              <a:t>L.McLerran</a:t>
            </a:r>
            <a:r>
              <a:rPr lang="en-US" sz="1400" dirty="0" smtClean="0">
                <a:solidFill>
                  <a:srgbClr val="00B0F0"/>
                </a:solidFill>
              </a:rPr>
              <a:t>, “Happy Island”, arXiv:1105.4103 [</a:t>
            </a:r>
            <a:r>
              <a:rPr lang="en-US" sz="1400" dirty="0" err="1" smtClean="0">
                <a:solidFill>
                  <a:srgbClr val="00B0F0"/>
                </a:solidFill>
              </a:rPr>
              <a:t>hep</a:t>
            </a:r>
            <a:r>
              <a:rPr lang="en-US" sz="1400" dirty="0" smtClean="0">
                <a:solidFill>
                  <a:srgbClr val="00B0F0"/>
                </a:solidFill>
              </a:rPr>
              <a:t>-ph] and ref. therein.</a:t>
            </a:r>
            <a:endParaRPr lang="ru-RU" sz="1400" dirty="0">
              <a:solidFill>
                <a:srgbClr val="00B0F0"/>
              </a:solidFill>
            </a:endParaRPr>
          </a:p>
        </p:txBody>
      </p:sp>
      <p:pic>
        <p:nvPicPr>
          <p:cNvPr id="11" name="Рисунок 10" descr="диаграм-4.PNG"/>
          <p:cNvPicPr>
            <a:picLocks noChangeAspect="1"/>
          </p:cNvPicPr>
          <p:nvPr/>
        </p:nvPicPr>
        <p:blipFill>
          <a:blip r:embed="rId4"/>
          <a:stretch>
            <a:fillRect/>
          </a:stretch>
        </p:blipFill>
        <p:spPr>
          <a:xfrm>
            <a:off x="4437316" y="1456501"/>
            <a:ext cx="3943901" cy="2705478"/>
          </a:xfrm>
          <a:prstGeom prst="rect">
            <a:avLst/>
          </a:prstGeom>
        </p:spPr>
      </p:pic>
      <p:sp>
        <p:nvSpPr>
          <p:cNvPr id="12" name="Нижний колонтитул 11"/>
          <p:cNvSpPr>
            <a:spLocks noGrp="1"/>
          </p:cNvSpPr>
          <p:nvPr>
            <p:ph type="ftr" sz="quarter" idx="11"/>
          </p:nvPr>
        </p:nvSpPr>
        <p:spPr>
          <a:xfrm>
            <a:off x="255234" y="6570662"/>
            <a:ext cx="8064677" cy="287338"/>
          </a:xfrm>
        </p:spPr>
        <p:txBody>
          <a:bodyPr/>
          <a:lstStyle/>
          <a:p>
            <a:pPr>
              <a:defRPr/>
            </a:pPr>
            <a:r>
              <a:rPr lang="en-US" dirty="0" err="1" smtClean="0"/>
              <a:t>A.Stavinskiy,July</a:t>
            </a:r>
            <a:r>
              <a:rPr lang="en-US" dirty="0" smtClean="0"/>
              <a:t> 2011,Triggered </a:t>
            </a:r>
            <a:r>
              <a:rPr lang="en-US" dirty="0" err="1" smtClean="0"/>
              <a:t>femtoscopy</a:t>
            </a:r>
            <a:r>
              <a:rPr lang="en-US" dirty="0" smtClean="0"/>
              <a:t> and DQM,Nantes,GDRE-11</a:t>
            </a:r>
            <a:endParaRPr lang="ru-RU"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   </a:t>
            </a:r>
            <a:endParaRPr lang="ru-RU" dirty="0"/>
          </a:p>
        </p:txBody>
      </p:sp>
      <p:sp>
        <p:nvSpPr>
          <p:cNvPr id="6" name="Номер слайда 5"/>
          <p:cNvSpPr>
            <a:spLocks noGrp="1"/>
          </p:cNvSpPr>
          <p:nvPr>
            <p:ph type="sldNum" sz="quarter" idx="12"/>
          </p:nvPr>
        </p:nvSpPr>
        <p:spPr/>
        <p:txBody>
          <a:bodyPr/>
          <a:lstStyle/>
          <a:p>
            <a:pPr>
              <a:defRPr/>
            </a:pPr>
            <a:fld id="{74587BAF-360E-4235-A66E-41F7E893BCFA}" type="slidenum">
              <a:rPr lang="ru-RU" smtClean="0"/>
              <a:pPr>
                <a:defRPr/>
              </a:pPr>
              <a:t>9</a:t>
            </a:fld>
            <a:endParaRPr lang="ru-RU"/>
          </a:p>
        </p:txBody>
      </p:sp>
      <p:pic>
        <p:nvPicPr>
          <p:cNvPr id="8" name="Picture 4" descr="рис007"/>
          <p:cNvPicPr/>
          <p:nvPr/>
        </p:nvPicPr>
        <p:blipFill>
          <a:blip r:embed="rId2">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2029217" y="939452"/>
            <a:ext cx="5260932" cy="5235880"/>
          </a:xfrm>
          <a:prstGeom prst="rect">
            <a:avLst/>
          </a:prstGeom>
          <a:noFill/>
          <a:extLst/>
        </p:spPr>
      </p:pic>
      <p:sp>
        <p:nvSpPr>
          <p:cNvPr id="7" name="Нижний колонтитул 6"/>
          <p:cNvSpPr>
            <a:spLocks noGrp="1"/>
          </p:cNvSpPr>
          <p:nvPr>
            <p:ph type="ftr" sz="quarter" idx="11"/>
          </p:nvPr>
        </p:nvSpPr>
        <p:spPr>
          <a:xfrm>
            <a:off x="481013" y="6417028"/>
            <a:ext cx="7556676" cy="287338"/>
          </a:xfrm>
        </p:spPr>
        <p:txBody>
          <a:bodyPr/>
          <a:lstStyle/>
          <a:p>
            <a:pPr>
              <a:defRPr/>
            </a:pPr>
            <a:r>
              <a:rPr lang="en-US" dirty="0" err="1" smtClean="0"/>
              <a:t>A.Stavinskiy,July</a:t>
            </a:r>
            <a:r>
              <a:rPr lang="en-US" dirty="0" smtClean="0"/>
              <a:t> 2011,Triggered </a:t>
            </a:r>
            <a:r>
              <a:rPr lang="en-US" dirty="0" err="1" smtClean="0"/>
              <a:t>femtoscopy</a:t>
            </a:r>
            <a:r>
              <a:rPr lang="en-US" dirty="0" smtClean="0"/>
              <a:t> and DQM,Nantes,GDRE-11</a:t>
            </a:r>
            <a:endParaRPr lang="ru-RU" dirty="0"/>
          </a:p>
        </p:txBody>
      </p:sp>
    </p:spTree>
  </p:cSld>
  <p:clrMapOvr>
    <a:masterClrMapping/>
  </p:clrMapOvr>
</p:sld>
</file>

<file path=ppt/theme/theme1.xml><?xml version="1.0" encoding="utf-8"?>
<a:theme xmlns:a="http://schemas.openxmlformats.org/drawingml/2006/main" name="Оформление по умолчанию">
  <a:themeElements>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ITEP</Template>
  <TotalTime>22724</TotalTime>
  <Words>5545</Words>
  <Application>Microsoft Office PowerPoint</Application>
  <PresentationFormat>Экран (4:3)</PresentationFormat>
  <Paragraphs>683</Paragraphs>
  <Slides>61</Slides>
  <Notes>15</Notes>
  <HiddenSlides>0</HiddenSlides>
  <MMClips>0</MMClips>
  <ScaleCrop>false</ScaleCrop>
  <HeadingPairs>
    <vt:vector size="6" baseType="variant">
      <vt:variant>
        <vt:lpstr>Тема</vt:lpstr>
      </vt:variant>
      <vt:variant>
        <vt:i4>1</vt:i4>
      </vt:variant>
      <vt:variant>
        <vt:lpstr>Внедренные серверы OLE</vt:lpstr>
      </vt:variant>
      <vt:variant>
        <vt:i4>4</vt:i4>
      </vt:variant>
      <vt:variant>
        <vt:lpstr>Заголовки слайдов</vt:lpstr>
      </vt:variant>
      <vt:variant>
        <vt:i4>61</vt:i4>
      </vt:variant>
    </vt:vector>
  </HeadingPairs>
  <TitlesOfParts>
    <vt:vector size="66" baseType="lpstr">
      <vt:lpstr>Оформление по умолчанию</vt:lpstr>
      <vt:lpstr>Презентация</vt:lpstr>
      <vt:lpstr>Формула</vt:lpstr>
      <vt:lpstr>Equation</vt:lpstr>
      <vt:lpstr>Microsoft Equation 3.0</vt:lpstr>
      <vt:lpstr> Triggered Femposcopy and  Dense Cold Matter </vt:lpstr>
      <vt:lpstr>Слайд 2</vt:lpstr>
      <vt:lpstr>Слайд 3</vt:lpstr>
      <vt:lpstr>Слайд 4</vt:lpstr>
      <vt:lpstr>Слайд 5</vt:lpstr>
      <vt:lpstr>Correlations in High Multiplicity pp</vt:lpstr>
      <vt:lpstr>Слайд 7</vt:lpstr>
      <vt:lpstr>Phase diagram of nuclear matter</vt:lpstr>
      <vt:lpstr>   </vt:lpstr>
      <vt:lpstr>He+He @ 6 AGeV</vt:lpstr>
      <vt:lpstr> </vt:lpstr>
      <vt:lpstr>Слайд 12</vt:lpstr>
      <vt:lpstr>Lead Glass(F8) Calorimeters  </vt:lpstr>
      <vt:lpstr>Слайд 14</vt:lpstr>
      <vt:lpstr>VETO system supermodule</vt:lpstr>
      <vt:lpstr>Electonics(VME)</vt:lpstr>
      <vt:lpstr>         Beam monitoring system        (scintillator+wevelength shifter(Y11)+ MRS APD)</vt:lpstr>
      <vt:lpstr>Flint data 2010, C+Be,3.2GeV/nucleon,41-660</vt:lpstr>
      <vt:lpstr>Слайд 19</vt:lpstr>
      <vt:lpstr>An estimate of   baryon density  </vt:lpstr>
      <vt:lpstr>DQM simulation</vt:lpstr>
      <vt:lpstr>The background and the signal</vt:lpstr>
      <vt:lpstr>Слайд 23</vt:lpstr>
      <vt:lpstr> Neutron detector for FLINT</vt:lpstr>
      <vt:lpstr>Слайд 25</vt:lpstr>
      <vt:lpstr>Слайд 26</vt:lpstr>
      <vt:lpstr> </vt:lpstr>
      <vt:lpstr>Слайд 28</vt:lpstr>
      <vt:lpstr>Слайд 29</vt:lpstr>
      <vt:lpstr>Слайд 30</vt:lpstr>
      <vt:lpstr>Слайд 31</vt:lpstr>
      <vt:lpstr>Слайд 32</vt:lpstr>
      <vt:lpstr>Слайд 33</vt:lpstr>
      <vt:lpstr>Conclusion</vt:lpstr>
      <vt:lpstr>Extra slides</vt:lpstr>
      <vt:lpstr>Слайд 36</vt:lpstr>
      <vt:lpstr>Слайд 37</vt:lpstr>
      <vt:lpstr>Слайд 38</vt:lpstr>
      <vt:lpstr>   </vt:lpstr>
      <vt:lpstr>Cumulative particle production</vt:lpstr>
      <vt:lpstr>Слайд 41</vt:lpstr>
      <vt:lpstr>Слайд 42</vt:lpstr>
      <vt:lpstr>  </vt:lpstr>
      <vt:lpstr>Слайд 44</vt:lpstr>
      <vt:lpstr>FLINT@ITEP:12С + Ве→ γ + Х</vt:lpstr>
      <vt:lpstr>Angular dependence </vt:lpstr>
      <vt:lpstr>Qumulative number  (minimal number of nucleons)</vt:lpstr>
      <vt:lpstr>TAPS  12C+12C→π°(η)X  @ 0.8, 1.0 &amp; 2.0 AGeV</vt:lpstr>
      <vt:lpstr>Rate estimate (preliminary)</vt:lpstr>
      <vt:lpstr>FLINT</vt:lpstr>
      <vt:lpstr> </vt:lpstr>
      <vt:lpstr>Fermi motion</vt:lpstr>
      <vt:lpstr>Arguments for FF: slope parameter(see figure)        (also min (Ni+Nj)&amp;angular dependence) </vt:lpstr>
      <vt:lpstr>Angular dependence</vt:lpstr>
      <vt:lpstr>Flucton- flucton?</vt:lpstr>
      <vt:lpstr>Слайд 56</vt:lpstr>
      <vt:lpstr>FLINT subsystems</vt:lpstr>
      <vt:lpstr>  </vt:lpstr>
      <vt:lpstr>Cumulative number</vt:lpstr>
      <vt:lpstr>Слайд 60</vt:lpstr>
      <vt:lpstr>Angular Correlation Technique</vt:lpstr>
    </vt:vector>
  </TitlesOfParts>
  <Manager>Alexey Stavinskiy</Manager>
  <Company>ITEP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Cumulative photons spectra measurements at high pt in AA collisions.</dc:title>
  <dc:creator>Georgy Sharkov</dc:creator>
  <cp:lastModifiedBy>Алексей</cp:lastModifiedBy>
  <cp:revision>348</cp:revision>
  <dcterms:created xsi:type="dcterms:W3CDTF">2008-02-09T12:15:25Z</dcterms:created>
  <dcterms:modified xsi:type="dcterms:W3CDTF">2011-07-12T10:01:51Z</dcterms:modified>
  <cp:category>FLINT</cp:category>
</cp:coreProperties>
</file>